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wmf" ContentType="image/x-wmf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976640"/>
            <a:ext cx="85964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27676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4527360"/>
            <a:ext cx="27676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4527360"/>
            <a:ext cx="27676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976640"/>
            <a:ext cx="27676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976640"/>
            <a:ext cx="27676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976640"/>
            <a:ext cx="27676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4527360"/>
            <a:ext cx="8596440" cy="86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2700720"/>
            <a:ext cx="8596440" cy="846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4527360"/>
            <a:ext cx="8596440" cy="86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976640"/>
            <a:ext cx="85964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976640"/>
            <a:ext cx="85964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27676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4527360"/>
            <a:ext cx="27676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4527360"/>
            <a:ext cx="27676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976640"/>
            <a:ext cx="27676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976640"/>
            <a:ext cx="27676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976640"/>
            <a:ext cx="27676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77160" y="4527360"/>
            <a:ext cx="8596440" cy="86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7160" y="2700720"/>
            <a:ext cx="8596440" cy="846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7716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8212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77160" y="4976640"/>
            <a:ext cx="85964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77160" y="4976640"/>
            <a:ext cx="85964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7716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8212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27676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583440" y="4527360"/>
            <a:ext cx="27676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490080" y="4527360"/>
            <a:ext cx="27676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77160" y="4976640"/>
            <a:ext cx="27676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583440" y="4976640"/>
            <a:ext cx="27676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490080" y="4976640"/>
            <a:ext cx="27676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2700720"/>
            <a:ext cx="8596440" cy="846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97664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7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976640"/>
            <a:ext cx="85964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AA27047-2349-4F56-ACCD-027C5F306DE4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12/4/19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F5B55CE-F50B-49FF-8BA8-D2536193788A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Outline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Outlin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e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ve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nt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h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Ou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tli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ne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Le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ve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B2EDF85-DF0E-4B96-8307-DF02530489D0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12/4/19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42616CD-0492-4BB5-BA1E-D43B5F0E5E72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2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PlaceHolder 13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860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808080"/>
                </a:solidFill>
                <a:latin typeface="Trebuchet MS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8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367F389-6700-4DD2-99BC-DFD3E4D09DEB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12/4/19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29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0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52796D4-83AC-49C5-ACF0-FEA657657B9D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youtu.be/byzLm7-g840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Survey on Machine Learning and Code Smells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Rodger Byrd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UCCS 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CS6000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Machine Learning Code Smell Detection Performance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677160" y="1764720"/>
            <a:ext cx="9412920" cy="4908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Showed greater than 96% accuracy and only required 100 training examples to get above 95%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One of the largest studies used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16 different ML algorithms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4 code smells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Used 1986 manually validated code smell samples for the training dataset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Top 2 algorithms (large Effect Size)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B-J48 Pruned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Random Forest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Following 8 algorithms (in order of Performance)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B-JRip, B-J48 Unpruned, B-Random Forest, J48 Pruned, J48 Unpruned, Jrip, B-J48 Reduced Error Pruning, J48 Reduced Error Pruning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Machine Learning Code Smell Detection Performance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Performance Differences with different training datasets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Wide variability of performance results in papers surveyed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Multiple approaches to Training Datasets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Manually created datasets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Automatically created by looking at codebase changes over time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Machine Learning Code Smell Detection Performance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Comparison against Heuristic Methods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Heuristic Methods use detection rules based on software metrics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Comparing against the Naïve Bayesian ML algorithm the ML algorithm had the same level of performance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Machine Learning Code Smell Detection Survey Topics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Vulnerability Detection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Mobile Applications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Techniques and Tools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Deep Learning- Neural Networks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Detection on Web Services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Code Smell Detection Improvements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Code Smell Correction and Refactoring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Code Smell Predictions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Discussion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Challenges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Identifying Code Smells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Creating training datasets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Inconsistent Taxonomies for code smells and antipatterns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Can’t inform best practices for developers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Code smells and antipatterns cause confusion to a developer reading code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Developers spend more time reading than writing code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Correcting code smells would lead to more sustainable stable code at lower cost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Conclusion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Flexibility in ability to write code results in many different implementations for the same results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Poor Implementations introduce risk and result in less stable code with a higher cost to maintain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Examples include A person in Temp Az hit by a self driving car and the 737 MAX code developers.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Results of using ML to detect and correct code smells varies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Training Datasets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Different Algorithms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Software Sustainment and assurance is one of the most expensive parts of the software life cycle and using ML to detect code smells could have a major impact on that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77160" y="2700720"/>
            <a:ext cx="8596440" cy="1826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0c226"/>
                </a:solidFill>
                <a:latin typeface="Trebuchet MS"/>
              </a:rPr>
              <a:t>References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677160" y="4527360"/>
            <a:ext cx="3573360" cy="1487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808080"/>
                </a:solidFill>
                <a:latin typeface="Trebuchet MS"/>
              </a:rPr>
              <a:t>For citations to presentation, see the attached paper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5079960" y="711360"/>
            <a:ext cx="4178160" cy="541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Introduction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Link to Youtube presentation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hlinkClick r:id="rId1"/>
              </a:rPr>
              <a:t>https://youtu.be/byzLm7-g840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Background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77160" y="2160720"/>
            <a:ext cx="556272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 lot of Research has been done on code smells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Many previous survey papers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A Survey on software smells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A systematic literature review: Refactoring for disclosing code smells in object oriented software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Smells in software test code: A survey of knowledge in industry and academia[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Using Machine Learning to detect and correct code smells is a rapidly growing field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History of Research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74" name="Content Placeholder 4" descr=""/>
          <p:cNvPicPr/>
          <p:nvPr/>
        </p:nvPicPr>
        <p:blipFill>
          <a:blip r:embed="rId1"/>
          <a:stretch/>
        </p:blipFill>
        <p:spPr>
          <a:xfrm>
            <a:off x="497160" y="1582200"/>
            <a:ext cx="8596440" cy="4834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Definitions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Machine Learning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Machine learning is defined as computers learning to solve problems without being explicitly programmed, although they are “trained”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Arthur Samuel coined the term Machine Learning in 1959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Machine learning is a subset of artificial intelligence. It uses algorithms and statistical models to execute a task without explicitly being programmed. 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Machine learning is used in a wide variety of applications such as email spam filtering, search engines, video surveillance, and image curation.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Definitions-continued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Anti-Patterns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The term antipattern was coined by Andrew Koenig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It is defined as a commonly reinvented bad solution to a problem.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Some common examples of antipatterns are as follows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Singleton Overuse: Overuse of singletons as they violate information hiding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Spaghetti: very long methods and classes with many lines of code.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Blob: a class with lots of attributes and methods, which can be unrelated.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Definitions-continued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Code Smells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Kent Beck coined the term “code smell”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certain structures in the code that suggest (sometimes they scream for) the possibility of refactoring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Some common examples of code-smells are as follows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Object-Oriented Abusers: misuse of object-oriented programming principles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Change Preventers: where multiple places in code need to be updated for a single change made somewhere else.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Dispensables: pointless or useless code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Content Placeholder 4" descr=""/>
          <p:cNvPicPr/>
          <p:nvPr/>
        </p:nvPicPr>
        <p:blipFill>
          <a:blip r:embed="rId1"/>
          <a:stretch/>
        </p:blipFill>
        <p:spPr>
          <a:xfrm>
            <a:off x="1734120" y="0"/>
            <a:ext cx="8388000" cy="6811200"/>
          </a:xfrm>
          <a:prstGeom prst="rect">
            <a:avLst/>
          </a:prstGeom>
          <a:ln>
            <a:noFill/>
          </a:ln>
        </p:spPr>
      </p:pic>
      <p:sp>
        <p:nvSpPr>
          <p:cNvPr id="182" name="TextShape 1"/>
          <p:cNvSpPr txBox="1"/>
          <p:nvPr/>
        </p:nvSpPr>
        <p:spPr>
          <a:xfrm>
            <a:off x="349200" y="68400"/>
            <a:ext cx="2405880" cy="1118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Results – Topic Maps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Content Placeholder 8" descr=""/>
          <p:cNvPicPr/>
          <p:nvPr/>
        </p:nvPicPr>
        <p:blipFill>
          <a:blip r:embed="rId1"/>
          <a:stretch/>
        </p:blipFill>
        <p:spPr>
          <a:xfrm>
            <a:off x="1904040" y="497160"/>
            <a:ext cx="8383680" cy="6163560"/>
          </a:xfrm>
          <a:prstGeom prst="rect">
            <a:avLst/>
          </a:prstGeom>
          <a:ln>
            <a:noFill/>
          </a:ln>
        </p:spPr>
      </p:pic>
      <p:sp>
        <p:nvSpPr>
          <p:cNvPr id="184" name="TextShape 1"/>
          <p:cNvSpPr txBox="1"/>
          <p:nvPr/>
        </p:nvSpPr>
        <p:spPr>
          <a:xfrm>
            <a:off x="349200" y="68400"/>
            <a:ext cx="2405880" cy="1118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Results – Topic Maps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Application>LibreOffice/6.0.6.2$Linux_X86_64 LibreOffice_project/00m0$Build-2</Application>
  <Words>624</Words>
  <Paragraphs>101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2019-12-04T19:52:30Z</dcterms:created>
  <dc:creator>Byrd, Rodger [USA]</dc:creator>
  <dc:description/>
  <dc:language>en-US</dc:language>
  <cp:lastModifiedBy/>
  <dcterms:modified xsi:type="dcterms:W3CDTF">2019-12-04T16:41:11Z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