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9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9" r:id="rId3"/>
    <p:sldId id="476" r:id="rId4"/>
    <p:sldId id="482" r:id="rId5"/>
    <p:sldId id="483" r:id="rId6"/>
    <p:sldId id="477" r:id="rId7"/>
    <p:sldId id="478" r:id="rId8"/>
    <p:sldId id="512" r:id="rId9"/>
    <p:sldId id="479" r:id="rId10"/>
    <p:sldId id="480" r:id="rId11"/>
    <p:sldId id="490" r:id="rId12"/>
    <p:sldId id="481" r:id="rId13"/>
    <p:sldId id="484" r:id="rId14"/>
    <p:sldId id="491" r:id="rId15"/>
    <p:sldId id="495" r:id="rId16"/>
    <p:sldId id="492" r:id="rId17"/>
    <p:sldId id="507" r:id="rId18"/>
    <p:sldId id="508" r:id="rId19"/>
    <p:sldId id="509" r:id="rId20"/>
    <p:sldId id="497" r:id="rId21"/>
    <p:sldId id="498" r:id="rId22"/>
    <p:sldId id="499" r:id="rId23"/>
    <p:sldId id="500" r:id="rId24"/>
    <p:sldId id="501" r:id="rId25"/>
    <p:sldId id="502" r:id="rId26"/>
    <p:sldId id="503" r:id="rId27"/>
    <p:sldId id="504" r:id="rId28"/>
    <p:sldId id="505" r:id="rId29"/>
    <p:sldId id="506" r:id="rId30"/>
    <p:sldId id="485" r:id="rId31"/>
    <p:sldId id="486" r:id="rId32"/>
    <p:sldId id="487" r:id="rId33"/>
    <p:sldId id="488" r:id="rId34"/>
    <p:sldId id="513" r:id="rId35"/>
    <p:sldId id="516" r:id="rId36"/>
    <p:sldId id="515" r:id="rId37"/>
    <p:sldId id="518" r:id="rId38"/>
    <p:sldId id="520" r:id="rId39"/>
    <p:sldId id="523" r:id="rId40"/>
    <p:sldId id="521" r:id="rId41"/>
    <p:sldId id="525" r:id="rId42"/>
    <p:sldId id="526" r:id="rId43"/>
    <p:sldId id="522" r:id="rId44"/>
    <p:sldId id="527" r:id="rId45"/>
    <p:sldId id="47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der Pereira" initials="EP" lastIdx="1" clrIdx="0">
    <p:extLst>
      <p:ext uri="{19B8F6BF-5375-455C-9EA6-DF929625EA0E}">
        <p15:presenceInfo xmlns:p15="http://schemas.microsoft.com/office/powerpoint/2012/main" userId="64e5fe6eb0e7a0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366FF"/>
    <a:srgbClr val="F2F6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0792" autoAdjust="0"/>
  </p:normalViewPr>
  <p:slideViewPr>
    <p:cSldViewPr snapToGrid="0">
      <p:cViewPr varScale="1">
        <p:scale>
          <a:sx n="68" d="100"/>
          <a:sy n="68" d="100"/>
        </p:scale>
        <p:origin x="85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60DCD-CC09-4FD7-A147-286757CE42EE}" type="datetimeFigureOut">
              <a:rPr lang="pt-BR" smtClean="0"/>
              <a:t>02/10/2018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A2BE9-A114-4C3D-A04E-8BA2A05C9D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003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661D4-AFF8-45F3-A950-E3C54FE49586}" type="datetimeFigureOut">
              <a:rPr lang="pt-BR" smtClean="0"/>
              <a:t>02/10/2018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3C69E-6252-4EA2-8AC2-E4A425419C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617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C71A72EF-2D93-45B4-A79A-791D2C2E85E4}" type="datetime1">
              <a:rPr lang="pt-BR" smtClean="0"/>
              <a:t>02/10/2018</a:t>
            </a:fld>
            <a:endParaRPr lang="pt-BR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53C183EA-89BF-4E9F-86DA-FD30FB83548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9695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Editar estilos de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2AD1-90EC-4A0D-887B-A42F2914516F}" type="datetime1">
              <a:rPr lang="pt-BR" smtClean="0"/>
              <a:t>02/10/2018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83EA-89BF-4E9F-86DA-FD30FB83548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484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Editar estilos de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2004-C9B2-413A-A7B3-70DE248A16C6}" type="datetime1">
              <a:rPr lang="pt-BR" smtClean="0"/>
              <a:t>02/10/2018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83EA-89BF-4E9F-86DA-FD30FB83548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896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Editar estilos de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20C9AA8-F58C-41C0-B781-CE586B57229E}" type="datetime1">
              <a:rPr lang="pt-BR" smtClean="0"/>
              <a:t>02/10/2018</a:t>
            </a:fld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3C183EA-89BF-4E9F-86DA-FD30FB83548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836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97A35F59-D837-48C6-B310-22C89FF114BE}" type="datetime1">
              <a:rPr lang="pt-BR" smtClean="0"/>
              <a:t>02/10/2018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53C183EA-89BF-4E9F-86DA-FD30FB83548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298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0ACA-D18D-46B2-B16A-655EFECEEB89}" type="datetime1">
              <a:rPr lang="pt-BR" smtClean="0"/>
              <a:t>02/10/2018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83EA-89BF-4E9F-86DA-FD30FB83548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Editar estilos de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Editar estilos de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0649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2D99-0B1E-476E-8392-FFACAD7DFE24}" type="datetime1">
              <a:rPr lang="pt-BR" smtClean="0"/>
              <a:t>02/10/2018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83EA-89BF-4E9F-86DA-FD30FB83548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Editar estilos de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Editar estilos de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Editar estilos de texto Mestre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85710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537C656-3F7F-4FE6-865C-1EE4803A8088}" type="datetime1">
              <a:rPr lang="pt-BR" smtClean="0"/>
              <a:t>02/10/2018</a:t>
            </a:fld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3C183EA-89BF-4E9F-86DA-FD30FB83548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738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E616-7C99-42CE-916F-56D662D7E6C2}" type="datetime1">
              <a:rPr lang="pt-BR" smtClean="0"/>
              <a:t>02/10/2018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83EA-89BF-4E9F-86DA-FD30FB83548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075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Editar estilos de texto Mestre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Editar estilos de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3150A24-FCBA-41BB-9197-6D04388368DE}" type="datetime1">
              <a:rPr lang="pt-BR" smtClean="0"/>
              <a:t>02/10/2018</a:t>
            </a:fld>
            <a:endParaRPr lang="pt-BR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3C183EA-89BF-4E9F-86DA-FD30FB83548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6541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dirty="0"/>
              <a:t>Clique no ícone para adicionar uma imagem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Editar estilos de texto Mestre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9E258B0-32AE-4327-8131-8D4406F56076}" type="datetime1">
              <a:rPr lang="pt-BR" smtClean="0"/>
              <a:t>02/10/2018</a:t>
            </a:fld>
            <a:endParaRPr lang="pt-BR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3C183EA-89BF-4E9F-86DA-FD30FB83548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043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Editar estilos de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B0213F5-FC1A-46FA-BC3C-1C132BA44B5D}" type="datetime1">
              <a:rPr lang="pt-BR" smtClean="0"/>
              <a:t>02/10/2018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3C183EA-89BF-4E9F-86DA-FD30FB83548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842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eleniumhq.org/download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eleniumhq.org/download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lculadora-online.xyz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introducao-aos-testes-funcionais-automatizados-com-junit-e-selenium-webdriver/28037" TargetMode="External"/><Relationship Id="rId2" Type="http://schemas.openxmlformats.org/officeDocument/2006/relationships/hyperlink" Target="https://www.trabalhosgratuitos.com/Exatas/Inform%C3%A1tica/Testes-Web-com-Selenium-823657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ii.com/pt/selenium/selenium_webdriver.html" TargetMode="External"/><Relationship Id="rId5" Type="http://schemas.openxmlformats.org/officeDocument/2006/relationships/hyperlink" Target="https://pt.slideshare.net/Qualister/automacao-de-testes-funcionais-com-selenium-webdriver" TargetMode="External"/><Relationship Id="rId4" Type="http://schemas.openxmlformats.org/officeDocument/2006/relationships/hyperlink" Target="http://taketest.take.net/2016/02/05/selenium-webdriver-como-interagir-com-o-browser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seleniumhq.org/downloa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3048000" y="161193"/>
            <a:ext cx="8229600" cy="1894362"/>
          </a:xfrm>
        </p:spPr>
        <p:txBody>
          <a:bodyPr/>
          <a:lstStyle/>
          <a:p>
            <a:r>
              <a:rPr lang="pt-BR" dirty="0"/>
              <a:t>Automação de Testes – </a:t>
            </a:r>
            <a:r>
              <a:rPr lang="pt-BR" dirty="0" err="1"/>
              <a:t>Selenium</a:t>
            </a:r>
            <a:r>
              <a:rPr lang="pt-BR" dirty="0"/>
              <a:t> </a:t>
            </a:r>
            <a:r>
              <a:rPr lang="pt-BR" dirty="0" err="1"/>
              <a:t>WebDriver</a:t>
            </a:r>
            <a:endParaRPr lang="pt-BR" dirty="0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>
          <a:xfrm>
            <a:off x="3048000" y="2040315"/>
            <a:ext cx="8229600" cy="1371600"/>
          </a:xfrm>
        </p:spPr>
        <p:txBody>
          <a:bodyPr>
            <a:normAutofit/>
          </a:bodyPr>
          <a:lstStyle/>
          <a:p>
            <a:endParaRPr lang="pt-BR" sz="2000" dirty="0"/>
          </a:p>
          <a:p>
            <a:r>
              <a:rPr lang="pt-BR" sz="2000" dirty="0"/>
              <a:t>Testes de Software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7890AB2-A6B2-4F88-AA5E-A0C720E99BEE}"/>
              </a:ext>
            </a:extLst>
          </p:cNvPr>
          <p:cNvSpPr txBox="1"/>
          <p:nvPr/>
        </p:nvSpPr>
        <p:spPr>
          <a:xfrm>
            <a:off x="3743739" y="4492487"/>
            <a:ext cx="47045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Equipe:</a:t>
            </a:r>
          </a:p>
          <a:p>
            <a:pPr algn="ctr"/>
            <a:r>
              <a:rPr lang="pt-BR" dirty="0"/>
              <a:t> </a:t>
            </a:r>
            <a:r>
              <a:rPr lang="pt-BR" sz="2000" dirty="0" smtClean="0"/>
              <a:t>Fernanda</a:t>
            </a:r>
            <a:endParaRPr lang="pt-BR" sz="2000" dirty="0"/>
          </a:p>
          <a:p>
            <a:pPr algn="ctr"/>
            <a:r>
              <a:rPr lang="pt-BR" sz="2000" dirty="0" smtClean="0"/>
              <a:t>Rogério</a:t>
            </a:r>
            <a:endParaRPr lang="pt-BR" sz="2000" dirty="0"/>
          </a:p>
          <a:p>
            <a:pPr algn="ctr"/>
            <a:r>
              <a:rPr lang="pt-BR" sz="2000" dirty="0" smtClean="0"/>
              <a:t>Lucas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6343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33"/>
    </mc:Choice>
    <mc:Fallback xmlns="">
      <p:transition spd="slow" advTm="673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450B0-B13D-4D69-AD97-8DDCD180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Download da ferramenta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34DBDC-B92D-426B-97A3-F3AFCF31B77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C183EA-89BF-4E9F-86DA-FD30FB83548E}" type="slidenum">
              <a:rPr lang="pt-BR" smtClean="0"/>
              <a:t>10</a:t>
            </a:fld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74E18CA-6349-4E29-946C-44A1C8143D11}"/>
              </a:ext>
            </a:extLst>
          </p:cNvPr>
          <p:cNvSpPr txBox="1"/>
          <p:nvPr/>
        </p:nvSpPr>
        <p:spPr>
          <a:xfrm>
            <a:off x="609600" y="1604500"/>
            <a:ext cx="1092478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2 - Adicionando biblioteca </a:t>
            </a:r>
            <a:r>
              <a:rPr lang="pt-BR" sz="2800" b="1" dirty="0" err="1"/>
              <a:t>maven</a:t>
            </a:r>
            <a:r>
              <a:rPr lang="pt-BR" sz="2800" b="1" dirty="0"/>
              <a:t> do </a:t>
            </a:r>
            <a:r>
              <a:rPr lang="pt-BR" sz="2800" b="1" dirty="0" err="1"/>
              <a:t>Selenium</a:t>
            </a:r>
            <a:r>
              <a:rPr lang="pt-BR" sz="2800" b="1" dirty="0"/>
              <a:t> </a:t>
            </a:r>
            <a:r>
              <a:rPr lang="pt-BR" sz="2800" b="1" dirty="0" err="1"/>
              <a:t>Webdriver</a:t>
            </a:r>
            <a:r>
              <a:rPr lang="pt-BR" sz="2800" b="1" dirty="0"/>
              <a:t>:</a:t>
            </a:r>
          </a:p>
          <a:p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F83392E-AABF-44FC-A211-EE3BC3724070}"/>
              </a:ext>
            </a:extLst>
          </p:cNvPr>
          <p:cNvSpPr/>
          <p:nvPr/>
        </p:nvSpPr>
        <p:spPr>
          <a:xfrm>
            <a:off x="2656264" y="4652575"/>
            <a:ext cx="6493566" cy="18913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</a:t>
            </a:r>
            <a:r>
              <a:rPr lang="pt-B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dependency</a:t>
            </a: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&lt;</a:t>
            </a:r>
            <a:r>
              <a:rPr lang="pt-B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groupId</a:t>
            </a: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  <a:r>
              <a:rPr lang="pt-B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org.seleniumhq.selenium</a:t>
            </a: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&lt;/</a:t>
            </a:r>
            <a:r>
              <a:rPr lang="pt-B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groupId</a:t>
            </a: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&lt;</a:t>
            </a:r>
            <a:r>
              <a:rPr lang="pt-B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artifactId</a:t>
            </a: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  <a:r>
              <a:rPr lang="pt-B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selenium-java</a:t>
            </a: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&lt;/</a:t>
            </a:r>
            <a:r>
              <a:rPr lang="pt-B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artifactId</a:t>
            </a: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&lt;</a:t>
            </a:r>
            <a:r>
              <a:rPr lang="pt-B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version</a:t>
            </a: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&gt;3.11.0&lt;/</a:t>
            </a:r>
            <a:r>
              <a:rPr lang="pt-B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version</a:t>
            </a: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&lt;/</a:t>
            </a:r>
            <a:r>
              <a:rPr lang="pt-B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dependency</a:t>
            </a: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D0D650D-F7C8-4CF7-8177-360695EEB4B1}"/>
              </a:ext>
            </a:extLst>
          </p:cNvPr>
          <p:cNvSpPr txBox="1"/>
          <p:nvPr/>
        </p:nvSpPr>
        <p:spPr>
          <a:xfrm>
            <a:off x="967408" y="2323008"/>
            <a:ext cx="987127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1"/>
              </a:spcBef>
              <a:buClr>
                <a:srgbClr val="E48312"/>
              </a:buClr>
              <a:buSzPct val="70000"/>
              <a:buFont typeface="Wingdings"/>
              <a:buChar char=""/>
            </a:pPr>
            <a:r>
              <a:rPr lang="en-US" sz="24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De </a:t>
            </a:r>
            <a:r>
              <a:rPr lang="en-US" sz="240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acordo</a:t>
            </a:r>
            <a:r>
              <a:rPr lang="en-US" sz="24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com o site do Selenium, a </a:t>
            </a:r>
            <a:r>
              <a:rPr lang="en-US" sz="240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maneira</a:t>
            </a:r>
            <a:r>
              <a:rPr lang="en-US" sz="24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mais</a:t>
            </a:r>
            <a:r>
              <a:rPr lang="en-US" sz="24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fácil</a:t>
            </a:r>
            <a:r>
              <a:rPr lang="en-US" sz="24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configurar</a:t>
            </a:r>
            <a:r>
              <a:rPr lang="en-US" sz="24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um </a:t>
            </a:r>
            <a:r>
              <a:rPr lang="en-US" sz="240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projeto</a:t>
            </a:r>
            <a:r>
              <a:rPr lang="en-US" sz="24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Java do Selenium 2.0 é </a:t>
            </a:r>
            <a:r>
              <a:rPr lang="en-US" sz="240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usar</a:t>
            </a:r>
            <a:r>
              <a:rPr lang="en-US" sz="24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o Maven.</a:t>
            </a:r>
          </a:p>
          <a:p>
            <a:pPr lvl="0">
              <a:spcBef>
                <a:spcPts val="601"/>
              </a:spcBef>
              <a:buClr>
                <a:srgbClr val="E48312"/>
              </a:buClr>
              <a:buSzPct val="70000"/>
              <a:buFont typeface="Wingdings"/>
              <a:buChar char=""/>
            </a:pPr>
            <a:endParaRPr lang="en-US" sz="240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ea typeface="Microsoft YaHei" pitchFamily="2"/>
              <a:cs typeface="Mangal" pitchFamily="2"/>
            </a:endParaRPr>
          </a:p>
          <a:p>
            <a:pPr lvl="0">
              <a:spcBef>
                <a:spcPts val="601"/>
              </a:spcBef>
              <a:buClr>
                <a:srgbClr val="E48312"/>
              </a:buClr>
              <a:buSzPct val="70000"/>
              <a:buFont typeface="Wingdings"/>
              <a:buChar char=""/>
            </a:pPr>
            <a:r>
              <a:rPr lang="en-US" sz="24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O Maven </a:t>
            </a:r>
            <a:r>
              <a:rPr lang="en-US" sz="240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baixará</a:t>
            </a:r>
            <a:r>
              <a:rPr lang="en-US" sz="24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as </a:t>
            </a:r>
            <a:r>
              <a:rPr lang="en-US" sz="240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ligações</a:t>
            </a:r>
            <a:r>
              <a:rPr lang="en-US" sz="24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do Java e </a:t>
            </a:r>
            <a:r>
              <a:rPr lang="en-US" sz="240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todas</a:t>
            </a:r>
            <a:r>
              <a:rPr lang="en-US" sz="24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as </a:t>
            </a:r>
            <a:r>
              <a:rPr lang="en-US" sz="240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suas</a:t>
            </a:r>
            <a:r>
              <a:rPr lang="en-US" sz="24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dependências</a:t>
            </a:r>
            <a:r>
              <a:rPr lang="en-US" sz="24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, e </a:t>
            </a:r>
            <a:r>
              <a:rPr lang="en-US" sz="240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criará</a:t>
            </a:r>
            <a:r>
              <a:rPr lang="en-US" sz="24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o </a:t>
            </a:r>
            <a:r>
              <a:rPr lang="en-US" sz="240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projeto</a:t>
            </a:r>
            <a:r>
              <a:rPr lang="en-US" sz="24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para </a:t>
            </a:r>
            <a:r>
              <a:rPr lang="en-US" sz="240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você</a:t>
            </a:r>
            <a:r>
              <a:rPr lang="en-US" sz="24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usando</a:t>
            </a:r>
            <a:r>
              <a:rPr lang="en-US" sz="24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um </a:t>
            </a:r>
            <a:r>
              <a:rPr lang="en-US" sz="240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arquivo</a:t>
            </a:r>
            <a:r>
              <a:rPr lang="en-US" sz="24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pom.xml.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816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81FE7-43FF-47E0-888A-9FA1CF4B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Download da ferramenta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098988-EF9C-489B-83AF-0FE805262F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C183EA-89BF-4E9F-86DA-FD30FB83548E}" type="slidenum">
              <a:rPr lang="pt-BR" smtClean="0"/>
              <a:t>11</a:t>
            </a:fld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27931DD-E6AA-4FA1-A993-9AFA076AA191}"/>
              </a:ext>
            </a:extLst>
          </p:cNvPr>
          <p:cNvSpPr txBox="1"/>
          <p:nvPr/>
        </p:nvSpPr>
        <p:spPr>
          <a:xfrm>
            <a:off x="609600" y="1669774"/>
            <a:ext cx="762740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Adicionando biblioteca </a:t>
            </a:r>
            <a:r>
              <a:rPr lang="pt-BR" sz="2800" b="1" dirty="0" err="1"/>
              <a:t>Maven</a:t>
            </a:r>
            <a:r>
              <a:rPr lang="pt-BR" sz="2800" b="1" dirty="0"/>
              <a:t> do </a:t>
            </a:r>
            <a:r>
              <a:rPr lang="pt-BR" sz="2800" b="1" dirty="0" err="1"/>
              <a:t>Junit</a:t>
            </a:r>
            <a:r>
              <a:rPr lang="pt-BR" sz="2800" b="1" dirty="0"/>
              <a:t>:</a:t>
            </a:r>
          </a:p>
          <a:p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6035B40-6601-47AF-B7EC-80BAA20D390F}"/>
              </a:ext>
            </a:extLst>
          </p:cNvPr>
          <p:cNvSpPr/>
          <p:nvPr/>
        </p:nvSpPr>
        <p:spPr>
          <a:xfrm>
            <a:off x="2517115" y="3124400"/>
            <a:ext cx="6825667" cy="22824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&lt;dependency&gt;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&lt;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groupId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junit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&lt;/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groupId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&lt;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artifactId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junit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&lt;/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artifactId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&lt;version&gt;4.12&lt;/version&gt;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&lt;scope&gt;test&lt;/scope&gt;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&lt;/dependency&gt;</a:t>
            </a:r>
            <a:endParaRPr lang="pt-B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98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863D6-5C85-4EE1-B067-92A436756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Download da ferramenta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1893F9-4EF5-4D35-A456-473092A19D3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1041888" cy="4873752"/>
          </a:xfrm>
        </p:spPr>
        <p:txBody>
          <a:bodyPr/>
          <a:lstStyle/>
          <a:p>
            <a:pPr marL="0" lvl="0" indent="0">
              <a:spcBef>
                <a:spcPts val="601"/>
              </a:spcBef>
              <a:buClr>
                <a:srgbClr val="E48312"/>
              </a:buClr>
              <a:buNone/>
            </a:pPr>
            <a:r>
              <a:rPr lang="en-US" sz="2800" b="1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Baixaremos</a:t>
            </a:r>
            <a:r>
              <a:rPr lang="en-US" sz="2800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o driver do </a:t>
            </a:r>
            <a:r>
              <a:rPr lang="en-US" sz="2800" b="1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navegador</a:t>
            </a:r>
            <a:r>
              <a:rPr lang="en-US" sz="2800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Chrome:</a:t>
            </a:r>
          </a:p>
          <a:p>
            <a:pPr marL="0" lvl="0" indent="0">
              <a:spcBef>
                <a:spcPts val="601"/>
              </a:spcBef>
              <a:buClr>
                <a:srgbClr val="E48312"/>
              </a:buClr>
            </a:pPr>
            <a:endParaRPr lang="en-US" b="1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ea typeface="Microsoft YaHei" pitchFamily="2"/>
              <a:cs typeface="Mangal" pitchFamily="2"/>
            </a:endParaRP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6873B6-B608-40F0-9517-1BFF9E9FE6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C183EA-89BF-4E9F-86DA-FD30FB83548E}" type="slidenum">
              <a:rPr lang="pt-BR" smtClean="0"/>
              <a:t>12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A6C26FE-87FE-423C-BF82-BFFC6904688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15317" y="3574718"/>
            <a:ext cx="6310902" cy="2139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60D698B-E972-47FA-9135-BA21AFFBBA9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480194" y="3846814"/>
            <a:ext cx="3328961" cy="217823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2DD08F8-8C84-43D4-93BC-050697E43568}"/>
              </a:ext>
            </a:extLst>
          </p:cNvPr>
          <p:cNvSpPr/>
          <p:nvPr/>
        </p:nvSpPr>
        <p:spPr>
          <a:xfrm>
            <a:off x="897925" y="4737908"/>
            <a:ext cx="1438538" cy="358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ED720256-3FF3-4FA9-A031-13AF23F7DC4A}"/>
              </a:ext>
            </a:extLst>
          </p:cNvPr>
          <p:cNvSpPr/>
          <p:nvPr/>
        </p:nvSpPr>
        <p:spPr>
          <a:xfrm>
            <a:off x="6772243" y="5535081"/>
            <a:ext cx="808820" cy="35868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905E180-A3D9-4FA7-B1CE-3F8E032E75DF}"/>
              </a:ext>
            </a:extLst>
          </p:cNvPr>
          <p:cNvSpPr/>
          <p:nvPr/>
        </p:nvSpPr>
        <p:spPr>
          <a:xfrm>
            <a:off x="7753179" y="5603380"/>
            <a:ext cx="1589604" cy="261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11B4359-EB72-40D0-A256-1DBAFBBCA916}"/>
              </a:ext>
            </a:extLst>
          </p:cNvPr>
          <p:cNvSpPr txBox="1"/>
          <p:nvPr/>
        </p:nvSpPr>
        <p:spPr>
          <a:xfrm>
            <a:off x="2389047" y="2850440"/>
            <a:ext cx="6397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2">
                    <a:lumMod val="50000"/>
                  </a:schemeClr>
                </a:solidFill>
                <a:hlinkClick r:id="rId4"/>
              </a:rPr>
              <a:t>https://www.seleniumhq.org/download/</a:t>
            </a:r>
            <a:endParaRPr lang="pt-BR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64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80682-923D-422B-894C-84B27830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Download da ferramenta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CFD35D-4711-4AD2-809F-F58A445A2A7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1041888" cy="4873752"/>
          </a:xfrm>
        </p:spPr>
        <p:txBody>
          <a:bodyPr/>
          <a:lstStyle/>
          <a:p>
            <a:pPr marL="0" lvl="0" indent="0">
              <a:spcBef>
                <a:spcPts val="601"/>
              </a:spcBef>
              <a:buClr>
                <a:srgbClr val="E48312"/>
              </a:buClr>
              <a:buNone/>
            </a:pPr>
            <a:r>
              <a:rPr lang="en-US" sz="2800" b="1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Baixaremos</a:t>
            </a:r>
            <a:r>
              <a:rPr lang="en-US" sz="2800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o driver do </a:t>
            </a:r>
            <a:r>
              <a:rPr lang="en-US" sz="2800" b="1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navegador</a:t>
            </a:r>
            <a:r>
              <a:rPr lang="en-US" sz="2800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Mozilla Firefox:</a:t>
            </a:r>
          </a:p>
          <a:p>
            <a:pPr marL="0" lvl="0" indent="0">
              <a:spcBef>
                <a:spcPts val="601"/>
              </a:spcBef>
              <a:buClr>
                <a:srgbClr val="E48312"/>
              </a:buClr>
            </a:pPr>
            <a:endParaRPr lang="en-US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ea typeface="Microsoft YaHei" pitchFamily="2"/>
              <a:cs typeface="Mangal" pitchFamily="2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B07E2C-22C6-463C-8644-AF8599432A0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C183EA-89BF-4E9F-86DA-FD30FB83548E}" type="slidenum">
              <a:rPr lang="pt-BR" smtClean="0"/>
              <a:t>13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04B8546-BF94-4BDA-9B04-96385FDDDBA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01062" y="3582519"/>
            <a:ext cx="6510599" cy="206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8C96E8E-A2AC-40D5-86D0-1DD60E2E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261400" y="4058769"/>
            <a:ext cx="3321000" cy="15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B634642E-0586-4452-83AF-0E34141FE1E3}"/>
              </a:ext>
            </a:extLst>
          </p:cNvPr>
          <p:cNvSpPr/>
          <p:nvPr/>
        </p:nvSpPr>
        <p:spPr>
          <a:xfrm>
            <a:off x="7311661" y="4671428"/>
            <a:ext cx="808820" cy="35868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CA1610E-F1DB-455C-9B2F-F3755C79A60E}"/>
              </a:ext>
            </a:extLst>
          </p:cNvPr>
          <p:cNvSpPr/>
          <p:nvPr/>
        </p:nvSpPr>
        <p:spPr>
          <a:xfrm>
            <a:off x="8275417" y="4876800"/>
            <a:ext cx="2750391" cy="283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27A0352-2DED-456D-91B8-364882EEFC4E}"/>
              </a:ext>
            </a:extLst>
          </p:cNvPr>
          <p:cNvSpPr/>
          <p:nvPr/>
        </p:nvSpPr>
        <p:spPr>
          <a:xfrm>
            <a:off x="801062" y="4351305"/>
            <a:ext cx="1589604" cy="261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3464201-0FDF-4204-969F-6B7308C927EF}"/>
              </a:ext>
            </a:extLst>
          </p:cNvPr>
          <p:cNvSpPr txBox="1"/>
          <p:nvPr/>
        </p:nvSpPr>
        <p:spPr>
          <a:xfrm>
            <a:off x="2390666" y="2869696"/>
            <a:ext cx="6397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2">
                    <a:lumMod val="50000"/>
                  </a:schemeClr>
                </a:solidFill>
                <a:hlinkClick r:id="rId4"/>
              </a:rPr>
              <a:t>https://www.seleniumhq.org/download/</a:t>
            </a:r>
            <a:endParaRPr lang="pt-BR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0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60B39-7EA8-479A-A811-1BAB192A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teórico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56A451-BE08-449F-AAAE-54A227DCBFF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2199343"/>
            <a:ext cx="9956800" cy="4274609"/>
          </a:xfrm>
        </p:spPr>
        <p:txBody>
          <a:bodyPr/>
          <a:lstStyle/>
          <a:p>
            <a:r>
              <a:rPr lang="pt-BR" dirty="0">
                <a:latin typeface="+mj-lt"/>
                <a:cs typeface="Arial" panose="020B0604020202020204" pitchFamily="34" charset="0"/>
              </a:rPr>
              <a:t>A API </a:t>
            </a:r>
            <a:r>
              <a:rPr lang="pt-BR" dirty="0" err="1">
                <a:latin typeface="+mj-lt"/>
                <a:cs typeface="Arial" panose="020B0604020202020204" pitchFamily="34" charset="0"/>
              </a:rPr>
              <a:t>Selenium</a:t>
            </a:r>
            <a:r>
              <a:rPr lang="pt-BR" dirty="0">
                <a:latin typeface="+mj-lt"/>
                <a:cs typeface="Arial" panose="020B0604020202020204" pitchFamily="34" charset="0"/>
              </a:rPr>
              <a:t> </a:t>
            </a:r>
            <a:r>
              <a:rPr lang="pt-BR" dirty="0" err="1">
                <a:latin typeface="+mj-lt"/>
                <a:cs typeface="Arial" panose="020B0604020202020204" pitchFamily="34" charset="0"/>
              </a:rPr>
              <a:t>WebDriver</a:t>
            </a:r>
            <a:r>
              <a:rPr lang="pt-BR" dirty="0">
                <a:latin typeface="+mj-lt"/>
                <a:cs typeface="Arial" panose="020B0604020202020204" pitchFamily="34" charset="0"/>
              </a:rPr>
              <a:t> tem como principal objetivo </a:t>
            </a:r>
            <a:r>
              <a:rPr lang="pt-BR" b="1" dirty="0">
                <a:latin typeface="+mj-lt"/>
                <a:cs typeface="Arial" panose="020B0604020202020204" pitchFamily="34" charset="0"/>
              </a:rPr>
              <a:t>automatizar ações do navegador</a:t>
            </a:r>
            <a:r>
              <a:rPr lang="pt-BR" dirty="0">
                <a:latin typeface="+mj-lt"/>
                <a:cs typeface="Arial" panose="020B0604020202020204" pitchFamily="34" charset="0"/>
              </a:rPr>
              <a:t>, tais como:</a:t>
            </a:r>
          </a:p>
          <a:p>
            <a:pPr lvl="1"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Preenchimento de campos de Texto; </a:t>
            </a:r>
          </a:p>
          <a:p>
            <a:pPr lvl="1"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9020A6-AABA-46B9-8DF7-04369B6B6B4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C183EA-89BF-4E9F-86DA-FD30FB83548E}" type="slidenum">
              <a:rPr lang="pt-BR" smtClean="0"/>
              <a:t>14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CF4B5A8-DA3B-4A74-9AC1-A55C0DCAE344}"/>
              </a:ext>
            </a:extLst>
          </p:cNvPr>
          <p:cNvSpPr txBox="1"/>
          <p:nvPr/>
        </p:nvSpPr>
        <p:spPr>
          <a:xfrm>
            <a:off x="609600" y="1577658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API: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ECD25D5-85E6-4A75-9EC3-92F7EE09E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715" y="3635502"/>
            <a:ext cx="42862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2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60B39-7EA8-479A-A811-1BAB192A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teórico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56A451-BE08-449F-AAAE-54A227DCBFF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40512" y="2199343"/>
            <a:ext cx="9956800" cy="4274609"/>
          </a:xfrm>
        </p:spPr>
        <p:txBody>
          <a:bodyPr/>
          <a:lstStyle/>
          <a:p>
            <a:pPr lvl="1"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Seleções em menus 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dropdown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marL="365760" lvl="1" indent="0" algn="just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lvl="1" indent="0" algn="just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Submits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de formulários; </a:t>
            </a:r>
          </a:p>
          <a:p>
            <a:pPr lvl="1"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  <a:p>
            <a:endParaRPr lang="pt-BR" dirty="0"/>
          </a:p>
          <a:p>
            <a:pPr lvl="1"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Varredura de dados em elementos; </a:t>
            </a:r>
          </a:p>
          <a:p>
            <a:pPr lvl="1"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HTML etc. 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9020A6-AABA-46B9-8DF7-04369B6B6B4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C183EA-89BF-4E9F-86DA-FD30FB83548E}" type="slidenum">
              <a:rPr lang="pt-BR" smtClean="0"/>
              <a:t>15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CF4B5A8-DA3B-4A74-9AC1-A55C0DCAE344}"/>
              </a:ext>
            </a:extLst>
          </p:cNvPr>
          <p:cNvSpPr txBox="1"/>
          <p:nvPr/>
        </p:nvSpPr>
        <p:spPr>
          <a:xfrm>
            <a:off x="609600" y="1577658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API: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D54429A-6815-4040-BCEF-9211B0A3C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449" y="2719936"/>
            <a:ext cx="3307862" cy="83500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B2E3BB5-320C-418C-BB17-EDFE92726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449" y="4336647"/>
            <a:ext cx="2828925" cy="75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1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670DC-1A38-43CC-BD96-311AC8BD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teórico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2D5DE3-E86D-4BCE-90A7-6568391C463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2147719"/>
            <a:ext cx="9956800" cy="4326233"/>
          </a:xfrm>
        </p:spPr>
        <p:txBody>
          <a:bodyPr/>
          <a:lstStyle/>
          <a:p>
            <a:endParaRPr lang="pt-BR" b="1" dirty="0"/>
          </a:p>
          <a:p>
            <a:r>
              <a:rPr lang="pt-BR" b="1" dirty="0"/>
              <a:t>Interface </a:t>
            </a:r>
            <a:r>
              <a:rPr lang="pt-BR" b="1" dirty="0" err="1"/>
              <a:t>WebDriver</a:t>
            </a:r>
            <a:r>
              <a:rPr lang="pt-BR" b="1" dirty="0"/>
              <a:t>: </a:t>
            </a:r>
            <a:r>
              <a:rPr lang="pt-BR" dirty="0"/>
              <a:t>Podemos dizer que a interface </a:t>
            </a:r>
            <a:r>
              <a:rPr lang="pt-BR" dirty="0" err="1"/>
              <a:t>WebDriver</a:t>
            </a:r>
            <a:r>
              <a:rPr lang="pt-BR" dirty="0"/>
              <a:t> é a mais importante de um projeto </a:t>
            </a:r>
            <a:r>
              <a:rPr lang="pt-BR" dirty="0" err="1"/>
              <a:t>Selenium</a:t>
            </a:r>
            <a:r>
              <a:rPr lang="pt-BR" dirty="0"/>
              <a:t> </a:t>
            </a:r>
            <a:r>
              <a:rPr lang="pt-BR" dirty="0" err="1"/>
              <a:t>WebDriver</a:t>
            </a:r>
            <a:r>
              <a:rPr lang="pt-BR" dirty="0"/>
              <a:t>. Nela, temos os métodos que controlam o navegador, selecionam elementos de páginas HTML, etc.</a:t>
            </a:r>
          </a:p>
          <a:p>
            <a:endParaRPr lang="pt-BR" b="1" dirty="0"/>
          </a:p>
          <a:p>
            <a:r>
              <a:rPr lang="pt-BR" b="1" dirty="0"/>
              <a:t>Interface </a:t>
            </a:r>
            <a:r>
              <a:rPr lang="pt-BR" b="1" dirty="0" err="1"/>
              <a:t>WebElement</a:t>
            </a:r>
            <a:r>
              <a:rPr lang="pt-BR" b="1" dirty="0"/>
              <a:t>:</a:t>
            </a:r>
            <a:r>
              <a:rPr lang="pt-BR" dirty="0"/>
              <a:t> Como o próprio nome já sugere, o tipo </a:t>
            </a:r>
            <a:r>
              <a:rPr lang="pt-BR" dirty="0" err="1"/>
              <a:t>WebElement</a:t>
            </a:r>
            <a:r>
              <a:rPr lang="pt-BR" dirty="0"/>
              <a:t> serve para armazenar um elemento web, ou seja, um componente HTML de uma tela.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AA6ABC-C89A-453D-AE9C-AAEC2822B67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C183EA-89BF-4E9F-86DA-FD30FB83548E}" type="slidenum">
              <a:rPr lang="pt-BR" smtClean="0"/>
              <a:t>16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E64F6A-BCAC-4360-BDA2-8694D62DBE23}"/>
              </a:ext>
            </a:extLst>
          </p:cNvPr>
          <p:cNvSpPr txBox="1"/>
          <p:nvPr/>
        </p:nvSpPr>
        <p:spPr>
          <a:xfrm>
            <a:off x="609600" y="1624499"/>
            <a:ext cx="2178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Interfaces:</a:t>
            </a:r>
          </a:p>
        </p:txBody>
      </p:sp>
    </p:spTree>
    <p:extLst>
      <p:ext uri="{BB962C8B-B14F-4D97-AF65-F5344CB8AC3E}">
        <p14:creationId xmlns:p14="http://schemas.microsoft.com/office/powerpoint/2010/main" val="23670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670DC-1A38-43CC-BD96-311AC8BD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teórico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2D5DE3-E86D-4BCE-90A7-6568391C463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2147719"/>
            <a:ext cx="9956800" cy="4326233"/>
          </a:xfrm>
        </p:spPr>
        <p:txBody>
          <a:bodyPr/>
          <a:lstStyle/>
          <a:p>
            <a:endParaRPr lang="pt-BR" b="1" dirty="0"/>
          </a:p>
          <a:p>
            <a:r>
              <a:rPr lang="pt-BR" dirty="0">
                <a:latin typeface="+mj-lt"/>
                <a:cs typeface="Arial" panose="020B0604020202020204" pitchFamily="34" charset="0"/>
              </a:rPr>
              <a:t>A </a:t>
            </a:r>
            <a:r>
              <a:rPr lang="pt-BR" dirty="0" err="1">
                <a:latin typeface="+mj-lt"/>
                <a:cs typeface="Arial" panose="020B0604020202020204" pitchFamily="34" charset="0"/>
              </a:rPr>
              <a:t>WebElement</a:t>
            </a:r>
            <a:r>
              <a:rPr lang="pt-BR" dirty="0">
                <a:latin typeface="+mj-lt"/>
                <a:cs typeface="Arial" panose="020B0604020202020204" pitchFamily="34" charset="0"/>
              </a:rPr>
              <a:t> trabalha na maioria das vezes basicamente com a utilização da </a:t>
            </a:r>
            <a:r>
              <a:rPr lang="pt-BR" dirty="0" err="1">
                <a:latin typeface="+mj-lt"/>
                <a:cs typeface="Arial" panose="020B0604020202020204" pitchFamily="34" charset="0"/>
              </a:rPr>
              <a:t>tag</a:t>
            </a:r>
            <a:r>
              <a:rPr lang="pt-BR" dirty="0">
                <a:latin typeface="+mj-lt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id</a:t>
            </a:r>
            <a:r>
              <a:rPr lang="pt-BR" dirty="0">
                <a:latin typeface="+mj-lt"/>
                <a:cs typeface="Arial" panose="020B0604020202020204" pitchFamily="34" charset="0"/>
              </a:rPr>
              <a:t> do </a:t>
            </a:r>
            <a:r>
              <a:rPr lang="pt-BR" dirty="0" err="1">
                <a:latin typeface="+mj-lt"/>
                <a:cs typeface="Arial" panose="020B0604020202020204" pitchFamily="34" charset="0"/>
              </a:rPr>
              <a:t>html</a:t>
            </a:r>
            <a:r>
              <a:rPr lang="pt-BR" dirty="0">
                <a:latin typeface="+mj-lt"/>
                <a:cs typeface="Arial" panose="020B0604020202020204" pitchFamily="34" charset="0"/>
              </a:rPr>
              <a:t> e é através dela que a mesma obtém todas os dados necessários para a realização de suas responsabilidades. </a:t>
            </a:r>
          </a:p>
          <a:p>
            <a:endParaRPr lang="pt-BR" dirty="0">
              <a:latin typeface="+mj-lt"/>
              <a:cs typeface="Arial" panose="020B0604020202020204" pitchFamily="34" charset="0"/>
            </a:endParaRPr>
          </a:p>
          <a:p>
            <a:r>
              <a:rPr lang="pt-BR" dirty="0">
                <a:latin typeface="+mj-lt"/>
                <a:cs typeface="Arial" panose="020B0604020202020204" pitchFamily="34" charset="0"/>
              </a:rPr>
              <a:t>Além da </a:t>
            </a:r>
            <a:r>
              <a:rPr lang="pt-BR" dirty="0" err="1">
                <a:latin typeface="+mj-lt"/>
                <a:cs typeface="Arial" panose="020B0604020202020204" pitchFamily="34" charset="0"/>
              </a:rPr>
              <a:t>tag</a:t>
            </a:r>
            <a:r>
              <a:rPr lang="pt-BR" dirty="0">
                <a:latin typeface="+mj-lt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id </a:t>
            </a:r>
            <a:r>
              <a:rPr lang="pt-BR" dirty="0">
                <a:latin typeface="+mj-lt"/>
                <a:cs typeface="Arial" panose="020B0604020202020204" pitchFamily="34" charset="0"/>
              </a:rPr>
              <a:t>também podemos utilizar as </a:t>
            </a:r>
            <a:r>
              <a:rPr lang="pt-BR" dirty="0" err="1">
                <a:latin typeface="+mj-lt"/>
                <a:cs typeface="Arial" panose="020B0604020202020204" pitchFamily="34" charset="0"/>
              </a:rPr>
              <a:t>tags</a:t>
            </a:r>
            <a:r>
              <a:rPr lang="pt-BR" dirty="0">
                <a:latin typeface="+mj-lt"/>
                <a:cs typeface="Arial" panose="020B0604020202020204" pitchFamily="34" charset="0"/>
              </a:rPr>
              <a:t>: </a:t>
            </a:r>
            <a:r>
              <a:rPr lang="pt-BR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className</a:t>
            </a:r>
            <a:r>
              <a:rPr lang="pt-BR" dirty="0">
                <a:latin typeface="+mj-lt"/>
                <a:cs typeface="Arial" panose="020B0604020202020204" pitchFamily="34" charset="0"/>
              </a:rPr>
              <a:t>,</a:t>
            </a:r>
            <a:r>
              <a:rPr lang="pt-BR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cssSelector</a:t>
            </a:r>
            <a:r>
              <a:rPr lang="pt-BR" dirty="0">
                <a:latin typeface="+mj-lt"/>
                <a:cs typeface="Arial" panose="020B0604020202020204" pitchFamily="34" charset="0"/>
              </a:rPr>
              <a:t>,</a:t>
            </a:r>
            <a:r>
              <a:rPr lang="pt-BR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linkText</a:t>
            </a:r>
            <a:r>
              <a:rPr lang="pt-BR" dirty="0">
                <a:latin typeface="+mj-lt"/>
                <a:cs typeface="Arial" panose="020B0604020202020204" pitchFamily="34" charset="0"/>
              </a:rPr>
              <a:t>,</a:t>
            </a:r>
            <a:r>
              <a:rPr lang="pt-BR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name</a:t>
            </a:r>
            <a:r>
              <a:rPr lang="pt-BR" dirty="0">
                <a:latin typeface="+mj-lt"/>
                <a:cs typeface="Arial" panose="020B0604020202020204" pitchFamily="34" charset="0"/>
              </a:rPr>
              <a:t>,</a:t>
            </a:r>
            <a:r>
              <a:rPr lang="pt-BR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partialLinkText</a:t>
            </a:r>
            <a:r>
              <a:rPr lang="pt-BR" dirty="0">
                <a:latin typeface="+mj-lt"/>
                <a:cs typeface="Arial" panose="020B0604020202020204" pitchFamily="34" charset="0"/>
              </a:rPr>
              <a:t>,</a:t>
            </a:r>
            <a:r>
              <a:rPr lang="pt-BR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tagName</a:t>
            </a:r>
            <a:r>
              <a:rPr lang="pt-BR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pt-BR" dirty="0">
                <a:latin typeface="+mj-lt"/>
                <a:cs typeface="Arial" panose="020B0604020202020204" pitchFamily="34" charset="0"/>
              </a:rPr>
              <a:t>e</a:t>
            </a:r>
            <a:r>
              <a:rPr lang="pt-BR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xpath</a:t>
            </a:r>
            <a:r>
              <a:rPr lang="pt-BR" dirty="0">
                <a:latin typeface="+mj-lt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AA6ABC-C89A-453D-AE9C-AAEC2822B67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C183EA-89BF-4E9F-86DA-FD30FB83548E}" type="slidenum">
              <a:rPr lang="pt-BR" smtClean="0"/>
              <a:t>17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E64F6A-BCAC-4360-BDA2-8694D62DBE23}"/>
              </a:ext>
            </a:extLst>
          </p:cNvPr>
          <p:cNvSpPr txBox="1"/>
          <p:nvPr/>
        </p:nvSpPr>
        <p:spPr>
          <a:xfrm>
            <a:off x="609600" y="1624499"/>
            <a:ext cx="4450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Interface </a:t>
            </a:r>
            <a:r>
              <a:rPr lang="pt-BR" sz="2800" b="1" dirty="0" err="1"/>
              <a:t>WebElement</a:t>
            </a:r>
            <a:r>
              <a:rPr lang="pt-BR" sz="28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8324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670DC-1A38-43CC-BD96-311AC8BD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teórico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2D5DE3-E86D-4BCE-90A7-6568391C463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2147719"/>
            <a:ext cx="9956800" cy="4326233"/>
          </a:xfrm>
        </p:spPr>
        <p:txBody>
          <a:bodyPr>
            <a:normAutofit lnSpcReduction="10000"/>
          </a:bodyPr>
          <a:lstStyle/>
          <a:p>
            <a:endParaRPr lang="pt-BR" b="1" dirty="0"/>
          </a:p>
          <a:p>
            <a:r>
              <a:rPr lang="pt-BR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id - </a:t>
            </a:r>
            <a:r>
              <a:rPr lang="pt-BR" dirty="0">
                <a:latin typeface="+mj-lt"/>
                <a:cs typeface="Arial" panose="020B0604020202020204" pitchFamily="34" charset="0"/>
              </a:rPr>
              <a:t>Especifica um identificador único para o elemento.</a:t>
            </a:r>
          </a:p>
          <a:p>
            <a:endParaRPr lang="pt-BR" dirty="0">
              <a:latin typeface="+mj-lt"/>
              <a:cs typeface="Arial" panose="020B0604020202020204" pitchFamily="34" charset="0"/>
            </a:endParaRPr>
          </a:p>
          <a:p>
            <a:r>
              <a:rPr lang="pt-BR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className</a:t>
            </a:r>
            <a:r>
              <a:rPr lang="pt-BR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-  </a:t>
            </a:r>
            <a:r>
              <a:rPr lang="pt-BR" dirty="0">
                <a:latin typeface="+mj-lt"/>
                <a:cs typeface="Arial" panose="020B0604020202020204" pitchFamily="34" charset="0"/>
              </a:rPr>
              <a:t>Especifica o nome da classe de um elemento.</a:t>
            </a:r>
          </a:p>
          <a:p>
            <a:endParaRPr lang="pt-BR" dirty="0">
              <a:latin typeface="+mj-lt"/>
              <a:cs typeface="Arial" panose="020B0604020202020204" pitchFamily="34" charset="0"/>
            </a:endParaRPr>
          </a:p>
          <a:p>
            <a:r>
              <a:rPr lang="pt-BR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cssSelector</a:t>
            </a:r>
            <a:r>
              <a:rPr lang="pt-BR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- </a:t>
            </a:r>
            <a:r>
              <a:rPr lang="pt-BR" dirty="0">
                <a:latin typeface="+mj-lt"/>
                <a:cs typeface="Arial" panose="020B0604020202020204" pitchFamily="34" charset="0"/>
              </a:rPr>
              <a:t>Seleciona o </a:t>
            </a:r>
            <a:r>
              <a:rPr lang="pt-BR" dirty="0" err="1">
                <a:latin typeface="+mj-lt"/>
                <a:cs typeface="Arial" panose="020B0604020202020204" pitchFamily="34" charset="0"/>
              </a:rPr>
              <a:t>css</a:t>
            </a:r>
            <a:r>
              <a:rPr lang="pt-BR" dirty="0">
                <a:latin typeface="+mj-lt"/>
                <a:cs typeface="Arial" panose="020B0604020202020204" pitchFamily="34" charset="0"/>
              </a:rPr>
              <a:t> do elemento.</a:t>
            </a:r>
          </a:p>
          <a:p>
            <a:endParaRPr lang="pt-BR" dirty="0">
              <a:latin typeface="+mj-lt"/>
              <a:cs typeface="Arial" panose="020B0604020202020204" pitchFamily="34" charset="0"/>
            </a:endParaRPr>
          </a:p>
          <a:p>
            <a:r>
              <a:rPr lang="pt-BR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linkText</a:t>
            </a:r>
            <a:r>
              <a:rPr lang="pt-BR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- </a:t>
            </a:r>
            <a:r>
              <a:rPr lang="pt-BR" dirty="0">
                <a:latin typeface="+mj-lt"/>
                <a:cs typeface="Arial" panose="020B0604020202020204" pitchFamily="34" charset="0"/>
              </a:rPr>
              <a:t>Especifica o link do elemento.</a:t>
            </a:r>
          </a:p>
          <a:p>
            <a:endParaRPr lang="pt-BR" dirty="0">
              <a:latin typeface="+mj-lt"/>
              <a:cs typeface="Arial" panose="020B0604020202020204" pitchFamily="34" charset="0"/>
            </a:endParaRPr>
          </a:p>
          <a:p>
            <a:r>
              <a:rPr lang="pt-BR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name</a:t>
            </a:r>
            <a:r>
              <a:rPr lang="pt-BR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-  </a:t>
            </a:r>
            <a:r>
              <a:rPr lang="pt-BR" dirty="0">
                <a:latin typeface="+mj-lt"/>
                <a:cs typeface="Arial" panose="020B0604020202020204" pitchFamily="34" charset="0"/>
              </a:rPr>
              <a:t>Especifica o nome do elemento.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AA6ABC-C89A-453D-AE9C-AAEC2822B67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C183EA-89BF-4E9F-86DA-FD30FB83548E}" type="slidenum">
              <a:rPr lang="pt-BR" smtClean="0"/>
              <a:t>18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E64F6A-BCAC-4360-BDA2-8694D62DBE23}"/>
              </a:ext>
            </a:extLst>
          </p:cNvPr>
          <p:cNvSpPr txBox="1"/>
          <p:nvPr/>
        </p:nvSpPr>
        <p:spPr>
          <a:xfrm>
            <a:off x="609600" y="1624499"/>
            <a:ext cx="4450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Interface </a:t>
            </a:r>
            <a:r>
              <a:rPr lang="pt-BR" sz="2800" b="1" dirty="0" err="1"/>
              <a:t>WebElement</a:t>
            </a:r>
            <a:r>
              <a:rPr lang="pt-BR" sz="28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5433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670DC-1A38-43CC-BD96-311AC8BD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teórico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2D5DE3-E86D-4BCE-90A7-6568391C463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2147719"/>
            <a:ext cx="9956800" cy="4326233"/>
          </a:xfrm>
        </p:spPr>
        <p:txBody>
          <a:bodyPr>
            <a:normAutofit/>
          </a:bodyPr>
          <a:lstStyle/>
          <a:p>
            <a:endParaRPr lang="pt-BR" b="1" dirty="0"/>
          </a:p>
          <a:p>
            <a:r>
              <a:rPr lang="pt-BR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partialLinkText</a:t>
            </a:r>
            <a:r>
              <a:rPr lang="pt-BR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-</a:t>
            </a:r>
            <a:r>
              <a:rPr lang="pt-BR" dirty="0">
                <a:latin typeface="+mj-lt"/>
                <a:cs typeface="Arial" panose="020B0604020202020204" pitchFamily="34" charset="0"/>
              </a:rPr>
              <a:t> Especifica o link parcial do elemento.</a:t>
            </a:r>
          </a:p>
          <a:p>
            <a:endParaRPr lang="pt-BR" dirty="0">
              <a:latin typeface="+mj-lt"/>
              <a:cs typeface="Arial" panose="020B0604020202020204" pitchFamily="34" charset="0"/>
            </a:endParaRPr>
          </a:p>
          <a:p>
            <a:r>
              <a:rPr lang="pt-BR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tagName</a:t>
            </a:r>
            <a:r>
              <a:rPr lang="pt-BR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- </a:t>
            </a:r>
            <a:r>
              <a:rPr lang="pt-BR" dirty="0">
                <a:latin typeface="+mj-lt"/>
                <a:cs typeface="Arial" panose="020B0604020202020204" pitchFamily="34" charset="0"/>
              </a:rPr>
              <a:t>Especifica o nome da </a:t>
            </a:r>
            <a:r>
              <a:rPr lang="pt-BR" dirty="0" err="1">
                <a:latin typeface="+mj-lt"/>
                <a:cs typeface="Arial" panose="020B0604020202020204" pitchFamily="34" charset="0"/>
              </a:rPr>
              <a:t>tag</a:t>
            </a:r>
            <a:r>
              <a:rPr lang="pt-BR" dirty="0">
                <a:latin typeface="+mj-lt"/>
                <a:cs typeface="Arial" panose="020B0604020202020204" pitchFamily="34" charset="0"/>
              </a:rPr>
              <a:t> do elemento.</a:t>
            </a:r>
          </a:p>
          <a:p>
            <a:endParaRPr lang="pt-BR" dirty="0">
              <a:latin typeface="+mj-lt"/>
              <a:cs typeface="Arial" panose="020B0604020202020204" pitchFamily="34" charset="0"/>
            </a:endParaRPr>
          </a:p>
          <a:p>
            <a:r>
              <a:rPr lang="pt-BR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xpath</a:t>
            </a:r>
            <a:r>
              <a:rPr lang="pt-BR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- </a:t>
            </a:r>
            <a:r>
              <a:rPr lang="pt-BR" dirty="0">
                <a:latin typeface="+mj-lt"/>
                <a:cs typeface="Arial" panose="020B0604020202020204" pitchFamily="34" charset="0"/>
              </a:rPr>
              <a:t>Especifica o caminho do elemento.</a:t>
            </a:r>
          </a:p>
          <a:p>
            <a:endParaRPr lang="pt-BR" dirty="0">
              <a:latin typeface="+mj-lt"/>
              <a:cs typeface="Arial" panose="020B0604020202020204" pitchFamily="34" charset="0"/>
            </a:endParaRPr>
          </a:p>
          <a:p>
            <a:r>
              <a:rPr lang="pt-BR" dirty="0">
                <a:latin typeface="+mj-lt"/>
                <a:cs typeface="Arial" panose="020B0604020202020204" pitchFamily="34" charset="0"/>
              </a:rPr>
              <a:t>Essa interface possui vários métodos que a possibilitam manusear o objeto e seus atributos. Mais adiante veremos os que são considerados mais utilizados.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AA6ABC-C89A-453D-AE9C-AAEC2822B67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C183EA-89BF-4E9F-86DA-FD30FB83548E}" type="slidenum">
              <a:rPr lang="pt-BR" smtClean="0"/>
              <a:t>19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E64F6A-BCAC-4360-BDA2-8694D62DBE23}"/>
              </a:ext>
            </a:extLst>
          </p:cNvPr>
          <p:cNvSpPr txBox="1"/>
          <p:nvPr/>
        </p:nvSpPr>
        <p:spPr>
          <a:xfrm>
            <a:off x="609600" y="1624499"/>
            <a:ext cx="4450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Interface </a:t>
            </a:r>
            <a:r>
              <a:rPr lang="pt-BR" sz="2800" b="1" dirty="0" err="1"/>
              <a:t>WebElement</a:t>
            </a:r>
            <a:r>
              <a:rPr lang="pt-BR" sz="28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7303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Download da ferramenta </a:t>
            </a:r>
          </a:p>
          <a:p>
            <a:r>
              <a:rPr lang="pt-BR" dirty="0"/>
              <a:t>Configuração</a:t>
            </a:r>
          </a:p>
          <a:p>
            <a:r>
              <a:rPr lang="pt-BR" dirty="0"/>
              <a:t>Conteúdo teórico</a:t>
            </a:r>
          </a:p>
          <a:p>
            <a:r>
              <a:rPr lang="pt-BR" dirty="0"/>
              <a:t>Exemplos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C183EA-89BF-4E9F-86DA-FD30FB83548E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9905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670DC-1A38-43CC-BD96-311AC8BD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teórico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2D5DE3-E86D-4BCE-90A7-6568391C463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599" y="2354580"/>
            <a:ext cx="10760766" cy="4119372"/>
          </a:xfrm>
        </p:spPr>
        <p:txBody>
          <a:bodyPr>
            <a:normAutofit fontScale="85000" lnSpcReduction="20000"/>
          </a:bodyPr>
          <a:lstStyle/>
          <a:p>
            <a:r>
              <a:rPr lang="pt-BR" sz="2600" dirty="0">
                <a:solidFill>
                  <a:srgbClr val="1D2021"/>
                </a:solidFill>
                <a:latin typeface="+mj-lt"/>
              </a:rPr>
              <a:t>Os dois métodos mais comuns e importantes da interface </a:t>
            </a:r>
            <a:r>
              <a:rPr lang="pt-BR" sz="2600" dirty="0" err="1">
                <a:solidFill>
                  <a:srgbClr val="1D2021"/>
                </a:solidFill>
                <a:latin typeface="+mj-lt"/>
              </a:rPr>
              <a:t>WebDriver</a:t>
            </a:r>
            <a:r>
              <a:rPr lang="pt-BR" sz="2600" dirty="0">
                <a:solidFill>
                  <a:srgbClr val="1D2021"/>
                </a:solidFill>
                <a:latin typeface="+mj-lt"/>
              </a:rPr>
              <a:t> são o </a:t>
            </a:r>
            <a:r>
              <a:rPr lang="pt-BR" sz="2600" b="1" dirty="0" err="1">
                <a:solidFill>
                  <a:srgbClr val="FF0000"/>
                </a:solidFill>
                <a:latin typeface="+mj-lt"/>
              </a:rPr>
              <a:t>get</a:t>
            </a:r>
            <a:r>
              <a:rPr lang="pt-BR" sz="2600" b="1" dirty="0">
                <a:solidFill>
                  <a:srgbClr val="FF0000"/>
                </a:solidFill>
                <a:latin typeface="+mj-lt"/>
              </a:rPr>
              <a:t>()</a:t>
            </a:r>
            <a:r>
              <a:rPr lang="pt-BR" sz="2600" dirty="0">
                <a:solidFill>
                  <a:srgbClr val="1D2021"/>
                </a:solidFill>
                <a:latin typeface="+mj-lt"/>
              </a:rPr>
              <a:t> e o </a:t>
            </a:r>
            <a:r>
              <a:rPr lang="pt-BR" sz="2600" b="1" dirty="0" err="1">
                <a:solidFill>
                  <a:srgbClr val="FF0000"/>
                </a:solidFill>
                <a:latin typeface="+mj-lt"/>
              </a:rPr>
              <a:t>findElement</a:t>
            </a:r>
            <a:r>
              <a:rPr lang="pt-BR" sz="2600" b="1" dirty="0">
                <a:solidFill>
                  <a:srgbClr val="FF0000"/>
                </a:solidFill>
                <a:latin typeface="+mj-lt"/>
              </a:rPr>
              <a:t>()</a:t>
            </a:r>
            <a:r>
              <a:rPr lang="pt-BR" sz="2600" dirty="0">
                <a:solidFill>
                  <a:srgbClr val="1D2021"/>
                </a:solidFill>
                <a:latin typeface="Arial" panose="020B0604020202020204" pitchFamily="34" charset="0"/>
              </a:rPr>
              <a:t>.</a:t>
            </a:r>
            <a:r>
              <a:rPr lang="pt-BR" sz="2600" dirty="0"/>
              <a:t> Veja esses e outros métodos logo abaixo:</a:t>
            </a:r>
          </a:p>
          <a:p>
            <a:pPr lvl="1"/>
            <a:endParaRPr lang="pt-BR" b="1" dirty="0"/>
          </a:p>
          <a:p>
            <a:pPr lvl="1"/>
            <a:r>
              <a:rPr lang="pt-BR" sz="2800" b="1" dirty="0" err="1"/>
              <a:t>driver.close</a:t>
            </a:r>
            <a:r>
              <a:rPr lang="pt-BR" sz="2800" b="1" dirty="0"/>
              <a:t>();</a:t>
            </a:r>
          </a:p>
          <a:p>
            <a:pPr marL="365760" lvl="1" indent="0">
              <a:buNone/>
            </a:pPr>
            <a:r>
              <a:rPr lang="pt-BR" sz="2600" dirty="0"/>
              <a:t>Fecha a janela corrente.</a:t>
            </a:r>
          </a:p>
          <a:p>
            <a:pPr lvl="1"/>
            <a:endParaRPr lang="pt-BR" b="1" dirty="0"/>
          </a:p>
          <a:p>
            <a:pPr lvl="1"/>
            <a:r>
              <a:rPr lang="pt-BR" sz="2800" b="1" dirty="0" err="1"/>
              <a:t>driver.findElement</a:t>
            </a:r>
            <a:r>
              <a:rPr lang="pt-BR" sz="2800" b="1" dirty="0"/>
              <a:t>(</a:t>
            </a:r>
            <a:r>
              <a:rPr lang="pt-BR" sz="2800" b="1" dirty="0" err="1"/>
              <a:t>By</a:t>
            </a:r>
            <a:r>
              <a:rPr lang="pt-BR" sz="2800" b="1" dirty="0"/>
              <a:t> </a:t>
            </a:r>
            <a:r>
              <a:rPr lang="pt-BR" sz="2800" b="1" dirty="0" err="1"/>
              <a:t>by</a:t>
            </a:r>
            <a:r>
              <a:rPr lang="pt-BR" sz="2800" b="1" dirty="0"/>
              <a:t>);</a:t>
            </a:r>
          </a:p>
          <a:p>
            <a:pPr marL="365760" lvl="1" indent="0">
              <a:buNone/>
            </a:pPr>
            <a:r>
              <a:rPr lang="pt-BR" sz="2600" dirty="0"/>
              <a:t>Encontra o primeiro elemento de uma tela HTML através de um dado argumento.</a:t>
            </a:r>
          </a:p>
          <a:p>
            <a:pPr lvl="1"/>
            <a:endParaRPr lang="pt-BR" b="1" dirty="0"/>
          </a:p>
          <a:p>
            <a:pPr lvl="1"/>
            <a:r>
              <a:rPr lang="pt-BR" sz="2800" b="1" dirty="0" err="1"/>
              <a:t>driver.findElements</a:t>
            </a:r>
            <a:r>
              <a:rPr lang="pt-BR" sz="2800" b="1" dirty="0"/>
              <a:t>(</a:t>
            </a:r>
            <a:r>
              <a:rPr lang="pt-BR" sz="2800" b="1" dirty="0" err="1"/>
              <a:t>By</a:t>
            </a:r>
            <a:r>
              <a:rPr lang="pt-BR" sz="2800" b="1" dirty="0"/>
              <a:t> </a:t>
            </a:r>
            <a:r>
              <a:rPr lang="pt-BR" sz="2800" b="1" dirty="0" err="1"/>
              <a:t>by</a:t>
            </a:r>
            <a:r>
              <a:rPr lang="pt-BR" sz="2800" b="1" dirty="0"/>
              <a:t>);</a:t>
            </a:r>
          </a:p>
          <a:p>
            <a:pPr marL="365760" lvl="1" indent="0">
              <a:buNone/>
            </a:pPr>
            <a:r>
              <a:rPr lang="pt-BR" sz="2600" dirty="0"/>
              <a:t>Encontra todos os elementos de uma tela HTML através de um dado argumento.</a:t>
            </a:r>
          </a:p>
          <a:p>
            <a:pPr lvl="1"/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AA6ABC-C89A-453D-AE9C-AAEC2822B67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C183EA-89BF-4E9F-86DA-FD30FB83548E}" type="slidenum">
              <a:rPr lang="pt-BR" smtClean="0"/>
              <a:t>20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E64F6A-BCAC-4360-BDA2-8694D62DBE23}"/>
              </a:ext>
            </a:extLst>
          </p:cNvPr>
          <p:cNvSpPr txBox="1"/>
          <p:nvPr/>
        </p:nvSpPr>
        <p:spPr>
          <a:xfrm>
            <a:off x="609600" y="1624499"/>
            <a:ext cx="4540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Métodos do </a:t>
            </a:r>
            <a:r>
              <a:rPr lang="pt-BR" sz="2800" b="1" dirty="0" err="1"/>
              <a:t>WebDriver</a:t>
            </a:r>
            <a:r>
              <a:rPr lang="pt-BR" sz="28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5014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670DC-1A38-43CC-BD96-311AC8BD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teórico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2D5DE3-E86D-4BCE-90A7-6568391C463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599" y="2451652"/>
            <a:ext cx="10760766" cy="4022300"/>
          </a:xfrm>
        </p:spPr>
        <p:txBody>
          <a:bodyPr>
            <a:normAutofit lnSpcReduction="10000"/>
          </a:bodyPr>
          <a:lstStyle/>
          <a:p>
            <a:pPr lvl="1"/>
            <a:r>
              <a:rPr lang="pt-BR" sz="2600" b="1" dirty="0" err="1"/>
              <a:t>driver.get</a:t>
            </a:r>
            <a:r>
              <a:rPr lang="pt-BR" sz="2600" b="1" dirty="0"/>
              <a:t>();</a:t>
            </a:r>
          </a:p>
          <a:p>
            <a:pPr marL="365760" lvl="1" indent="0">
              <a:buNone/>
            </a:pPr>
            <a:r>
              <a:rPr lang="pt-BR" sz="2400" dirty="0"/>
              <a:t>Abre uma nova URL no navegador.</a:t>
            </a:r>
          </a:p>
          <a:p>
            <a:pPr lvl="1"/>
            <a:endParaRPr lang="pt-BR" sz="2600" b="1" dirty="0"/>
          </a:p>
          <a:p>
            <a:pPr lvl="1"/>
            <a:r>
              <a:rPr lang="pt-BR" sz="2600" b="1" dirty="0" err="1"/>
              <a:t>driver.getCurrentUrl</a:t>
            </a:r>
            <a:r>
              <a:rPr lang="pt-BR" sz="2600" b="1" dirty="0"/>
              <a:t>();</a:t>
            </a:r>
          </a:p>
          <a:p>
            <a:pPr marL="365760" lvl="1" indent="0">
              <a:buNone/>
            </a:pPr>
            <a:r>
              <a:rPr lang="pt-BR" sz="2400" dirty="0"/>
              <a:t>Retorna uma </a:t>
            </a:r>
            <a:r>
              <a:rPr lang="pt-BR" sz="2400" dirty="0" err="1"/>
              <a:t>string</a:t>
            </a:r>
            <a:r>
              <a:rPr lang="pt-BR" sz="2400" dirty="0"/>
              <a:t> que contém a URL aberta pelo navegador.</a:t>
            </a:r>
          </a:p>
          <a:p>
            <a:pPr marL="365760" lvl="1" indent="0">
              <a:buNone/>
            </a:pPr>
            <a:r>
              <a:rPr lang="pt-BR" sz="2600" b="1" dirty="0"/>
              <a:t> </a:t>
            </a:r>
          </a:p>
          <a:p>
            <a:pPr lvl="1"/>
            <a:r>
              <a:rPr lang="pt-BR" sz="2600" b="1" dirty="0" err="1"/>
              <a:t>driver.getPageSource</a:t>
            </a:r>
            <a:r>
              <a:rPr lang="pt-BR" sz="2600" b="1" dirty="0"/>
              <a:t>();</a:t>
            </a:r>
          </a:p>
          <a:p>
            <a:pPr marL="365760" lvl="1" indent="0">
              <a:buNone/>
            </a:pPr>
            <a:r>
              <a:rPr lang="pt-BR" sz="2400" dirty="0"/>
              <a:t>Retorna o código fonte da última página aberta pelo </a:t>
            </a:r>
          </a:p>
          <a:p>
            <a:pPr marL="365760" lvl="1" indent="0">
              <a:buNone/>
            </a:pPr>
            <a:r>
              <a:rPr lang="pt-BR" sz="2400" dirty="0"/>
              <a:t>navegador. </a:t>
            </a:r>
          </a:p>
          <a:p>
            <a:pPr lvl="1"/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AA6ABC-C89A-453D-AE9C-AAEC2822B67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C183EA-89BF-4E9F-86DA-FD30FB83548E}" type="slidenum">
              <a:rPr lang="pt-BR" smtClean="0"/>
              <a:t>21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E64F6A-BCAC-4360-BDA2-8694D62DBE23}"/>
              </a:ext>
            </a:extLst>
          </p:cNvPr>
          <p:cNvSpPr txBox="1"/>
          <p:nvPr/>
        </p:nvSpPr>
        <p:spPr>
          <a:xfrm>
            <a:off x="609600" y="1624499"/>
            <a:ext cx="4540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Métodos do </a:t>
            </a:r>
            <a:r>
              <a:rPr lang="pt-BR" sz="2800" b="1" dirty="0" err="1"/>
              <a:t>WebDriver</a:t>
            </a:r>
            <a:r>
              <a:rPr lang="pt-BR" sz="28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112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670DC-1A38-43CC-BD96-311AC8BD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teórico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2D5DE3-E86D-4BCE-90A7-6568391C463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599" y="2354580"/>
            <a:ext cx="10760766" cy="4119372"/>
          </a:xfrm>
        </p:spPr>
        <p:txBody>
          <a:bodyPr>
            <a:normAutofit/>
          </a:bodyPr>
          <a:lstStyle/>
          <a:p>
            <a:pPr lvl="1"/>
            <a:r>
              <a:rPr lang="pt-BR" sz="2600" b="1" dirty="0" err="1"/>
              <a:t>driver.getTitle</a:t>
            </a:r>
            <a:r>
              <a:rPr lang="pt-BR" sz="2600" b="1" dirty="0"/>
              <a:t>();</a:t>
            </a:r>
          </a:p>
          <a:p>
            <a:pPr marL="365760" lvl="1" indent="0">
              <a:buNone/>
            </a:pPr>
            <a:r>
              <a:rPr lang="pt-BR" sz="2400" dirty="0"/>
              <a:t>Retorna o título da página aberta pelo navegador.</a:t>
            </a:r>
          </a:p>
          <a:p>
            <a:pPr lvl="1"/>
            <a:endParaRPr lang="pt-BR" sz="2600" b="1" dirty="0"/>
          </a:p>
          <a:p>
            <a:pPr lvl="1"/>
            <a:r>
              <a:rPr lang="pt-BR" sz="2600" b="1" dirty="0" err="1"/>
              <a:t>driver.getWindowHandle</a:t>
            </a:r>
            <a:r>
              <a:rPr lang="pt-BR" sz="2600" b="1" dirty="0"/>
              <a:t>();</a:t>
            </a:r>
          </a:p>
          <a:p>
            <a:pPr marL="365760" lvl="1" indent="0">
              <a:buNone/>
            </a:pPr>
            <a:r>
              <a:rPr lang="pt-BR" sz="2400" dirty="0"/>
              <a:t>Retorna um identificador da janela em questão.</a:t>
            </a:r>
          </a:p>
          <a:p>
            <a:pPr lvl="1"/>
            <a:endParaRPr lang="pt-BR" sz="2600" b="1" dirty="0"/>
          </a:p>
          <a:p>
            <a:pPr lvl="1"/>
            <a:r>
              <a:rPr lang="pt-BR" sz="2600" b="1" dirty="0" err="1"/>
              <a:t>driver.getWindowHandles</a:t>
            </a:r>
            <a:r>
              <a:rPr lang="pt-BR" sz="2600" b="1" dirty="0"/>
              <a:t>();</a:t>
            </a:r>
          </a:p>
          <a:p>
            <a:pPr marL="365760" lvl="1" indent="0">
              <a:buNone/>
            </a:pPr>
            <a:r>
              <a:rPr lang="pt-BR" sz="2400" dirty="0"/>
              <a:t>Retorna identificadores que podem ser utilizados para movimentação entre janelas.</a:t>
            </a:r>
          </a:p>
          <a:p>
            <a:pPr lvl="1"/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AA6ABC-C89A-453D-AE9C-AAEC2822B67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C183EA-89BF-4E9F-86DA-FD30FB83548E}" type="slidenum">
              <a:rPr lang="pt-BR" smtClean="0"/>
              <a:t>22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E64F6A-BCAC-4360-BDA2-8694D62DBE23}"/>
              </a:ext>
            </a:extLst>
          </p:cNvPr>
          <p:cNvSpPr txBox="1"/>
          <p:nvPr/>
        </p:nvSpPr>
        <p:spPr>
          <a:xfrm>
            <a:off x="609600" y="1624499"/>
            <a:ext cx="4540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Métodos do </a:t>
            </a:r>
            <a:r>
              <a:rPr lang="pt-BR" sz="2800" b="1" dirty="0" err="1"/>
              <a:t>WebDriver</a:t>
            </a:r>
            <a:r>
              <a:rPr lang="pt-BR" sz="28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207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670DC-1A38-43CC-BD96-311AC8BD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teórico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2D5DE3-E86D-4BCE-90A7-6568391C463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599" y="2354580"/>
            <a:ext cx="10760766" cy="4119372"/>
          </a:xfrm>
        </p:spPr>
        <p:txBody>
          <a:bodyPr>
            <a:normAutofit/>
          </a:bodyPr>
          <a:lstStyle/>
          <a:p>
            <a:pPr lvl="1"/>
            <a:r>
              <a:rPr lang="pt-BR" sz="2600" b="1" dirty="0" err="1"/>
              <a:t>driver.switchTo</a:t>
            </a:r>
            <a:r>
              <a:rPr lang="pt-BR" sz="2600" b="1" dirty="0"/>
              <a:t>();</a:t>
            </a:r>
          </a:p>
          <a:p>
            <a:pPr marL="365760" lvl="1" indent="0">
              <a:buNone/>
            </a:pPr>
            <a:r>
              <a:rPr lang="pt-BR" sz="2400" dirty="0"/>
              <a:t>Envia comandos futuros para uma janela (ou frame) diferente.</a:t>
            </a:r>
          </a:p>
          <a:p>
            <a:pPr marL="365760" lvl="1" indent="0">
              <a:buNone/>
            </a:pPr>
            <a:endParaRPr lang="pt-BR" sz="2600" b="1" dirty="0"/>
          </a:p>
          <a:p>
            <a:pPr lvl="1"/>
            <a:r>
              <a:rPr lang="pt-BR" sz="2600" b="1" dirty="0" err="1"/>
              <a:t>driver.manage</a:t>
            </a:r>
            <a:r>
              <a:rPr lang="pt-BR" sz="2600" b="1" dirty="0"/>
              <a:t>();</a:t>
            </a:r>
          </a:p>
          <a:p>
            <a:pPr marL="365760" lvl="1" indent="0">
              <a:buNone/>
            </a:pPr>
            <a:r>
              <a:rPr lang="pt-BR" sz="2400" dirty="0"/>
              <a:t>Permite gerenciar cookies do navegador, logs, timeouts etc.</a:t>
            </a:r>
          </a:p>
          <a:p>
            <a:pPr marL="365760" lvl="1" indent="0">
              <a:buNone/>
            </a:pPr>
            <a:endParaRPr lang="pt-BR" sz="2600" b="1" dirty="0"/>
          </a:p>
          <a:p>
            <a:pPr lvl="1"/>
            <a:r>
              <a:rPr lang="pt-BR" sz="2600" b="1" dirty="0" err="1"/>
              <a:t>driver.navigate</a:t>
            </a:r>
            <a:r>
              <a:rPr lang="pt-BR" sz="2600" b="1" dirty="0"/>
              <a:t>();</a:t>
            </a:r>
          </a:p>
          <a:p>
            <a:pPr marL="365760" lvl="1" indent="0">
              <a:buNone/>
            </a:pPr>
            <a:r>
              <a:rPr lang="pt-BR" sz="2400" dirty="0"/>
              <a:t>Abstração que permite acessar o histórico e navegar para uma determinada URL.</a:t>
            </a:r>
          </a:p>
          <a:p>
            <a:pPr lvl="1"/>
            <a:endParaRPr lang="pt-BR" sz="2600" dirty="0"/>
          </a:p>
          <a:p>
            <a:pPr lvl="1"/>
            <a:endParaRPr lang="pt-BR" sz="2600" b="1" dirty="0"/>
          </a:p>
          <a:p>
            <a:pPr lvl="1"/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AA6ABC-C89A-453D-AE9C-AAEC2822B67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C183EA-89BF-4E9F-86DA-FD30FB83548E}" type="slidenum">
              <a:rPr lang="pt-BR" smtClean="0"/>
              <a:t>23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E64F6A-BCAC-4360-BDA2-8694D62DBE23}"/>
              </a:ext>
            </a:extLst>
          </p:cNvPr>
          <p:cNvSpPr txBox="1"/>
          <p:nvPr/>
        </p:nvSpPr>
        <p:spPr>
          <a:xfrm>
            <a:off x="609600" y="1624499"/>
            <a:ext cx="4540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Métodos do </a:t>
            </a:r>
            <a:r>
              <a:rPr lang="pt-BR" sz="2800" b="1" dirty="0" err="1"/>
              <a:t>WebDriver</a:t>
            </a:r>
            <a:r>
              <a:rPr lang="pt-BR" sz="28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1282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670DC-1A38-43CC-BD96-311AC8BD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teórico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2D5DE3-E86D-4BCE-90A7-6568391C463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599" y="2354580"/>
            <a:ext cx="10760766" cy="4119372"/>
          </a:xfrm>
        </p:spPr>
        <p:txBody>
          <a:bodyPr>
            <a:normAutofit/>
          </a:bodyPr>
          <a:lstStyle/>
          <a:p>
            <a:pPr lvl="1"/>
            <a:r>
              <a:rPr lang="pt-BR" sz="2600" b="1" dirty="0" err="1"/>
              <a:t>driver.quit</a:t>
            </a:r>
            <a:r>
              <a:rPr lang="pt-BR" sz="2600" b="1" dirty="0"/>
              <a:t>();</a:t>
            </a:r>
          </a:p>
          <a:p>
            <a:pPr marL="365760" lvl="1" indent="0">
              <a:buNone/>
            </a:pPr>
            <a:r>
              <a:rPr lang="pt-BR" sz="2400" dirty="0"/>
              <a:t>Fecha a instância do </a:t>
            </a:r>
            <a:r>
              <a:rPr lang="pt-BR" sz="2400" dirty="0" err="1"/>
              <a:t>Selenium</a:t>
            </a:r>
            <a:r>
              <a:rPr lang="pt-BR" sz="2400" dirty="0"/>
              <a:t> </a:t>
            </a:r>
            <a:r>
              <a:rPr lang="pt-BR" sz="2400" dirty="0" err="1"/>
              <a:t>WebDriver</a:t>
            </a:r>
            <a:r>
              <a:rPr lang="pt-BR" sz="2400" dirty="0"/>
              <a:t> e todas os navegadores associados.</a:t>
            </a:r>
          </a:p>
          <a:p>
            <a:pPr lvl="1"/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AA6ABC-C89A-453D-AE9C-AAEC2822B67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C183EA-89BF-4E9F-86DA-FD30FB83548E}" type="slidenum">
              <a:rPr lang="pt-BR" smtClean="0"/>
              <a:t>24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E64F6A-BCAC-4360-BDA2-8694D62DBE23}"/>
              </a:ext>
            </a:extLst>
          </p:cNvPr>
          <p:cNvSpPr txBox="1"/>
          <p:nvPr/>
        </p:nvSpPr>
        <p:spPr>
          <a:xfrm>
            <a:off x="609600" y="1624499"/>
            <a:ext cx="4540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Métodos do </a:t>
            </a:r>
            <a:r>
              <a:rPr lang="pt-BR" sz="2800" b="1" dirty="0" err="1"/>
              <a:t>WebDriver</a:t>
            </a:r>
            <a:r>
              <a:rPr lang="pt-BR" sz="28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2841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670DC-1A38-43CC-BD96-311AC8BD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teórico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2D5DE3-E86D-4BCE-90A7-6568391C463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599" y="2354580"/>
            <a:ext cx="10760766" cy="4119372"/>
          </a:xfrm>
        </p:spPr>
        <p:txBody>
          <a:bodyPr>
            <a:normAutofit lnSpcReduction="10000"/>
          </a:bodyPr>
          <a:lstStyle/>
          <a:p>
            <a:pPr lvl="1"/>
            <a:r>
              <a:rPr lang="pt-BR" sz="2600" b="1" dirty="0" err="1"/>
              <a:t>elemento.clear</a:t>
            </a:r>
            <a:r>
              <a:rPr lang="pt-BR" sz="2600" b="1" dirty="0"/>
              <a:t>();</a:t>
            </a:r>
          </a:p>
          <a:p>
            <a:pPr marL="365760" lvl="1" indent="0">
              <a:buNone/>
            </a:pPr>
            <a:r>
              <a:rPr lang="pt-BR" sz="2400" dirty="0"/>
              <a:t>Limpa o conteúdo do elemento.</a:t>
            </a:r>
          </a:p>
          <a:p>
            <a:pPr marL="365760" lvl="1" indent="0">
              <a:buNone/>
            </a:pPr>
            <a:endParaRPr lang="pt-BR" sz="2600" b="1" dirty="0"/>
          </a:p>
          <a:p>
            <a:pPr lvl="1"/>
            <a:r>
              <a:rPr lang="pt-BR" sz="2600" b="1" dirty="0" err="1"/>
              <a:t>elemento.click</a:t>
            </a:r>
            <a:r>
              <a:rPr lang="pt-BR" sz="2600" b="1" dirty="0"/>
              <a:t>();</a:t>
            </a:r>
          </a:p>
          <a:p>
            <a:pPr marL="365760" lvl="1" indent="0">
              <a:buNone/>
            </a:pPr>
            <a:r>
              <a:rPr lang="pt-BR" sz="2400" dirty="0"/>
              <a:t>Clica e, consequentemente, muda o foco da tela para o elemento.</a:t>
            </a:r>
          </a:p>
          <a:p>
            <a:pPr marL="365760" lvl="1" indent="0">
              <a:buNone/>
            </a:pPr>
            <a:endParaRPr lang="pt-BR" sz="2600" b="1" dirty="0"/>
          </a:p>
          <a:p>
            <a:pPr lvl="1"/>
            <a:r>
              <a:rPr lang="pt-BR" sz="2600" b="1" dirty="0" err="1"/>
              <a:t>elemento.getAttribute</a:t>
            </a:r>
            <a:r>
              <a:rPr lang="pt-BR" sz="2600" b="1" dirty="0"/>
              <a:t>();</a:t>
            </a:r>
          </a:p>
          <a:p>
            <a:pPr marL="365760" lvl="1" indent="0">
              <a:buNone/>
            </a:pPr>
            <a:r>
              <a:rPr lang="pt-BR" sz="2400" dirty="0"/>
              <a:t>Retorna o valor do atributo passado como parâmetro de dado </a:t>
            </a:r>
          </a:p>
          <a:p>
            <a:pPr marL="365760" lvl="1" indent="0">
              <a:buNone/>
            </a:pPr>
            <a:r>
              <a:rPr lang="pt-BR" sz="2400" dirty="0"/>
              <a:t>elemento.</a:t>
            </a:r>
          </a:p>
          <a:p>
            <a:pPr lvl="1"/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AA6ABC-C89A-453D-AE9C-AAEC2822B67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C183EA-89BF-4E9F-86DA-FD30FB83548E}" type="slidenum">
              <a:rPr lang="pt-BR" smtClean="0"/>
              <a:t>25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E64F6A-BCAC-4360-BDA2-8694D62DBE23}"/>
              </a:ext>
            </a:extLst>
          </p:cNvPr>
          <p:cNvSpPr txBox="1"/>
          <p:nvPr/>
        </p:nvSpPr>
        <p:spPr>
          <a:xfrm>
            <a:off x="609600" y="1624499"/>
            <a:ext cx="6902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Principais métodos do </a:t>
            </a:r>
            <a:r>
              <a:rPr lang="pt-BR" sz="2800" b="1" dirty="0" err="1"/>
              <a:t>WebElement</a:t>
            </a:r>
            <a:r>
              <a:rPr lang="pt-BR" sz="28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7655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670DC-1A38-43CC-BD96-311AC8BD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teórico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2D5DE3-E86D-4BCE-90A7-6568391C463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599" y="2354580"/>
            <a:ext cx="10760766" cy="4119372"/>
          </a:xfrm>
        </p:spPr>
        <p:txBody>
          <a:bodyPr>
            <a:normAutofit lnSpcReduction="10000"/>
          </a:bodyPr>
          <a:lstStyle/>
          <a:p>
            <a:pPr lvl="1"/>
            <a:r>
              <a:rPr lang="pt-BR" sz="2600" b="1" dirty="0" err="1"/>
              <a:t>elemento.getCssValue</a:t>
            </a:r>
            <a:r>
              <a:rPr lang="pt-BR" sz="2600" b="1" dirty="0"/>
              <a:t>();</a:t>
            </a:r>
          </a:p>
          <a:p>
            <a:pPr marL="365760" lvl="1" indent="0">
              <a:buNone/>
            </a:pPr>
            <a:r>
              <a:rPr lang="pt-BR" sz="2400" dirty="0"/>
              <a:t>Retorna o valor de uma propriedade CSS passada como parâmetro de dado elemento.</a:t>
            </a:r>
          </a:p>
          <a:p>
            <a:pPr lvl="1"/>
            <a:endParaRPr lang="pt-BR" sz="2600" b="1" dirty="0"/>
          </a:p>
          <a:p>
            <a:pPr lvl="1"/>
            <a:r>
              <a:rPr lang="pt-BR" sz="2600" b="1" dirty="0" err="1"/>
              <a:t>elemento.getLocation</a:t>
            </a:r>
            <a:r>
              <a:rPr lang="pt-BR" sz="2600" b="1" dirty="0"/>
              <a:t>();</a:t>
            </a:r>
          </a:p>
          <a:p>
            <a:pPr marL="365760" lvl="1" indent="0">
              <a:buNone/>
            </a:pPr>
            <a:r>
              <a:rPr lang="pt-BR" sz="2400" dirty="0"/>
              <a:t>Retorna o ponto da tela do canto superior esquerdo de dado elemento web.</a:t>
            </a:r>
          </a:p>
          <a:p>
            <a:pPr lvl="1"/>
            <a:endParaRPr lang="pt-BR" sz="2600" b="1" dirty="0"/>
          </a:p>
          <a:p>
            <a:pPr lvl="1"/>
            <a:r>
              <a:rPr lang="pt-BR" sz="2600" b="1" dirty="0" err="1"/>
              <a:t>elemento.getSize</a:t>
            </a:r>
            <a:r>
              <a:rPr lang="pt-BR" sz="2600" b="1" dirty="0"/>
              <a:t>();</a:t>
            </a:r>
          </a:p>
          <a:p>
            <a:pPr marL="365760" lvl="1" indent="0">
              <a:buNone/>
            </a:pPr>
            <a:r>
              <a:rPr lang="pt-BR" sz="2400" dirty="0"/>
              <a:t>Retorna a dimensão do elemento (largura e altura).</a:t>
            </a:r>
          </a:p>
          <a:p>
            <a:pPr lvl="1"/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AA6ABC-C89A-453D-AE9C-AAEC2822B67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C183EA-89BF-4E9F-86DA-FD30FB83548E}" type="slidenum">
              <a:rPr lang="pt-BR" smtClean="0"/>
              <a:t>26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E64F6A-BCAC-4360-BDA2-8694D62DBE23}"/>
              </a:ext>
            </a:extLst>
          </p:cNvPr>
          <p:cNvSpPr txBox="1"/>
          <p:nvPr/>
        </p:nvSpPr>
        <p:spPr>
          <a:xfrm>
            <a:off x="608068" y="1624499"/>
            <a:ext cx="6902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Principais métodos do </a:t>
            </a:r>
            <a:r>
              <a:rPr lang="pt-BR" sz="2800" b="1" dirty="0" err="1"/>
              <a:t>WebElement</a:t>
            </a:r>
            <a:r>
              <a:rPr lang="pt-BR" sz="28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05301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670DC-1A38-43CC-BD96-311AC8BD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teórico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2D5DE3-E86D-4BCE-90A7-6568391C463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599" y="2147719"/>
            <a:ext cx="10760766" cy="4326233"/>
          </a:xfrm>
        </p:spPr>
        <p:txBody>
          <a:bodyPr>
            <a:normAutofit/>
          </a:bodyPr>
          <a:lstStyle/>
          <a:p>
            <a:pPr lvl="1"/>
            <a:r>
              <a:rPr lang="pt-BR" sz="2600" b="1" dirty="0" err="1"/>
              <a:t>elemento.getTagName</a:t>
            </a:r>
            <a:r>
              <a:rPr lang="pt-BR" sz="2600" b="1" dirty="0"/>
              <a:t>();</a:t>
            </a:r>
          </a:p>
          <a:p>
            <a:pPr marL="365760" lvl="1" indent="0">
              <a:buNone/>
            </a:pPr>
            <a:r>
              <a:rPr lang="pt-BR" sz="2400" dirty="0"/>
              <a:t>Retorna o nome da </a:t>
            </a:r>
            <a:r>
              <a:rPr lang="pt-BR" sz="2400" dirty="0" err="1"/>
              <a:t>tag</a:t>
            </a:r>
            <a:r>
              <a:rPr lang="pt-BR" sz="2400" dirty="0"/>
              <a:t> HTML de dado elemento.</a:t>
            </a:r>
          </a:p>
          <a:p>
            <a:pPr lvl="1"/>
            <a:endParaRPr lang="pt-BR" sz="2600" b="1" dirty="0"/>
          </a:p>
          <a:p>
            <a:pPr lvl="1"/>
            <a:r>
              <a:rPr lang="pt-BR" sz="2600" b="1" dirty="0" err="1"/>
              <a:t>elemento.getText</a:t>
            </a:r>
            <a:r>
              <a:rPr lang="pt-BR" sz="2600" b="1" dirty="0"/>
              <a:t>();</a:t>
            </a:r>
          </a:p>
          <a:p>
            <a:pPr marL="365760" lvl="1" indent="0">
              <a:buNone/>
            </a:pPr>
            <a:r>
              <a:rPr lang="pt-BR" sz="2400" dirty="0"/>
              <a:t>Retorna o texto presente dentro do elemento.</a:t>
            </a:r>
          </a:p>
          <a:p>
            <a:pPr lvl="1"/>
            <a:endParaRPr lang="pt-BR" sz="2600" b="1" dirty="0"/>
          </a:p>
          <a:p>
            <a:pPr lvl="1"/>
            <a:r>
              <a:rPr lang="pt-BR" sz="2600" b="1" dirty="0" err="1"/>
              <a:t>elemento.isDisplayed</a:t>
            </a:r>
            <a:r>
              <a:rPr lang="pt-BR" sz="2600" b="1" dirty="0"/>
              <a:t>();</a:t>
            </a:r>
          </a:p>
          <a:p>
            <a:pPr marL="365760" lvl="1" indent="0">
              <a:buNone/>
            </a:pPr>
            <a:r>
              <a:rPr lang="pt-BR" sz="2400" dirty="0"/>
              <a:t>Retorna verdadeiro ou falso se dado elemento estiver visível ou não na tela.</a:t>
            </a:r>
          </a:p>
          <a:p>
            <a:pPr lvl="1"/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AA6ABC-C89A-453D-AE9C-AAEC2822B67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C183EA-89BF-4E9F-86DA-FD30FB83548E}" type="slidenum">
              <a:rPr lang="pt-BR" smtClean="0"/>
              <a:t>27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E64F6A-BCAC-4360-BDA2-8694D62DBE23}"/>
              </a:ext>
            </a:extLst>
          </p:cNvPr>
          <p:cNvSpPr txBox="1"/>
          <p:nvPr/>
        </p:nvSpPr>
        <p:spPr>
          <a:xfrm>
            <a:off x="609600" y="1624499"/>
            <a:ext cx="6902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Principais métodos do </a:t>
            </a:r>
            <a:r>
              <a:rPr lang="pt-BR" sz="2800" b="1" dirty="0" err="1"/>
              <a:t>WebElement</a:t>
            </a:r>
            <a:r>
              <a:rPr lang="pt-BR" sz="28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2156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670DC-1A38-43CC-BD96-311AC8BD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teórico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2D5DE3-E86D-4BCE-90A7-6568391C463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599" y="2147719"/>
            <a:ext cx="10760766" cy="4326233"/>
          </a:xfrm>
        </p:spPr>
        <p:txBody>
          <a:bodyPr>
            <a:normAutofit lnSpcReduction="10000"/>
          </a:bodyPr>
          <a:lstStyle/>
          <a:p>
            <a:pPr lvl="1"/>
            <a:r>
              <a:rPr lang="pt-BR" sz="2600" b="1" dirty="0" err="1"/>
              <a:t>elemento.isEnabled</a:t>
            </a:r>
            <a:r>
              <a:rPr lang="pt-BR" sz="2600" b="1" dirty="0"/>
              <a:t>();</a:t>
            </a:r>
          </a:p>
          <a:p>
            <a:pPr marL="365760" lvl="1" indent="0">
              <a:buNone/>
            </a:pPr>
            <a:r>
              <a:rPr lang="pt-BR" sz="2400" dirty="0"/>
              <a:t>Retorna verdadeiro ou falso se dado elemento estiver ativo ou não na tela.</a:t>
            </a:r>
          </a:p>
          <a:p>
            <a:pPr lvl="1"/>
            <a:endParaRPr lang="pt-BR" sz="2600" b="1" dirty="0"/>
          </a:p>
          <a:p>
            <a:pPr lvl="1"/>
            <a:r>
              <a:rPr lang="pt-BR" sz="2600" b="1" dirty="0" err="1"/>
              <a:t>elemento.isSelected</a:t>
            </a:r>
            <a:r>
              <a:rPr lang="pt-BR" sz="2600" b="1" dirty="0"/>
              <a:t>();</a:t>
            </a:r>
          </a:p>
          <a:p>
            <a:pPr marL="365760" lvl="1" indent="0">
              <a:buNone/>
            </a:pPr>
            <a:r>
              <a:rPr lang="pt-BR" sz="2400" dirty="0"/>
              <a:t>Retorna verdadeiro ou falso se dado elemento estiver selecionado ou não na tela.</a:t>
            </a:r>
          </a:p>
          <a:p>
            <a:pPr lvl="1"/>
            <a:endParaRPr lang="pt-BR" sz="2600" b="1" dirty="0"/>
          </a:p>
          <a:p>
            <a:pPr lvl="1"/>
            <a:r>
              <a:rPr lang="pt-BR" sz="2600" b="1" dirty="0" err="1"/>
              <a:t>elemento.sendKeys</a:t>
            </a:r>
            <a:r>
              <a:rPr lang="pt-BR" sz="2600" b="1" dirty="0"/>
              <a:t>();</a:t>
            </a:r>
          </a:p>
          <a:p>
            <a:pPr marL="365760" lvl="1" indent="0">
              <a:buNone/>
            </a:pPr>
            <a:r>
              <a:rPr lang="pt-BR" sz="2400" dirty="0"/>
              <a:t>Insere caracteres num determinado elemento da tela.</a:t>
            </a:r>
          </a:p>
          <a:p>
            <a:pPr lvl="1"/>
            <a:endParaRPr lang="pt-BR" sz="2600" b="1" dirty="0"/>
          </a:p>
          <a:p>
            <a:pPr lvl="1"/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AA6ABC-C89A-453D-AE9C-AAEC2822B67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C183EA-89BF-4E9F-86DA-FD30FB83548E}" type="slidenum">
              <a:rPr lang="pt-BR" smtClean="0"/>
              <a:t>28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E64F6A-BCAC-4360-BDA2-8694D62DBE23}"/>
              </a:ext>
            </a:extLst>
          </p:cNvPr>
          <p:cNvSpPr txBox="1"/>
          <p:nvPr/>
        </p:nvSpPr>
        <p:spPr>
          <a:xfrm>
            <a:off x="609600" y="1624499"/>
            <a:ext cx="6902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Principais métodos do </a:t>
            </a:r>
            <a:r>
              <a:rPr lang="pt-BR" sz="2800" b="1" dirty="0" err="1"/>
              <a:t>WebElement</a:t>
            </a:r>
            <a:r>
              <a:rPr lang="pt-BR" sz="28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3399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670DC-1A38-43CC-BD96-311AC8BD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teórico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2D5DE3-E86D-4BCE-90A7-6568391C463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599" y="2147719"/>
            <a:ext cx="10760766" cy="4326233"/>
          </a:xfrm>
        </p:spPr>
        <p:txBody>
          <a:bodyPr>
            <a:normAutofit/>
          </a:bodyPr>
          <a:lstStyle/>
          <a:p>
            <a:pPr lvl="1"/>
            <a:r>
              <a:rPr lang="pt-BR" sz="2600" b="1" dirty="0" err="1"/>
              <a:t>elemento.submit</a:t>
            </a:r>
            <a:r>
              <a:rPr lang="pt-BR" sz="2600" b="1" dirty="0"/>
              <a:t>();</a:t>
            </a:r>
          </a:p>
          <a:p>
            <a:pPr marL="365760" lvl="1" indent="0">
              <a:buNone/>
            </a:pPr>
            <a:r>
              <a:rPr lang="pt-BR" sz="2400" dirty="0"/>
              <a:t>Envia dados para o servidor se o elemento em questão for um formulário.</a:t>
            </a:r>
          </a:p>
          <a:p>
            <a:pPr lvl="1"/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AA6ABC-C89A-453D-AE9C-AAEC2822B67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C183EA-89BF-4E9F-86DA-FD30FB83548E}" type="slidenum">
              <a:rPr lang="pt-BR" smtClean="0"/>
              <a:t>29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E64F6A-BCAC-4360-BDA2-8694D62DBE23}"/>
              </a:ext>
            </a:extLst>
          </p:cNvPr>
          <p:cNvSpPr txBox="1"/>
          <p:nvPr/>
        </p:nvSpPr>
        <p:spPr>
          <a:xfrm>
            <a:off x="609600" y="1624499"/>
            <a:ext cx="6902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Principais métodos do </a:t>
            </a:r>
            <a:r>
              <a:rPr lang="pt-BR" sz="2800" b="1" dirty="0" err="1"/>
              <a:t>WebElement</a:t>
            </a:r>
            <a:r>
              <a:rPr lang="pt-BR" sz="28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8420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61C07-B321-4DE1-817F-61772B2E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7F18B4-9E67-4ADE-B2D2-CBC7A505B0E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653670" cy="48737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Selenium</a:t>
            </a:r>
            <a:r>
              <a:rPr lang="pt-BR" dirty="0"/>
              <a:t> </a:t>
            </a:r>
            <a:r>
              <a:rPr lang="pt-BR" dirty="0" err="1"/>
              <a:t>Webdriver</a:t>
            </a:r>
            <a:r>
              <a:rPr lang="pt-BR" dirty="0"/>
              <a:t> é uma ferramenta de código aberto usada para realizar automação de testes em aplicativos web.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>
                <a:latin typeface="+mj-lt"/>
                <a:cs typeface="Arial" panose="020B0604020202020204" pitchFamily="34" charset="0"/>
              </a:rPr>
              <a:t>O </a:t>
            </a:r>
            <a:r>
              <a:rPr lang="pt-BR" dirty="0" err="1">
                <a:latin typeface="+mj-lt"/>
                <a:cs typeface="Arial" panose="020B0604020202020204" pitchFamily="34" charset="0"/>
              </a:rPr>
              <a:t>Selenium</a:t>
            </a:r>
            <a:r>
              <a:rPr lang="pt-BR" dirty="0">
                <a:latin typeface="+mj-lt"/>
                <a:cs typeface="Arial" panose="020B0604020202020204" pitchFamily="34" charset="0"/>
              </a:rPr>
              <a:t> refere ao </a:t>
            </a:r>
            <a:r>
              <a:rPr lang="pt-BR" dirty="0" err="1">
                <a:latin typeface="+mj-lt"/>
                <a:cs typeface="Arial" panose="020B0604020202020204" pitchFamily="34" charset="0"/>
              </a:rPr>
              <a:t>Acceptance</a:t>
            </a:r>
            <a:r>
              <a:rPr lang="pt-BR" dirty="0">
                <a:latin typeface="+mj-lt"/>
                <a:cs typeface="Arial" panose="020B0604020202020204" pitchFamily="34" charset="0"/>
              </a:rPr>
              <a:t> </a:t>
            </a:r>
            <a:r>
              <a:rPr lang="pt-BR" dirty="0" err="1">
                <a:latin typeface="+mj-lt"/>
                <a:cs typeface="Arial" panose="020B0604020202020204" pitchFamily="34" charset="0"/>
              </a:rPr>
              <a:t>Testing</a:t>
            </a:r>
            <a:r>
              <a:rPr lang="pt-BR" dirty="0">
                <a:latin typeface="+mj-lt"/>
                <a:cs typeface="Arial" panose="020B0604020202020204" pitchFamily="34" charset="0"/>
              </a:rPr>
              <a:t> (ou </a:t>
            </a:r>
            <a:r>
              <a:rPr lang="pt-BR" dirty="0" err="1">
                <a:latin typeface="+mj-lt"/>
                <a:cs typeface="Arial" panose="020B0604020202020204" pitchFamily="34" charset="0"/>
              </a:rPr>
              <a:t>funcitonal</a:t>
            </a:r>
            <a:r>
              <a:rPr lang="pt-BR" dirty="0">
                <a:latin typeface="+mj-lt"/>
                <a:cs typeface="Arial" panose="020B0604020202020204" pitchFamily="34" charset="0"/>
              </a:rPr>
              <a:t> </a:t>
            </a:r>
            <a:r>
              <a:rPr lang="pt-BR" dirty="0" err="1">
                <a:latin typeface="+mj-lt"/>
                <a:cs typeface="Arial" panose="020B0604020202020204" pitchFamily="34" charset="0"/>
              </a:rPr>
              <a:t>testing</a:t>
            </a:r>
            <a:r>
              <a:rPr lang="pt-BR" dirty="0">
                <a:latin typeface="+mj-lt"/>
                <a:cs typeface="Arial" panose="020B0604020202020204" pitchFamily="34" charset="0"/>
              </a:rPr>
              <a:t>) que envolve realizar testes em um sistema finalizado</a:t>
            </a:r>
          </a:p>
          <a:p>
            <a:pPr marL="0" indent="0">
              <a:buNone/>
            </a:pPr>
            <a:endParaRPr lang="pt-BR" dirty="0">
              <a:latin typeface="+mj-lt"/>
              <a:cs typeface="Arial" panose="020B0604020202020204" pitchFamily="34" charset="0"/>
            </a:endParaRPr>
          </a:p>
          <a:p>
            <a:r>
              <a:rPr lang="pt-BR" dirty="0">
                <a:latin typeface="+mj-lt"/>
                <a:cs typeface="Arial" panose="020B0604020202020204" pitchFamily="34" charset="0"/>
              </a:rPr>
              <a:t>Conduz um navegador de forma nativa (como um usuário).</a:t>
            </a:r>
          </a:p>
          <a:p>
            <a:pPr marL="0" indent="0">
              <a:buNone/>
            </a:pPr>
            <a:endParaRPr lang="pt-BR" dirty="0"/>
          </a:p>
          <a:p>
            <a:pPr marL="0" lvl="0" indent="0">
              <a:spcBef>
                <a:spcPts val="601"/>
              </a:spcBef>
              <a:buClr>
                <a:srgbClr val="E48312"/>
              </a:buClr>
            </a:pP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Foi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projetado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para 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fornecer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uma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interface de 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programação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mais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simples e </a:t>
            </a:r>
            <a:r>
              <a:rPr lang="en-US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concise</a:t>
            </a:r>
            <a:r>
              <a:rPr lang="en-US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.</a:t>
            </a:r>
            <a:endParaRPr lang="en-US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ea typeface="Microsoft YaHei" pitchFamily="2"/>
              <a:cs typeface="Mangal" pitchFamily="2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27F285-3B9E-45C3-B6A6-8B191CFF82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C183EA-89BF-4E9F-86DA-FD30FB83548E}" type="slidenum">
              <a:rPr lang="pt-BR" smtClean="0"/>
              <a:t>3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EECE42-29EB-4864-9580-4261706CF06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071" y="1600200"/>
            <a:ext cx="2191591" cy="173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58C86-A6A1-4D8D-B529-9B0B283C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B1E202-D2DF-4E68-9AE8-1A164D2BDC9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417638"/>
            <a:ext cx="10327720" cy="4873752"/>
          </a:xfrm>
        </p:spPr>
        <p:txBody>
          <a:bodyPr/>
          <a:lstStyle/>
          <a:p>
            <a:pPr marL="0" lvl="0" indent="0">
              <a:spcBef>
                <a:spcPts val="601"/>
              </a:spcBef>
              <a:buClr>
                <a:srgbClr val="E48312"/>
              </a:buClr>
              <a:buNone/>
            </a:pPr>
            <a:r>
              <a:rPr lang="en-US" b="1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Será</a:t>
            </a:r>
            <a:r>
              <a:rPr lang="en-US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utilizada</a:t>
            </a:r>
            <a:r>
              <a:rPr lang="en-US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a </a:t>
            </a:r>
            <a:r>
              <a:rPr lang="en-US" b="1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IDE, IntelliJ IDEA Ultimate 2018.1 </a:t>
            </a:r>
            <a:r>
              <a:rPr lang="en-US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para </a:t>
            </a:r>
            <a:r>
              <a:rPr lang="en-US" b="1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realizar</a:t>
            </a:r>
            <a:r>
              <a:rPr lang="en-US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os</a:t>
            </a:r>
            <a:r>
              <a:rPr lang="en-US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testes.</a:t>
            </a:r>
          </a:p>
          <a:p>
            <a:pPr marL="0" lvl="0" indent="0">
              <a:spcBef>
                <a:spcPts val="601"/>
              </a:spcBef>
              <a:buClr>
                <a:srgbClr val="E48312"/>
              </a:buClr>
            </a:pPr>
            <a:endParaRPr lang="en-US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ea typeface="Microsoft YaHei" pitchFamily="2"/>
              <a:cs typeface="Mangal" pitchFamily="2"/>
            </a:endParaRP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AB453E-365B-475C-85D3-4C15E6D1540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C183EA-89BF-4E9F-86DA-FD30FB83548E}" type="slidenum">
              <a:rPr lang="pt-BR" smtClean="0"/>
              <a:t>30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09" y="2165989"/>
            <a:ext cx="8229711" cy="450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8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D1DF8-299F-4E60-A095-B28438DB3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9FBC55-BDEE-4E7C-BFA7-A51F710AE59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417638"/>
            <a:ext cx="9956800" cy="4873752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Vamos</a:t>
            </a:r>
            <a:r>
              <a:rPr lang="en-US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criar</a:t>
            </a:r>
            <a:r>
              <a:rPr lang="en-US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um novo </a:t>
            </a:r>
            <a:r>
              <a:rPr lang="en-US" b="1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projeto</a:t>
            </a:r>
            <a:r>
              <a:rPr lang="en-US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Maven: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85D416-9D27-4566-BC9B-13E97C76DB3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C183EA-89BF-4E9F-86DA-FD30FB83548E}" type="slidenum">
              <a:rPr lang="pt-BR" smtClean="0"/>
              <a:t>31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690" y="1914795"/>
            <a:ext cx="5748810" cy="474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2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DF6CF-575B-4B55-90B6-133DE9168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A88A73-1211-4D15-BCCE-2B9B3F310F0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Vamos</a:t>
            </a:r>
            <a:r>
              <a:rPr lang="en-US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modificar</a:t>
            </a:r>
            <a:r>
              <a:rPr lang="en-US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o </a:t>
            </a:r>
            <a:r>
              <a:rPr lang="en-US" b="1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arquivo</a:t>
            </a:r>
            <a:r>
              <a:rPr lang="en-US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pom.xml: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E84FA2-BE72-4235-BB1F-F4AB62F4CCD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C183EA-89BF-4E9F-86DA-FD30FB83548E}" type="slidenum">
              <a:rPr lang="pt-BR" smtClean="0"/>
              <a:t>32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115" y="2230678"/>
            <a:ext cx="6393846" cy="3846565"/>
          </a:xfrm>
          <a:prstGeom prst="rect">
            <a:avLst/>
          </a:prstGeom>
        </p:spPr>
      </p:pic>
      <p:sp>
        <p:nvSpPr>
          <p:cNvPr id="8" name="Seta: para a Direita 5">
            <a:extLst>
              <a:ext uri="{FF2B5EF4-FFF2-40B4-BE49-F238E27FC236}">
                <a16:creationId xmlns:a16="http://schemas.microsoft.com/office/drawing/2014/main" id="{C56E092D-B0AA-424F-90DE-95A866AC7BEB}"/>
              </a:ext>
            </a:extLst>
          </p:cNvPr>
          <p:cNvSpPr/>
          <p:nvPr/>
        </p:nvSpPr>
        <p:spPr>
          <a:xfrm rot="9634402">
            <a:off x="4625040" y="3698116"/>
            <a:ext cx="1517362" cy="20947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69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350F6-821C-4AD5-A618-A68F28987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6767D5-80BB-4249-A0FF-EDA143F1BFB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C183EA-89BF-4E9F-86DA-FD30FB83548E}" type="slidenum">
              <a:rPr lang="pt-BR" smtClean="0"/>
              <a:t>33</a:t>
            </a:fld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750" y="1417638"/>
            <a:ext cx="7783823" cy="498550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8884110-56BA-4201-93C8-266B5933123E}"/>
              </a:ext>
            </a:extLst>
          </p:cNvPr>
          <p:cNvSpPr txBox="1"/>
          <p:nvPr/>
        </p:nvSpPr>
        <p:spPr>
          <a:xfrm>
            <a:off x="8567752" y="2710062"/>
            <a:ext cx="26773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Adicion</a:t>
            </a:r>
            <a:r>
              <a:rPr lang="pt-BR" sz="2400" dirty="0"/>
              <a:t>ando as </a:t>
            </a:r>
          </a:p>
          <a:p>
            <a:r>
              <a:rPr lang="pt-BR" sz="2400" dirty="0">
                <a:solidFill>
                  <a:schemeClr val="bg1"/>
                </a:solidFill>
              </a:rPr>
              <a:t>depend</a:t>
            </a:r>
            <a:r>
              <a:rPr lang="pt-BR" sz="2400" dirty="0"/>
              <a:t>ências do </a:t>
            </a:r>
          </a:p>
          <a:p>
            <a:r>
              <a:rPr lang="pt-BR" sz="2400" dirty="0" err="1">
                <a:solidFill>
                  <a:schemeClr val="bg1"/>
                </a:solidFill>
              </a:rPr>
              <a:t>Seleniu</a:t>
            </a:r>
            <a:r>
              <a:rPr lang="pt-BR" sz="2400" dirty="0" err="1"/>
              <a:t>m</a:t>
            </a:r>
            <a:r>
              <a:rPr lang="pt-BR" sz="2400" dirty="0"/>
              <a:t> e </a:t>
            </a:r>
            <a:r>
              <a:rPr lang="pt-BR" sz="2400" dirty="0" err="1"/>
              <a:t>JUnit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9458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1F826-8BCB-474B-9281-2F513061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9081EB-0674-4C58-AF3E-DFF59EA3D7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b="1" dirty="0"/>
              <a:t>Exemplo 1: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   Faremos um teste para verificar se o logo da Google está visível:</a:t>
            </a:r>
          </a:p>
          <a:p>
            <a:pPr marL="0" indent="0">
              <a:buNone/>
            </a:pPr>
            <a:endParaRPr lang="pt-BR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dirty="0">
                <a:cs typeface="Arial" panose="020B0604020202020204" pitchFamily="34" charset="0"/>
              </a:rPr>
              <a:t>CRIAR UM PROJETO MAVEN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dirty="0">
                <a:cs typeface="Arial" panose="020B0604020202020204" pitchFamily="34" charset="0"/>
              </a:rPr>
              <a:t>IMPORTAR AS DUAS BIBLIOTECAS (</a:t>
            </a:r>
            <a:r>
              <a:rPr lang="pt-BR" dirty="0" err="1">
                <a:cs typeface="Arial" panose="020B0604020202020204" pitchFamily="34" charset="0"/>
              </a:rPr>
              <a:t>JUnit</a:t>
            </a:r>
            <a:r>
              <a:rPr lang="pt-BR" dirty="0">
                <a:cs typeface="Arial" panose="020B0604020202020204" pitchFamily="34" charset="0"/>
              </a:rPr>
              <a:t> e </a:t>
            </a:r>
            <a:r>
              <a:rPr lang="pt-BR" dirty="0" err="1">
                <a:cs typeface="Arial" panose="020B0604020202020204" pitchFamily="34" charset="0"/>
              </a:rPr>
              <a:t>Selenium</a:t>
            </a:r>
            <a:r>
              <a:rPr lang="pt-BR" dirty="0">
                <a:cs typeface="Arial" panose="020B0604020202020204" pitchFamily="34" charset="0"/>
              </a:rPr>
              <a:t> </a:t>
            </a:r>
            <a:r>
              <a:rPr lang="pt-BR" dirty="0" err="1">
                <a:cs typeface="Arial" panose="020B0604020202020204" pitchFamily="34" charset="0"/>
              </a:rPr>
              <a:t>WebDriver</a:t>
            </a:r>
            <a:r>
              <a:rPr lang="pt-BR" dirty="0">
                <a:cs typeface="Arial" panose="020B0604020202020204" pitchFamily="34" charset="0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dirty="0">
                <a:cs typeface="Arial" panose="020B0604020202020204" pitchFamily="34" charset="0"/>
              </a:rPr>
              <a:t>GUARDAR O ARQUIVO </a:t>
            </a:r>
            <a:r>
              <a:rPr lang="pt-BR" b="1" dirty="0">
                <a:solidFill>
                  <a:srgbClr val="FF0000"/>
                </a:solidFill>
                <a:cs typeface="Arial" panose="020B0604020202020204" pitchFamily="34" charset="0"/>
              </a:rPr>
              <a:t>chromedriver.exe </a:t>
            </a:r>
            <a:r>
              <a:rPr lang="pt-BR" dirty="0">
                <a:cs typeface="Arial" panose="020B0604020202020204" pitchFamily="34" charset="0"/>
              </a:rPr>
              <a:t> EM ALGUM LUGAR DE SUA PREFERENCIA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dirty="0">
                <a:cs typeface="Arial" panose="020B0604020202020204" pitchFamily="34" charset="0"/>
              </a:rPr>
              <a:t>CRIAR SCRIPT DE TESTE </a:t>
            </a:r>
            <a:r>
              <a:rPr lang="pt-BR" b="1" dirty="0">
                <a:solidFill>
                  <a:srgbClr val="FF0000"/>
                </a:solidFill>
                <a:cs typeface="Arial" panose="020B0604020202020204" pitchFamily="34" charset="0"/>
              </a:rPr>
              <a:t>TesteLogoGoogle.java </a:t>
            </a:r>
            <a:r>
              <a:rPr lang="pt-BR" dirty="0">
                <a:cs typeface="Arial" panose="020B0604020202020204" pitchFamily="34" charset="0"/>
              </a:rPr>
              <a:t>OU UM NOME DE SUA PREFERENCIA</a:t>
            </a:r>
            <a:endParaRPr lang="pt-BR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2EB14A-F86B-43A4-BC04-4F10B18ECE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C183EA-89BF-4E9F-86DA-FD30FB83548E}" type="slidenum">
              <a:rPr lang="pt-BR" smtClean="0"/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693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1F826-8BCB-474B-9281-2F513061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9081EB-0674-4C58-AF3E-DFF59EA3D7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b="1" dirty="0"/>
              <a:t>Exemplo 1: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  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2EB14A-F86B-43A4-BC04-4F10B18ECE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C183EA-89BF-4E9F-86DA-FD30FB83548E}" type="slidenum">
              <a:rPr lang="pt-BR" smtClean="0"/>
              <a:t>35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068" y="274638"/>
            <a:ext cx="5735978" cy="630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3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1F826-8BCB-474B-9281-2F513061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9081EB-0674-4C58-AF3E-DFF59EA3D7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Exemplo 2: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   Nesse segundo teste vamos realizar uma soma em uma calculadora  online e verificar se o resultado está correto.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>
                <a:cs typeface="Arial" panose="020B0604020202020204" pitchFamily="34" charset="0"/>
              </a:rPr>
              <a:t>LINK DO SITE PARA O TESTE</a:t>
            </a:r>
          </a:p>
          <a:p>
            <a:pPr marL="0" indent="0" algn="ctr">
              <a:buNone/>
            </a:pPr>
            <a:r>
              <a:rPr lang="pt-BR" dirty="0">
                <a:cs typeface="Arial" panose="020B0604020202020204" pitchFamily="34" charset="0"/>
                <a:hlinkClick r:id="rId2"/>
              </a:rPr>
              <a:t>https://web2.0calc.com</a:t>
            </a:r>
            <a:r>
              <a:rPr lang="pt-BR" dirty="0" smtClean="0">
                <a:cs typeface="Arial" panose="020B0604020202020204" pitchFamily="34" charset="0"/>
                <a:hlinkClick r:id="rId2"/>
              </a:rPr>
              <a:t>/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2EB14A-F86B-43A4-BC04-4F10B18ECE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C183EA-89BF-4E9F-86DA-FD30FB83548E}" type="slidenum">
              <a:rPr lang="pt-BR" smtClean="0"/>
              <a:t>36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74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1F826-8BCB-474B-9281-2F513061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9081EB-0674-4C58-AF3E-DFF59EA3D7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Exemplo 2: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2EB14A-F86B-43A4-BC04-4F10B18ECE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C183EA-89BF-4E9F-86DA-FD30FB83548E}" type="slidenum">
              <a:rPr lang="pt-BR" smtClean="0"/>
              <a:t>37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428" y="274638"/>
            <a:ext cx="6552242" cy="635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9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1F826-8BCB-474B-9281-2F513061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9081EB-0674-4C58-AF3E-DFF59EA3D7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b="1" dirty="0"/>
              <a:t>Exemplo 3: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   Nesse terceiro exemplo faremos a verificação do login no  Facebook:</a:t>
            </a:r>
          </a:p>
          <a:p>
            <a:pPr marL="0" indent="0">
              <a:buNone/>
            </a:pPr>
            <a:endParaRPr lang="pt-BR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dirty="0">
                <a:cs typeface="Arial" panose="020B0604020202020204" pitchFamily="34" charset="0"/>
              </a:rPr>
              <a:t>PREENCHER OS DADOS DE </a:t>
            </a:r>
            <a:r>
              <a:rPr lang="pt-BR" b="1" dirty="0">
                <a:cs typeface="Arial" panose="020B0604020202020204" pitchFamily="34" charset="0"/>
              </a:rPr>
              <a:t>EMAIL</a:t>
            </a:r>
            <a:r>
              <a:rPr lang="pt-BR" dirty="0">
                <a:cs typeface="Arial" panose="020B0604020202020204" pitchFamily="34" charset="0"/>
              </a:rPr>
              <a:t> E </a:t>
            </a:r>
            <a:r>
              <a:rPr lang="pt-BR" b="1" dirty="0">
                <a:cs typeface="Arial" panose="020B0604020202020204" pitchFamily="34" charset="0"/>
              </a:rPr>
              <a:t>SENHA</a:t>
            </a:r>
          </a:p>
          <a:p>
            <a:pPr marL="0" indent="0">
              <a:buNone/>
            </a:pPr>
            <a:endParaRPr lang="pt-BR" b="1" dirty="0"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dirty="0">
                <a:cs typeface="Arial" panose="020B0604020202020204" pitchFamily="34" charset="0"/>
              </a:rPr>
              <a:t>VERIFICAR SE O USUÁRIO ESTÁ LOGADO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2EB14A-F86B-43A4-BC04-4F10B18ECE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C183EA-89BF-4E9F-86DA-FD30FB83548E}" type="slidenum">
              <a:rPr lang="pt-BR" smtClean="0"/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727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1F826-8BCB-474B-9281-2F513061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9081EB-0674-4C58-AF3E-DFF59EA3D7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b="1" dirty="0"/>
              <a:t>Exemplo 3: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  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2EB14A-F86B-43A4-BC04-4F10B18ECE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C183EA-89BF-4E9F-86DA-FD30FB83548E}" type="slidenum">
              <a:rPr lang="pt-BR" smtClean="0"/>
              <a:t>39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931" y="633900"/>
            <a:ext cx="8089757" cy="584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7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B0E83-C99F-4A81-ABA6-DCCA35CD2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889358-72E7-4789-A39A-71F7ED7181C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1041888" cy="4873752"/>
          </a:xfrm>
        </p:spPr>
        <p:txBody>
          <a:bodyPr/>
          <a:lstStyle/>
          <a:p>
            <a:pPr marL="0" lvl="0" indent="0">
              <a:spcBef>
                <a:spcPts val="601"/>
              </a:spcBef>
              <a:buClr>
                <a:srgbClr val="E48312"/>
              </a:buClr>
              <a:buNone/>
            </a:pPr>
            <a:endParaRPr lang="en-US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ea typeface="Microsoft YaHei" pitchFamily="2"/>
              <a:cs typeface="Mangal" pitchFamily="2"/>
            </a:endParaRPr>
          </a:p>
          <a:p>
            <a:pPr marL="0" lvl="0" indent="0">
              <a:spcBef>
                <a:spcPts val="601"/>
              </a:spcBef>
              <a:buClr>
                <a:srgbClr val="E48312"/>
              </a:buClr>
            </a:pP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A 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arquitetura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do WebDriver é </a:t>
            </a:r>
          </a:p>
          <a:p>
            <a:pPr marL="0" lvl="0" indent="0">
              <a:spcBef>
                <a:spcPts val="601"/>
              </a:spcBef>
              <a:buClr>
                <a:srgbClr val="E48312"/>
              </a:buClr>
              <a:buNone/>
            </a:pP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mais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simples que a do Selenium-RC.</a:t>
            </a:r>
          </a:p>
          <a:p>
            <a:pPr marL="0" lvl="0" indent="0">
              <a:spcBef>
                <a:spcPts val="601"/>
              </a:spcBef>
              <a:buClr>
                <a:srgbClr val="E48312"/>
              </a:buClr>
            </a:pPr>
            <a:endParaRPr lang="en-US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ea typeface="Microsoft YaHei" pitchFamily="2"/>
              <a:cs typeface="Mangal" pitchFamily="2"/>
            </a:endParaRPr>
          </a:p>
          <a:p>
            <a:pPr marL="0" lvl="0" indent="0">
              <a:spcBef>
                <a:spcPts val="601"/>
              </a:spcBef>
              <a:buClr>
                <a:srgbClr val="E48312"/>
              </a:buClr>
            </a:pP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O WebDriver é 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mais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rápido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que o </a:t>
            </a:r>
          </a:p>
          <a:p>
            <a:pPr marL="0" lvl="0" indent="0">
              <a:spcBef>
                <a:spcPts val="601"/>
              </a:spcBef>
              <a:buClr>
                <a:srgbClr val="E48312"/>
              </a:buClr>
              <a:buNone/>
            </a:pP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Selenium-RC.</a:t>
            </a:r>
          </a:p>
          <a:p>
            <a:pPr marL="0" lvl="0" indent="0">
              <a:spcBef>
                <a:spcPts val="601"/>
              </a:spcBef>
              <a:buClr>
                <a:srgbClr val="E48312"/>
              </a:buClr>
            </a:pPr>
            <a:endParaRPr lang="en-US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ea typeface="Microsoft YaHei" pitchFamily="2"/>
              <a:cs typeface="Mangal" pitchFamily="2"/>
            </a:endParaRPr>
          </a:p>
          <a:p>
            <a:pPr marL="0" lvl="0" indent="0">
              <a:spcBef>
                <a:spcPts val="601"/>
              </a:spcBef>
              <a:buClr>
                <a:srgbClr val="E48312"/>
              </a:buClr>
            </a:pP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Ele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interage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com 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os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elementos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da</a:t>
            </a:r>
          </a:p>
          <a:p>
            <a:pPr marL="0" lvl="0" indent="0">
              <a:spcBef>
                <a:spcPts val="601"/>
              </a:spcBef>
              <a:buClr>
                <a:srgbClr val="E48312"/>
              </a:buClr>
              <a:buNone/>
            </a:pP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página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de 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maneira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mais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realista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2800E1-1B87-429D-99B1-F97239BDF8E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C183EA-89BF-4E9F-86DA-FD30FB83548E}" type="slidenum">
              <a:rPr lang="pt-BR" smtClean="0"/>
              <a:t>4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53CA8E-06AD-43C3-A9E5-0D9229D3979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188765" y="1641600"/>
            <a:ext cx="5180010" cy="2201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A0C8CD1-9783-4685-A1D3-F9A50F267D9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r="21499"/>
          <a:stretch>
            <a:fillRect/>
          </a:stretch>
        </p:blipFill>
        <p:spPr>
          <a:xfrm>
            <a:off x="5873995" y="3687825"/>
            <a:ext cx="5615640" cy="2201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311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1F826-8BCB-474B-9281-2F513061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9081EB-0674-4C58-AF3E-DFF59EA3D7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b="1" dirty="0"/>
              <a:t>Exemplo 4: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   Nesse quarto exemplo será realizado um cadastro no mercado livre e será verificado a mensagem de conta existente:</a:t>
            </a:r>
          </a:p>
          <a:p>
            <a:pPr marL="0" indent="0">
              <a:buNone/>
            </a:pPr>
            <a:endParaRPr lang="pt-BR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dirty="0">
                <a:cs typeface="Arial" panose="020B0604020202020204" pitchFamily="34" charset="0"/>
              </a:rPr>
              <a:t>PREENCHER OS DADOS DE CADASTRO</a:t>
            </a:r>
            <a:endParaRPr lang="pt-BR" b="1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b="1" dirty="0"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dirty="0">
                <a:cs typeface="Arial" panose="020B0604020202020204" pitchFamily="34" charset="0"/>
              </a:rPr>
              <a:t>CLICAR NO BOTÃO DE CADASTRO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pt-BR" dirty="0"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dirty="0">
                <a:cs typeface="Arial" panose="020B0604020202020204" pitchFamily="34" charset="0"/>
              </a:rPr>
              <a:t>VERIFICAR MENSAGEM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2EB14A-F86B-43A4-BC04-4F10B18ECE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C183EA-89BF-4E9F-86DA-FD30FB83548E}" type="slidenum">
              <a:rPr lang="pt-BR" smtClean="0"/>
              <a:t>40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0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1F826-8BCB-474B-9281-2F513061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9081EB-0674-4C58-AF3E-DFF59EA3D7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b="1" dirty="0"/>
              <a:t>Exemplo 4: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  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2EB14A-F86B-43A4-BC04-4F10B18ECE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C183EA-89BF-4E9F-86DA-FD30FB83548E}" type="slidenum">
              <a:rPr lang="pt-BR" smtClean="0"/>
              <a:t>41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743" y="491417"/>
            <a:ext cx="7706801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8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1F826-8BCB-474B-9281-2F513061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9081EB-0674-4C58-AF3E-DFF59EA3D7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b="1" dirty="0"/>
              <a:t>Exemplo 4: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  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2EB14A-F86B-43A4-BC04-4F10B18ECE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C183EA-89BF-4E9F-86DA-FD30FB83548E}" type="slidenum">
              <a:rPr lang="pt-BR" smtClean="0"/>
              <a:t>42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389" y="606145"/>
            <a:ext cx="7602011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9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1F826-8BCB-474B-9281-2F513061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9081EB-0674-4C58-AF3E-DFF59EA3D7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Exemplo </a:t>
            </a:r>
            <a:r>
              <a:rPr lang="pt-BR" b="1" dirty="0"/>
              <a:t>5</a:t>
            </a:r>
            <a:r>
              <a:rPr lang="pt-BR" b="1" dirty="0" smtClean="0"/>
              <a:t>:</a:t>
            </a:r>
            <a:endParaRPr lang="pt-BR" b="1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smtClean="0"/>
              <a:t>Verifica </a:t>
            </a:r>
            <a:r>
              <a:rPr lang="pt-BR" dirty="0" err="1" smtClean="0"/>
              <a:t>login</a:t>
            </a:r>
            <a:r>
              <a:rPr lang="pt-BR" dirty="0" smtClean="0"/>
              <a:t> no SUAP, e </a:t>
            </a:r>
            <a:r>
              <a:rPr lang="pt-BR" dirty="0" smtClean="0"/>
              <a:t>verificar </a:t>
            </a:r>
            <a:r>
              <a:rPr lang="pt-BR" dirty="0"/>
              <a:t>se o título da página é : </a:t>
            </a:r>
            <a:r>
              <a:rPr lang="pt-BR" dirty="0" smtClean="0"/>
              <a:t>“- </a:t>
            </a:r>
            <a:r>
              <a:rPr lang="pt-BR" dirty="0"/>
              <a:t>SUAP: Sistema Unificado de Administração Pública</a:t>
            </a:r>
            <a:r>
              <a:rPr lang="pt-BR" dirty="0" smtClean="0"/>
              <a:t>”.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dirty="0">
                <a:cs typeface="Arial" panose="020B0604020202020204" pitchFamily="34" charset="0"/>
              </a:rPr>
              <a:t>FAZER LOGIN </a:t>
            </a:r>
          </a:p>
          <a:p>
            <a:pPr marL="0" indent="0">
              <a:buNone/>
            </a:pPr>
            <a:endParaRPr lang="pt-BR" b="1" dirty="0"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dirty="0" smtClean="0">
                <a:cs typeface="Arial" panose="020B0604020202020204" pitchFamily="34" charset="0"/>
              </a:rPr>
              <a:t>VERIFICAR O TÍTULO DA PÁGINA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2EB14A-F86B-43A4-BC04-4F10B18ECE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C183EA-89BF-4E9F-86DA-FD30FB83548E}" type="slidenum">
              <a:rPr lang="pt-BR" smtClean="0"/>
              <a:t>43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268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1F826-8BCB-474B-9281-2F513061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9081EB-0674-4C58-AF3E-DFF59EA3D7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b="1" dirty="0"/>
              <a:t>Exemplo 5: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  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2EB14A-F86B-43A4-BC04-4F10B18ECE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C183EA-89BF-4E9F-86DA-FD30FB83548E}" type="slidenum">
              <a:rPr lang="pt-BR" smtClean="0"/>
              <a:t>44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400" y="491880"/>
            <a:ext cx="7221216" cy="598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620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hlinkClick r:id="rId2"/>
              </a:rPr>
              <a:t>https://www.trabalhosgratuitos.com/Exatas/Inform%C3%A1tica/Testes-Web-com-Selenium-823657.html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>
                <a:hlinkClick r:id="rId3"/>
              </a:rPr>
              <a:t>https://www.devmedia.com.br/introducao-aos-testes-funcionais-automatizados-com-junit-e-selenium-webdriver/28037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>
                <a:hlinkClick r:id="rId4"/>
              </a:rPr>
              <a:t>http://taketest.take.net/2016/02/05/selenium-webdriver-como-interagir-com-o-browser/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>
                <a:hlinkClick r:id="rId5"/>
              </a:rPr>
              <a:t>https://pt.slideshare.net/Qualister/automacao-de-testes-funcionais-com-selenium-webdriver</a:t>
            </a: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>
                <a:hlinkClick r:id="rId6"/>
              </a:rPr>
              <a:t>http://www.w3ii.com/pt/selenium/selenium_webdriver.html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C183EA-89BF-4E9F-86DA-FD30FB83548E}" type="slidenum">
              <a:rPr lang="pt-BR" smtClean="0"/>
              <a:t>45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958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48E8B-351C-4F60-8875-031EBA1D8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7D5470-C87C-460A-856F-73883C3EE97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946296" cy="4873752"/>
          </a:xfrm>
        </p:spPr>
        <p:txBody>
          <a:bodyPr/>
          <a:lstStyle/>
          <a:p>
            <a:pPr marL="0" lvl="0" indent="0">
              <a:spcBef>
                <a:spcPts val="601"/>
              </a:spcBef>
              <a:buClr>
                <a:srgbClr val="E48312"/>
              </a:buClr>
            </a:pP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Faz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chamadas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diretas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ao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navegador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e 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todo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o script de teste é 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executado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dessa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maneira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utilizando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o 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suporte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e 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os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recursos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dos 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próprios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navegadores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 para </a:t>
            </a:r>
            <a:r>
              <a:rPr lang="en-US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automação</a:t>
            </a:r>
            <a:r>
              <a:rPr lang="en-U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Microsoft YaHei" pitchFamily="2"/>
                <a:cs typeface="Mangal" pitchFamily="2"/>
              </a:rPr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36842E-BB4B-4000-88E5-8A822ECA90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C183EA-89BF-4E9F-86DA-FD30FB83548E}" type="slidenum">
              <a:rPr lang="pt-BR" smtClean="0"/>
              <a:t>5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A0ACD3-5F4E-4A0A-9DE5-7DF35E17F11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491840" y="2823002"/>
            <a:ext cx="2743847" cy="3432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91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7C9E3-2D81-4540-A2C8-3C082F411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F9531-2B97-4F14-A874-9017F36E4AD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C183EA-89BF-4E9F-86DA-FD30FB83548E}" type="slidenum">
              <a:rPr lang="pt-BR" smtClean="0"/>
              <a:t>6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3B43AEA-9DB1-4DE6-9C5C-C3ED5A535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415" y="2074198"/>
            <a:ext cx="3401750" cy="3369133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9043C508-2054-4719-BBB0-EE001115DD2A}"/>
              </a:ext>
            </a:extLst>
          </p:cNvPr>
          <p:cNvSpPr txBox="1"/>
          <p:nvPr/>
        </p:nvSpPr>
        <p:spPr>
          <a:xfrm>
            <a:off x="2525347" y="5763821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Browsers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AFACFC4B-D565-4E6F-9067-B273F589CB01}"/>
              </a:ext>
            </a:extLst>
          </p:cNvPr>
          <p:cNvSpPr/>
          <p:nvPr/>
        </p:nvSpPr>
        <p:spPr>
          <a:xfrm>
            <a:off x="8064733" y="2874554"/>
            <a:ext cx="1434843" cy="143484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Calibri" panose="020F0502020204030204" pitchFamily="34" charset="0"/>
                <a:cs typeface="Calibri" panose="020F0502020204030204" pitchFamily="34" charset="0"/>
              </a:rPr>
              <a:t>WebDriver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3E7F2B52-79D5-458A-9348-96E225169F9A}"/>
              </a:ext>
            </a:extLst>
          </p:cNvPr>
          <p:cNvSpPr/>
          <p:nvPr/>
        </p:nvSpPr>
        <p:spPr>
          <a:xfrm>
            <a:off x="7285372" y="2116777"/>
            <a:ext cx="3000421" cy="3021053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8A95262-819A-4FC1-B355-818E377CF7ED}"/>
              </a:ext>
            </a:extLst>
          </p:cNvPr>
          <p:cNvSpPr/>
          <p:nvPr/>
        </p:nvSpPr>
        <p:spPr>
          <a:xfrm>
            <a:off x="9918210" y="3508083"/>
            <a:ext cx="920478" cy="90159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6BD0A13-74C5-4356-B23A-FC52C18320CA}"/>
              </a:ext>
            </a:extLst>
          </p:cNvPr>
          <p:cNvSpPr/>
          <p:nvPr/>
        </p:nvSpPr>
        <p:spPr>
          <a:xfrm>
            <a:off x="7616444" y="4596404"/>
            <a:ext cx="920478" cy="90159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PHP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E084D7C-20C4-4DD6-96E4-81177EA7F06F}"/>
              </a:ext>
            </a:extLst>
          </p:cNvPr>
          <p:cNvSpPr/>
          <p:nvPr/>
        </p:nvSpPr>
        <p:spPr>
          <a:xfrm>
            <a:off x="7070977" y="2174729"/>
            <a:ext cx="920478" cy="90159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Calibri" panose="020F0502020204030204" pitchFamily="34" charset="0"/>
                <a:cs typeface="Calibri" panose="020F0502020204030204" pitchFamily="34" charset="0"/>
              </a:rPr>
              <a:t>Java Script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2AD0669-326D-4A4A-BB71-77C67226401A}"/>
              </a:ext>
            </a:extLst>
          </p:cNvPr>
          <p:cNvSpPr/>
          <p:nvPr/>
        </p:nvSpPr>
        <p:spPr>
          <a:xfrm>
            <a:off x="6808174" y="3461243"/>
            <a:ext cx="920478" cy="90159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C#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6798DE39-F0FB-45F9-A97E-AA3ED62A1335}"/>
              </a:ext>
            </a:extLst>
          </p:cNvPr>
          <p:cNvSpPr/>
          <p:nvPr/>
        </p:nvSpPr>
        <p:spPr>
          <a:xfrm>
            <a:off x="9606774" y="2221569"/>
            <a:ext cx="920478" cy="90159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Perl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31AEE5E9-B899-4A3F-AE82-2DA84D11F791}"/>
              </a:ext>
            </a:extLst>
          </p:cNvPr>
          <p:cNvSpPr/>
          <p:nvPr/>
        </p:nvSpPr>
        <p:spPr>
          <a:xfrm>
            <a:off x="9122593" y="4621160"/>
            <a:ext cx="920478" cy="90159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b="1" dirty="0">
                <a:latin typeface="Calibri" panose="020F0502020204030204" pitchFamily="34" charset="0"/>
                <a:cs typeface="Calibri" panose="020F0502020204030204" pitchFamily="34" charset="0"/>
              </a:rPr>
              <a:t>Ruby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269E5E6D-924B-4019-893B-4FD5CD1E368F}"/>
              </a:ext>
            </a:extLst>
          </p:cNvPr>
          <p:cNvSpPr/>
          <p:nvPr/>
        </p:nvSpPr>
        <p:spPr>
          <a:xfrm>
            <a:off x="8325343" y="1477506"/>
            <a:ext cx="920478" cy="90159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JAVA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0921EAF-51E2-490D-AA15-6635862A6EDE}"/>
              </a:ext>
            </a:extLst>
          </p:cNvPr>
          <p:cNvSpPr txBox="1"/>
          <p:nvPr/>
        </p:nvSpPr>
        <p:spPr>
          <a:xfrm>
            <a:off x="8076683" y="5836969"/>
            <a:ext cx="204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Linguagens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2C57BD2-3C88-4F28-944F-5BA7A4BCF68E}"/>
              </a:ext>
            </a:extLst>
          </p:cNvPr>
          <p:cNvSpPr txBox="1"/>
          <p:nvPr/>
        </p:nvSpPr>
        <p:spPr>
          <a:xfrm>
            <a:off x="609600" y="1593557"/>
            <a:ext cx="177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Suporte:</a:t>
            </a:r>
          </a:p>
        </p:txBody>
      </p:sp>
    </p:spTree>
    <p:extLst>
      <p:ext uri="{BB962C8B-B14F-4D97-AF65-F5344CB8AC3E}">
        <p14:creationId xmlns:p14="http://schemas.microsoft.com/office/powerpoint/2010/main" val="391733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35917-EF8A-4A06-A6BD-CEA04471C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B41154-5F79-40ED-975C-40573747C98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C183EA-89BF-4E9F-86DA-FD30FB83548E}" type="slidenum">
              <a:rPr lang="pt-BR" smtClean="0"/>
              <a:t>7</a:t>
            </a:fld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A68EE8E-8EC8-4C8C-A491-00A229B6CFA2}"/>
              </a:ext>
            </a:extLst>
          </p:cNvPr>
          <p:cNvSpPr txBox="1"/>
          <p:nvPr/>
        </p:nvSpPr>
        <p:spPr>
          <a:xfrm>
            <a:off x="609600" y="1669774"/>
            <a:ext cx="3222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Funcionamento: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DE44590-72FD-4152-BC4A-219B391B5110}"/>
              </a:ext>
            </a:extLst>
          </p:cNvPr>
          <p:cNvSpPr/>
          <p:nvPr/>
        </p:nvSpPr>
        <p:spPr>
          <a:xfrm>
            <a:off x="791224" y="2511501"/>
            <a:ext cx="2067361" cy="94647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5132656-BDE8-4461-A148-A1A886DEE5E1}"/>
              </a:ext>
            </a:extLst>
          </p:cNvPr>
          <p:cNvSpPr/>
          <p:nvPr/>
        </p:nvSpPr>
        <p:spPr>
          <a:xfrm>
            <a:off x="791224" y="3907540"/>
            <a:ext cx="2067361" cy="946476"/>
          </a:xfrm>
          <a:prstGeom prst="roundRect">
            <a:avLst/>
          </a:prstGeom>
          <a:solidFill>
            <a:srgbClr val="C0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C388B023-E0AF-4661-8587-CBEB17330274}"/>
              </a:ext>
            </a:extLst>
          </p:cNvPr>
          <p:cNvSpPr/>
          <p:nvPr/>
        </p:nvSpPr>
        <p:spPr>
          <a:xfrm>
            <a:off x="791224" y="5327254"/>
            <a:ext cx="2067361" cy="946476"/>
          </a:xfrm>
          <a:prstGeom prst="roundRect">
            <a:avLst/>
          </a:prstGeom>
          <a:solidFill>
            <a:srgbClr val="92D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FE0FF3B-1859-42AC-B471-74EC672BAFC8}"/>
              </a:ext>
            </a:extLst>
          </p:cNvPr>
          <p:cNvSpPr/>
          <p:nvPr/>
        </p:nvSpPr>
        <p:spPr>
          <a:xfrm>
            <a:off x="1046921" y="2644921"/>
            <a:ext cx="1939812" cy="914400"/>
          </a:xfrm>
          <a:prstGeom prst="roundRect">
            <a:avLst/>
          </a:prstGeom>
          <a:solidFill>
            <a:srgbClr val="FFFFFF">
              <a:alpha val="94118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Test Script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0495ECF6-6A84-4DB9-B5E1-9E7937E9C4D3}"/>
              </a:ext>
            </a:extLst>
          </p:cNvPr>
          <p:cNvSpPr/>
          <p:nvPr/>
        </p:nvSpPr>
        <p:spPr>
          <a:xfrm>
            <a:off x="1046921" y="4042988"/>
            <a:ext cx="1939812" cy="914400"/>
          </a:xfrm>
          <a:prstGeom prst="roundRect">
            <a:avLst/>
          </a:prstGeom>
          <a:solidFill>
            <a:srgbClr val="FFFFFF">
              <a:alpha val="83137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>
                <a:solidFill>
                  <a:schemeClr val="tx1"/>
                </a:solidFill>
              </a:rPr>
              <a:t>Webdriver</a:t>
            </a:r>
            <a:endParaRPr lang="pt-BR" sz="1400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86B5DD1-4472-4FF7-8412-9E7E5C623A62}"/>
              </a:ext>
            </a:extLst>
          </p:cNvPr>
          <p:cNvSpPr/>
          <p:nvPr/>
        </p:nvSpPr>
        <p:spPr>
          <a:xfrm>
            <a:off x="1046921" y="5430626"/>
            <a:ext cx="1957438" cy="914400"/>
          </a:xfrm>
          <a:prstGeom prst="roundRect">
            <a:avLst/>
          </a:prstGeom>
          <a:solidFill>
            <a:srgbClr val="FFFFFF">
              <a:alpha val="83137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Browser</a:t>
            </a:r>
            <a:endParaRPr lang="pt-BR" sz="1400" dirty="0"/>
          </a:p>
        </p:txBody>
      </p:sp>
      <p:sp>
        <p:nvSpPr>
          <p:cNvPr id="16" name="Seta: para Baixo 15">
            <a:extLst>
              <a:ext uri="{FF2B5EF4-FFF2-40B4-BE49-F238E27FC236}">
                <a16:creationId xmlns:a16="http://schemas.microsoft.com/office/drawing/2014/main" id="{2BD2AC5E-BDBA-4437-BFC0-E9625DDB40E3}"/>
              </a:ext>
            </a:extLst>
          </p:cNvPr>
          <p:cNvSpPr/>
          <p:nvPr/>
        </p:nvSpPr>
        <p:spPr>
          <a:xfrm>
            <a:off x="1959174" y="3471987"/>
            <a:ext cx="130638" cy="432067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Baixo 16">
            <a:extLst>
              <a:ext uri="{FF2B5EF4-FFF2-40B4-BE49-F238E27FC236}">
                <a16:creationId xmlns:a16="http://schemas.microsoft.com/office/drawing/2014/main" id="{018A1DDF-AC95-4512-B663-2F714B6561B5}"/>
              </a:ext>
            </a:extLst>
          </p:cNvPr>
          <p:cNvSpPr/>
          <p:nvPr/>
        </p:nvSpPr>
        <p:spPr>
          <a:xfrm>
            <a:off x="1927229" y="4869824"/>
            <a:ext cx="130638" cy="432067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2980B7AA-0887-4AB4-8AAC-E2EDFA62696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555" y="4294524"/>
            <a:ext cx="706764" cy="55949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F21477EF-1E9A-4132-AB21-29CABC2D1CC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240" y="5480875"/>
            <a:ext cx="499163" cy="515378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7DE3A18B-B6DF-4470-9C89-891C8CAD861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509" y="5458593"/>
            <a:ext cx="560373" cy="560373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AA120CA5-55BD-45CE-A40C-7FDCF65B939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996" y="5480717"/>
            <a:ext cx="468039" cy="499164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1F57EB0C-B4A1-4760-AC2B-EC337719E2DA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059" y="6043546"/>
            <a:ext cx="560373" cy="560373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72A32E75-7102-4D12-9533-3519A66EC50C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500" y="5448781"/>
            <a:ext cx="560373" cy="560373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18D95557-8E60-4DC9-BFD6-6EEA864A7657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589" y="5975072"/>
            <a:ext cx="566850" cy="560372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914F563-B4F9-4512-854A-525F3BA08EE5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076" y="2445130"/>
            <a:ext cx="945981" cy="529583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48111A4D-5DC0-46A3-946B-A79182DBD2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486" y="2738506"/>
            <a:ext cx="1228281" cy="785375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C7EC864F-D764-4DAD-8CC7-A192172C553B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228" y="2520397"/>
            <a:ext cx="766922" cy="414138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A3DCBC3A-0695-4335-82BE-D4700204A9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899" y="3062183"/>
            <a:ext cx="1255006" cy="627504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120FB413-2874-4F29-9A8E-C3C106AC2726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996" y="2551074"/>
            <a:ext cx="766922" cy="383461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35CD9BA4-EC74-4890-9D88-381572E5B46C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962" y="2980423"/>
            <a:ext cx="549463" cy="590515"/>
          </a:xfrm>
          <a:prstGeom prst="rect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25FD6062-2113-4F27-8C11-1442FA15D6EB}"/>
              </a:ext>
            </a:extLst>
          </p:cNvPr>
          <p:cNvSpPr txBox="1"/>
          <p:nvPr/>
        </p:nvSpPr>
        <p:spPr>
          <a:xfrm>
            <a:off x="6682318" y="3062183"/>
            <a:ext cx="48828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Para realização dos testes, cada </a:t>
            </a:r>
          </a:p>
          <a:p>
            <a:r>
              <a:rPr lang="pt-BR" sz="2400" dirty="0"/>
              <a:t>uma dessas três partes necessitam</a:t>
            </a:r>
          </a:p>
          <a:p>
            <a:r>
              <a:rPr lang="pt-BR" sz="2400" dirty="0"/>
              <a:t> uma da outra.</a:t>
            </a:r>
          </a:p>
        </p:txBody>
      </p:sp>
    </p:spTree>
    <p:extLst>
      <p:ext uri="{BB962C8B-B14F-4D97-AF65-F5344CB8AC3E}">
        <p14:creationId xmlns:p14="http://schemas.microsoft.com/office/powerpoint/2010/main" val="116414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5BC34-5ADF-444E-972D-6840FD26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Download da ferramenta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B0A259-2B4C-46D6-B514-26E03F9C9C1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b="1" dirty="0"/>
              <a:t>Há duas maneiras de Obter a biblioteca da ferramenta:</a:t>
            </a:r>
          </a:p>
          <a:p>
            <a:endParaRPr lang="pt-BR" sz="2800" b="1" dirty="0"/>
          </a:p>
          <a:p>
            <a:r>
              <a:rPr lang="pt-BR" sz="2600" dirty="0"/>
              <a:t>1 – Baixando a biblioteca pelo site do </a:t>
            </a:r>
            <a:r>
              <a:rPr lang="pt-BR" sz="2600" dirty="0" err="1"/>
              <a:t>Selenium</a:t>
            </a:r>
            <a:r>
              <a:rPr lang="pt-BR" sz="2600" dirty="0"/>
              <a:t>, e adicionando ao seu projeto. </a:t>
            </a:r>
          </a:p>
          <a:p>
            <a:pPr marL="0" indent="0">
              <a:buNone/>
            </a:pPr>
            <a:endParaRPr lang="pt-BR" sz="2600" dirty="0"/>
          </a:p>
          <a:p>
            <a:r>
              <a:rPr lang="pt-BR" sz="2600" dirty="0"/>
              <a:t>2 – Adicionando a biblioteca </a:t>
            </a:r>
            <a:r>
              <a:rPr lang="pt-BR" sz="2600" dirty="0" err="1"/>
              <a:t>Maven</a:t>
            </a:r>
            <a:r>
              <a:rPr lang="pt-BR" sz="2600" dirty="0"/>
              <a:t> do </a:t>
            </a:r>
            <a:r>
              <a:rPr lang="pt-BR" sz="2600" dirty="0" err="1"/>
              <a:t>Selenium</a:t>
            </a:r>
            <a:r>
              <a:rPr lang="pt-BR" sz="2600" dirty="0"/>
              <a:t> </a:t>
            </a:r>
            <a:r>
              <a:rPr lang="pt-BR" sz="2600" dirty="0" err="1"/>
              <a:t>WebDriver</a:t>
            </a:r>
            <a:r>
              <a:rPr lang="pt-BR" sz="2600" dirty="0"/>
              <a:t>.</a:t>
            </a:r>
          </a:p>
          <a:p>
            <a:pPr marL="0" indent="0">
              <a:buNone/>
            </a:pPr>
            <a:endParaRPr lang="pt-BR" sz="2600" dirty="0"/>
          </a:p>
          <a:p>
            <a:pPr marL="0" indent="0" algn="ctr">
              <a:buNone/>
            </a:pPr>
            <a:r>
              <a:rPr lang="pt-BR" sz="2000" dirty="0"/>
              <a:t>Estão a mostra logo</a:t>
            </a:r>
          </a:p>
          <a:p>
            <a:pPr marL="0" indent="0" algn="ctr">
              <a:buNone/>
            </a:pPr>
            <a:r>
              <a:rPr lang="pt-BR" sz="2000" dirty="0"/>
              <a:t> a frente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794CB3-F19C-49E7-AAEB-7874E45785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C183EA-89BF-4E9F-86DA-FD30FB83548E}" type="slidenum">
              <a:rPr lang="pt-BR" smtClean="0"/>
              <a:t>8</a:t>
            </a:fld>
            <a:endParaRPr lang="pt-BR" dirty="0"/>
          </a:p>
        </p:txBody>
      </p: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71BB5268-C737-4922-8E8A-B0DA5FF0AD91}"/>
              </a:ext>
            </a:extLst>
          </p:cNvPr>
          <p:cNvSpPr/>
          <p:nvPr/>
        </p:nvSpPr>
        <p:spPr>
          <a:xfrm>
            <a:off x="5334000" y="6100549"/>
            <a:ext cx="507999" cy="482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78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FD3D5-58DE-4988-BD81-86F892390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pt-BR" dirty="0"/>
              <a:t>Download da ferramenta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3737FA-C243-4AF0-9D8A-0097E99C12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C183EA-89BF-4E9F-86DA-FD30FB83548E}" type="slidenum">
              <a:rPr lang="pt-BR" smtClean="0"/>
              <a:t>9</a:t>
            </a:fld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9E8F1D8-E7F7-40E5-8FA4-EF7C15B63579}"/>
              </a:ext>
            </a:extLst>
          </p:cNvPr>
          <p:cNvSpPr txBox="1"/>
          <p:nvPr/>
        </p:nvSpPr>
        <p:spPr>
          <a:xfrm>
            <a:off x="2577755" y="2799407"/>
            <a:ext cx="6397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2">
                    <a:lumMod val="50000"/>
                  </a:schemeClr>
                </a:solidFill>
                <a:hlinkClick r:id="rId2"/>
              </a:rPr>
              <a:t>https://www.seleniumhq.org/download/</a:t>
            </a:r>
            <a:endParaRPr lang="pt-BR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2798609-061B-440D-8B4C-2EB3E2019F97}"/>
              </a:ext>
            </a:extLst>
          </p:cNvPr>
          <p:cNvSpPr txBox="1"/>
          <p:nvPr/>
        </p:nvSpPr>
        <p:spPr>
          <a:xfrm>
            <a:off x="609600" y="1656854"/>
            <a:ext cx="4552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1 - Baixando biblioteca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091" y="3405158"/>
            <a:ext cx="7395231" cy="195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9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Laran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tf00001181</Template>
  <TotalTime>9081</TotalTime>
  <Words>1288</Words>
  <Application>Microsoft Office PowerPoint</Application>
  <PresentationFormat>Widescreen</PresentationFormat>
  <Paragraphs>363</Paragraphs>
  <Slides>45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3" baseType="lpstr">
      <vt:lpstr>Microsoft YaHei</vt:lpstr>
      <vt:lpstr>Arial</vt:lpstr>
      <vt:lpstr>Calibri</vt:lpstr>
      <vt:lpstr>Century Schoolbook</vt:lpstr>
      <vt:lpstr>Mangal</vt:lpstr>
      <vt:lpstr>Wingdings</vt:lpstr>
      <vt:lpstr>Wingdings 2</vt:lpstr>
      <vt:lpstr>Balcão Envidraçado</vt:lpstr>
      <vt:lpstr>Automação de Testes – Selenium WebDriver</vt:lpstr>
      <vt:lpstr>Roteiro</vt:lpstr>
      <vt:lpstr>Introdução</vt:lpstr>
      <vt:lpstr>Introdução</vt:lpstr>
      <vt:lpstr>Introdução</vt:lpstr>
      <vt:lpstr>Introdução</vt:lpstr>
      <vt:lpstr>Introdução</vt:lpstr>
      <vt:lpstr>Download da ferramenta</vt:lpstr>
      <vt:lpstr>Download da ferramenta</vt:lpstr>
      <vt:lpstr>Download da ferramenta</vt:lpstr>
      <vt:lpstr>Download da ferramenta</vt:lpstr>
      <vt:lpstr>Download da ferramenta</vt:lpstr>
      <vt:lpstr>Download da ferramenta</vt:lpstr>
      <vt:lpstr>Conteúdo teórico</vt:lpstr>
      <vt:lpstr>Conteúdo teórico</vt:lpstr>
      <vt:lpstr>Conteúdo teórico</vt:lpstr>
      <vt:lpstr>Conteúdo teórico</vt:lpstr>
      <vt:lpstr>Conteúdo teórico</vt:lpstr>
      <vt:lpstr>Conteúdo teórico</vt:lpstr>
      <vt:lpstr>Conteúdo teórico</vt:lpstr>
      <vt:lpstr>Conteúdo teórico</vt:lpstr>
      <vt:lpstr>Conteúdo teórico</vt:lpstr>
      <vt:lpstr>Conteúdo teórico</vt:lpstr>
      <vt:lpstr>Conteúdo teórico</vt:lpstr>
      <vt:lpstr>Conteúdo teórico</vt:lpstr>
      <vt:lpstr>Conteúdo teórico</vt:lpstr>
      <vt:lpstr>Conteúdo teórico</vt:lpstr>
      <vt:lpstr>Conteúdo teórico</vt:lpstr>
      <vt:lpstr>Conteúdo teórico</vt:lpstr>
      <vt:lpstr>Exemplos</vt:lpstr>
      <vt:lpstr>Exemplos</vt:lpstr>
      <vt:lpstr>Exemplos</vt:lpstr>
      <vt:lpstr>Exemplos</vt:lpstr>
      <vt:lpstr>Exemplo</vt:lpstr>
      <vt:lpstr>Exemplo</vt:lpstr>
      <vt:lpstr>Exemplo</vt:lpstr>
      <vt:lpstr>Exemplo</vt:lpstr>
      <vt:lpstr>Exemplo</vt:lpstr>
      <vt:lpstr>Exemplo</vt:lpstr>
      <vt:lpstr>Exemplo</vt:lpstr>
      <vt:lpstr>Exemplo</vt:lpstr>
      <vt:lpstr>Exemplo</vt:lpstr>
      <vt:lpstr>Exemplo</vt:lpstr>
      <vt:lpstr>Exemplo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Elder Pereira</dc:creator>
  <cp:lastModifiedBy>Rogério Araújo</cp:lastModifiedBy>
  <cp:revision>538</cp:revision>
  <dcterms:created xsi:type="dcterms:W3CDTF">2017-02-01T13:08:51Z</dcterms:created>
  <dcterms:modified xsi:type="dcterms:W3CDTF">2018-10-02T13:32:59Z</dcterms:modified>
</cp:coreProperties>
</file>