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65" r:id="rId5"/>
    <p:sldId id="266" r:id="rId6"/>
    <p:sldId id="280" r:id="rId7"/>
    <p:sldId id="269" r:id="rId8"/>
    <p:sldId id="257" r:id="rId9"/>
    <p:sldId id="267" r:id="rId10"/>
    <p:sldId id="268" r:id="rId11"/>
    <p:sldId id="262" r:id="rId12"/>
    <p:sldId id="270" r:id="rId13"/>
    <p:sldId id="272" r:id="rId14"/>
    <p:sldId id="278" r:id="rId15"/>
    <p:sldId id="258" r:id="rId16"/>
    <p:sldId id="276" r:id="rId17"/>
    <p:sldId id="277" r:id="rId18"/>
    <p:sldId id="274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ETL Project</a:t>
            </a:r>
            <a:br>
              <a:rPr lang="en-US" sz="4800" dirty="0"/>
            </a:br>
            <a:r>
              <a:rPr lang="en-US" sz="4800" dirty="0"/>
              <a:t>Anesthesia Compliance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December 10,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314B1-4A68-4801-8BA5-FC68938B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0DCB24-C45A-4448-8614-C08A884C2007}"/>
              </a:ext>
            </a:extLst>
          </p:cNvPr>
          <p:cNvSpPr/>
          <p:nvPr/>
        </p:nvSpPr>
        <p:spPr>
          <a:xfrm>
            <a:off x="1020932" y="2494625"/>
            <a:ext cx="4039340" cy="12162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licensing file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E2D5-7B16-408B-9DA2-B0F698D376A9}"/>
              </a:ext>
            </a:extLst>
          </p:cNvPr>
          <p:cNvSpPr/>
          <p:nvPr/>
        </p:nvSpPr>
        <p:spPr>
          <a:xfrm>
            <a:off x="3698939" y="1661605"/>
            <a:ext cx="1726704" cy="30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261C3-3243-4ECA-99CA-04A0BE08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54AEF-ED59-4BC9-8C19-183C8711355C}"/>
              </a:ext>
            </a:extLst>
          </p:cNvPr>
          <p:cNvSpPr/>
          <p:nvPr/>
        </p:nvSpPr>
        <p:spPr>
          <a:xfrm>
            <a:off x="1020932" y="2494625"/>
            <a:ext cx="4039340" cy="12162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to getting an app token</a:t>
            </a:r>
          </a:p>
          <a:p>
            <a:pPr algn="ctr"/>
            <a:r>
              <a:rPr lang="en-US" dirty="0"/>
              <a:t>May not need for project if we can secure a one-time file download</a:t>
            </a:r>
          </a:p>
        </p:txBody>
      </p:sp>
    </p:spTree>
    <p:extLst>
      <p:ext uri="{BB962C8B-B14F-4D97-AF65-F5344CB8AC3E}">
        <p14:creationId xmlns:p14="http://schemas.microsoft.com/office/powerpoint/2010/main" val="18103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D51-A036-4615-B290-5D3BBB8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File </a:t>
            </a:r>
            <a:br>
              <a:rPr lang="en-US" dirty="0"/>
            </a:br>
            <a:r>
              <a:rPr lang="en-US" dirty="0"/>
              <a:t>w/License Name &amp; Renewal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A64A-C772-48BC-9DA4-DE8BF57F8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B9C86-2846-491C-82ED-E5E47D71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F6457B-DF7C-416D-8068-A8B6C4F50F07}"/>
              </a:ext>
            </a:extLst>
          </p:cNvPr>
          <p:cNvSpPr/>
          <p:nvPr/>
        </p:nvSpPr>
        <p:spPr>
          <a:xfrm>
            <a:off x="3280854" y="3123645"/>
            <a:ext cx="7332955" cy="18554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A502B-1A47-4364-A834-180E575F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8AA64-2286-4AD7-96B8-721E65D7E259}"/>
              </a:ext>
            </a:extLst>
          </p:cNvPr>
          <p:cNvSpPr/>
          <p:nvPr/>
        </p:nvSpPr>
        <p:spPr>
          <a:xfrm>
            <a:off x="8734425" y="2565646"/>
            <a:ext cx="3209925" cy="29302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29BB1-BE66-405C-B09C-6694444F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3F3457-AFD5-4C23-9D96-E4594B4DF0D5}"/>
              </a:ext>
            </a:extLst>
          </p:cNvPr>
          <p:cNvSpPr/>
          <p:nvPr/>
        </p:nvSpPr>
        <p:spPr>
          <a:xfrm>
            <a:off x="6587231" y="1661604"/>
            <a:ext cx="3142695" cy="1056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24D19-E49B-4542-BF30-B087D513148B}"/>
              </a:ext>
            </a:extLst>
          </p:cNvPr>
          <p:cNvSpPr/>
          <p:nvPr/>
        </p:nvSpPr>
        <p:spPr>
          <a:xfrm>
            <a:off x="507508" y="1661604"/>
            <a:ext cx="2448756" cy="1056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2FA85-6663-49AE-97AD-3ED381271A8C}"/>
              </a:ext>
            </a:extLst>
          </p:cNvPr>
          <p:cNvSpPr/>
          <p:nvPr/>
        </p:nvSpPr>
        <p:spPr>
          <a:xfrm>
            <a:off x="3156014" y="1661604"/>
            <a:ext cx="1726704" cy="1056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D51-A036-4615-B290-5D3BBB8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File </a:t>
            </a:r>
            <a:br>
              <a:rPr lang="en-US" dirty="0"/>
            </a:br>
            <a:r>
              <a:rPr lang="en-US" dirty="0"/>
              <a:t>Fictitious Employee Roster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A64A-C772-48BC-9DA4-DE8BF57F8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314B1-4A68-4801-8BA5-FC68938B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0DCB24-C45A-4448-8614-C08A884C2007}"/>
              </a:ext>
            </a:extLst>
          </p:cNvPr>
          <p:cNvSpPr/>
          <p:nvPr/>
        </p:nvSpPr>
        <p:spPr>
          <a:xfrm>
            <a:off x="1020932" y="2494625"/>
            <a:ext cx="4039340" cy="12162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Fictitious employee roster will look something like this with 20-30 CRNA’s on the roster … names from public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E2D5-7B16-408B-9DA2-B0F698D376A9}"/>
              </a:ext>
            </a:extLst>
          </p:cNvPr>
          <p:cNvSpPr/>
          <p:nvPr/>
        </p:nvSpPr>
        <p:spPr>
          <a:xfrm>
            <a:off x="3698939" y="1661605"/>
            <a:ext cx="1726704" cy="300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D51-A036-4615-B290-5D3BBB8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Ancillary Resources</a:t>
            </a:r>
            <a:br>
              <a:rPr lang="en-US" dirty="0"/>
            </a:br>
            <a:r>
              <a:rPr lang="en-US" dirty="0"/>
              <a:t>Associate Websites</a:t>
            </a:r>
            <a:br>
              <a:rPr lang="en-US" dirty="0"/>
            </a:br>
            <a:r>
              <a:rPr lang="en-US" dirty="0"/>
              <a:t>(Out-of-scope but might use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A64A-C772-48BC-9DA4-DE8BF57F8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7C4BC-A997-4D34-852A-437611E1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B8C2-4865-49C2-88AC-21F42FA6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DE4A-4A16-4457-82D8-131BB644F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F1D15-FB9D-43F2-8732-D014849D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7C4BC-A997-4D34-852A-437611E1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20FD59-365E-4A1D-93A7-27F98FB13938}"/>
              </a:ext>
            </a:extLst>
          </p:cNvPr>
          <p:cNvSpPr/>
          <p:nvPr/>
        </p:nvSpPr>
        <p:spPr>
          <a:xfrm>
            <a:off x="1704513" y="648070"/>
            <a:ext cx="1944209" cy="12606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E7CCC-2302-456F-A840-679EFF57AFAB}"/>
              </a:ext>
            </a:extLst>
          </p:cNvPr>
          <p:cNvSpPr/>
          <p:nvPr/>
        </p:nvSpPr>
        <p:spPr>
          <a:xfrm>
            <a:off x="617921" y="5086904"/>
            <a:ext cx="10843151" cy="15503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Colorado has 1252 actively licensed non-physician anesthesia clinicians in Colorado.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purpose of a CRNA is to keep a patient comfortable and alive during a medical procedure. These professionals require extensive training and credentials to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85% are Certified Registered Nurse </a:t>
            </a:r>
            <a:r>
              <a:rPr lang="en-US" dirty="0" err="1"/>
              <a:t>Anesthestists</a:t>
            </a:r>
            <a:r>
              <a:rPr lang="en-US" dirty="0"/>
              <a:t> (CRNA’s)</a:t>
            </a:r>
          </a:p>
        </p:txBody>
      </p:sp>
    </p:spTree>
    <p:extLst>
      <p:ext uri="{BB962C8B-B14F-4D97-AF65-F5344CB8AC3E}">
        <p14:creationId xmlns:p14="http://schemas.microsoft.com/office/powerpoint/2010/main" val="34197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854C-6EC7-427B-BFAB-88281E8D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81-2BF6-4864-A248-FAE4174E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Nurse Anesthetists licensing is complicated </a:t>
            </a:r>
          </a:p>
          <a:p>
            <a:pPr lvl="1"/>
            <a:r>
              <a:rPr lang="en-US" dirty="0"/>
              <a:t>… and if not done properly can be costly</a:t>
            </a:r>
          </a:p>
          <a:p>
            <a:r>
              <a:rPr lang="en-US" dirty="0"/>
              <a:t>A Nurse Anesthetist is an advanced practice nurse and must maintain two licenses concurrently a) Advanced anesthesia b) underlying RN</a:t>
            </a:r>
          </a:p>
          <a:p>
            <a:r>
              <a:rPr lang="en-US" dirty="0"/>
              <a:t>“Compact” licensing permits the two licenses to be issued from separate states which makes it harder to ensure compliance</a:t>
            </a:r>
          </a:p>
          <a:p>
            <a:r>
              <a:rPr lang="en-US" dirty="0"/>
              <a:t>It can be interpreted as fraud if a Nurse Anesthetist bills Medicare while either license is expired or out of compliance. This can result in refunds, fines, loss of license due to censure and contract breach</a:t>
            </a:r>
          </a:p>
        </p:txBody>
      </p:sp>
    </p:spTree>
    <p:extLst>
      <p:ext uri="{BB962C8B-B14F-4D97-AF65-F5344CB8AC3E}">
        <p14:creationId xmlns:p14="http://schemas.microsoft.com/office/powerpoint/2010/main" val="197078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ACC2-AE98-4F4A-9DB4-D583D409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4B66-6814-4B83-AD74-49567081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Pull professional licensing data from Colorado.gov and create a reporting process to better manage expired and pending expiration licenses. </a:t>
            </a:r>
          </a:p>
          <a:p>
            <a:pPr lvl="1"/>
            <a:r>
              <a:rPr lang="en-US" dirty="0"/>
              <a:t>Extract </a:t>
            </a:r>
          </a:p>
          <a:p>
            <a:pPr lvl="2"/>
            <a:r>
              <a:rPr lang="en-US" dirty="0"/>
              <a:t>Ideally – utilize an API from the CO-DORA license listing that is updated daily. </a:t>
            </a:r>
          </a:p>
          <a:p>
            <a:pPr lvl="2"/>
            <a:r>
              <a:rPr lang="en-US" dirty="0"/>
              <a:t>Add fictitious employee file to align with the state licensing status (fabricated with publicly available info)</a:t>
            </a:r>
          </a:p>
          <a:p>
            <a:pPr lvl="2"/>
            <a:r>
              <a:rPr lang="en-US" dirty="0"/>
              <a:t>Add the state license expiration and license name information if needed form “Professional-Types” csv</a:t>
            </a:r>
          </a:p>
          <a:p>
            <a:pPr lvl="1"/>
            <a:r>
              <a:rPr lang="en-US" dirty="0"/>
              <a:t>Cleaning:</a:t>
            </a:r>
          </a:p>
          <a:p>
            <a:pPr lvl="2"/>
            <a:r>
              <a:rPr lang="en-US" dirty="0"/>
              <a:t>Narrow the dataset to the appropriate license types, i.e. separate anesthetists from the other professional types such as plumber or electrician.</a:t>
            </a:r>
          </a:p>
          <a:p>
            <a:pPr lvl="2"/>
            <a:r>
              <a:rPr lang="en-US" dirty="0"/>
              <a:t>Drop unnecessary information required to meet the license management process (simplify)</a:t>
            </a:r>
          </a:p>
          <a:p>
            <a:pPr lvl="2"/>
            <a:r>
              <a:rPr lang="en-US" dirty="0"/>
              <a:t>Determine if additional information is needed for the underlying RN license</a:t>
            </a:r>
          </a:p>
          <a:p>
            <a:pPr lvl="3"/>
            <a:r>
              <a:rPr lang="en-US" dirty="0"/>
              <a:t>Note: Out of state / compact license will not be included in dataset, missing RN license will be part of risk reporting later in project</a:t>
            </a:r>
          </a:p>
          <a:p>
            <a:pPr lvl="1"/>
            <a:r>
              <a:rPr lang="en-US" dirty="0"/>
              <a:t>Load</a:t>
            </a:r>
          </a:p>
          <a:p>
            <a:pPr lvl="2"/>
            <a:r>
              <a:rPr lang="en-US" dirty="0"/>
              <a:t>Load to a </a:t>
            </a:r>
            <a:r>
              <a:rPr lang="en-US" dirty="0" err="1"/>
              <a:t>PGAdmin</a:t>
            </a:r>
            <a:r>
              <a:rPr lang="en-US" dirty="0"/>
              <a:t> database with the idea that the data set might provide feeds to third-party credentialling software such as Apogee or scheduling software such as </a:t>
            </a:r>
            <a:r>
              <a:rPr lang="en-US" dirty="0" err="1"/>
              <a:t>Qgenda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See the value</a:t>
            </a:r>
          </a:p>
          <a:p>
            <a:pPr lvl="2"/>
            <a:r>
              <a:rPr lang="en-US" dirty="0"/>
              <a:t>Join the dataset with the states license type and reoccurring expiration data cycle dates</a:t>
            </a:r>
          </a:p>
          <a:p>
            <a:pPr lvl="2"/>
            <a:r>
              <a:rPr lang="en-US" dirty="0"/>
              <a:t>Join the dataset with a (fabricated) employee file based on license number and/or name</a:t>
            </a:r>
          </a:p>
          <a:p>
            <a:pPr lvl="2"/>
            <a:r>
              <a:rPr lang="en-US" dirty="0"/>
              <a:t>Produce a report of “at-risk clinical employees” whose licenses show a) expired or b) about to expire (w/in 30 days)</a:t>
            </a:r>
          </a:p>
          <a:p>
            <a:pPr lvl="2"/>
            <a:r>
              <a:rPr lang="en-US" dirty="0"/>
              <a:t>Ancillary, determine number of practicing CRNA and AA’s in state of Colorado … always wondered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5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ACC2-AE98-4F4A-9DB4-D583D409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4B66-6814-4B83-AD74-49567081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D51-A036-4615-B290-5D3BBB8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A64A-C772-48BC-9DA4-DE8BF57F8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B9C86-2846-491C-82ED-E5E47D71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F6457B-DF7C-416D-8068-A8B6C4F50F07}"/>
              </a:ext>
            </a:extLst>
          </p:cNvPr>
          <p:cNvSpPr/>
          <p:nvPr/>
        </p:nvSpPr>
        <p:spPr>
          <a:xfrm>
            <a:off x="3338004" y="1313895"/>
            <a:ext cx="7332955" cy="18554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18E83-EBA3-485C-94D6-A63B5952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FE0C8C-6023-4E80-9E6B-A64916B9BAB3}"/>
              </a:ext>
            </a:extLst>
          </p:cNvPr>
          <p:cNvSpPr/>
          <p:nvPr/>
        </p:nvSpPr>
        <p:spPr>
          <a:xfrm>
            <a:off x="8211845" y="2565646"/>
            <a:ext cx="3980155" cy="245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503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ETL Project Anesthesia Compliance Management</vt:lpstr>
      <vt:lpstr>Project Overview</vt:lpstr>
      <vt:lpstr>PowerPoint Presentation</vt:lpstr>
      <vt:lpstr>Problem Statement</vt:lpstr>
      <vt:lpstr>Original Project Proposal</vt:lpstr>
      <vt:lpstr>Project Summary</vt:lpstr>
      <vt:lpstr>Main Files</vt:lpstr>
      <vt:lpstr>PowerPoint Presentation</vt:lpstr>
      <vt:lpstr>PowerPoint Presentation</vt:lpstr>
      <vt:lpstr>PowerPoint Presentation</vt:lpstr>
      <vt:lpstr>PowerPoint Presentation</vt:lpstr>
      <vt:lpstr>Ancillary File  w/License Name &amp; Renewal Cycle</vt:lpstr>
      <vt:lpstr>PowerPoint Presentation</vt:lpstr>
      <vt:lpstr>PowerPoint Presentation</vt:lpstr>
      <vt:lpstr>PowerPoint Presentation</vt:lpstr>
      <vt:lpstr>Ancillary File  Fictitious Employee Roster</vt:lpstr>
      <vt:lpstr>PowerPoint Presentation</vt:lpstr>
      <vt:lpstr>Ancillary Resources Associate Websites (Out-of-scope but might use later)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41</cp:revision>
  <dcterms:created xsi:type="dcterms:W3CDTF">2020-10-07T17:28:16Z</dcterms:created>
  <dcterms:modified xsi:type="dcterms:W3CDTF">2020-12-10T22:48:00Z</dcterms:modified>
</cp:coreProperties>
</file>