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s/slide3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20.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38.xml" ContentType="application/vnd.openxmlformats-officedocument.presentationml.notesSlide+xml"/>
  <Override PartName="/ppt/notesSlides/notesSlide2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3" r:id="rId3"/>
    <p:sldId id="391" r:id="rId4"/>
    <p:sldId id="396" r:id="rId5"/>
    <p:sldId id="394" r:id="rId6"/>
    <p:sldId id="395" r:id="rId7"/>
    <p:sldId id="397" r:id="rId8"/>
    <p:sldId id="363" r:id="rId9"/>
    <p:sldId id="378" r:id="rId10"/>
    <p:sldId id="384" r:id="rId11"/>
    <p:sldId id="381" r:id="rId12"/>
    <p:sldId id="379" r:id="rId13"/>
    <p:sldId id="364" r:id="rId14"/>
    <p:sldId id="366" r:id="rId15"/>
    <p:sldId id="367" r:id="rId16"/>
    <p:sldId id="375" r:id="rId17"/>
    <p:sldId id="360" r:id="rId18"/>
    <p:sldId id="329" r:id="rId19"/>
    <p:sldId id="370" r:id="rId20"/>
    <p:sldId id="323" r:id="rId21"/>
    <p:sldId id="328" r:id="rId22"/>
    <p:sldId id="388" r:id="rId23"/>
    <p:sldId id="325" r:id="rId24"/>
    <p:sldId id="402" r:id="rId25"/>
    <p:sldId id="344" r:id="rId26"/>
    <p:sldId id="345" r:id="rId27"/>
    <p:sldId id="354" r:id="rId28"/>
    <p:sldId id="355" r:id="rId29"/>
    <p:sldId id="390" r:id="rId30"/>
    <p:sldId id="371" r:id="rId31"/>
    <p:sldId id="332" r:id="rId32"/>
    <p:sldId id="334" r:id="rId33"/>
    <p:sldId id="333" r:id="rId34"/>
    <p:sldId id="335" r:id="rId35"/>
    <p:sldId id="340" r:id="rId36"/>
    <p:sldId id="336" r:id="rId37"/>
    <p:sldId id="389" r:id="rId38"/>
    <p:sldId id="398" r:id="rId39"/>
    <p:sldId id="400" r:id="rId40"/>
    <p:sldId id="372" r:id="rId41"/>
    <p:sldId id="399" r:id="rId42"/>
    <p:sldId id="330" r:id="rId43"/>
    <p:sldId id="331" r:id="rId44"/>
    <p:sldId id="386" r:id="rId45"/>
    <p:sldId id="385" r:id="rId46"/>
    <p:sldId id="36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717"/>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75687" autoAdjust="0"/>
  </p:normalViewPr>
  <p:slideViewPr>
    <p:cSldViewPr>
      <p:cViewPr varScale="1">
        <p:scale>
          <a:sx n="114" d="100"/>
          <a:sy n="114" d="100"/>
        </p:scale>
        <p:origin x="826" y="3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363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4F7B50-C2E2-49A7-B749-442BC57F930F}" type="datetimeFigureOut">
              <a:rPr lang="en-GB" smtClean="0"/>
              <a:pPr/>
              <a:t>2019-01-12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613BF8-03BE-4BD5-AE91-91CAB07B985E}" type="slidenum">
              <a:rPr lang="en-GB" smtClean="0"/>
              <a:pPr/>
              <a:t>‹#›</a:t>
            </a:fld>
            <a:endParaRPr lang="en-GB"/>
          </a:p>
        </p:txBody>
      </p:sp>
    </p:spTree>
    <p:extLst>
      <p:ext uri="{BB962C8B-B14F-4D97-AF65-F5344CB8AC3E}">
        <p14:creationId xmlns:p14="http://schemas.microsoft.com/office/powerpoint/2010/main" val="2639453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EC306-0475-4551-A329-E9D9890EE8C5}" type="datetimeFigureOut">
              <a:rPr lang="en-GB" smtClean="0"/>
              <a:pPr/>
              <a:t>2019-01-12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8B164C-5AF8-48DC-8378-153F487318B6}" type="slidenum">
              <a:rPr lang="en-GB" smtClean="0"/>
              <a:pPr/>
              <a:t>‹#›</a:t>
            </a:fld>
            <a:endParaRPr lang="en-GB"/>
          </a:p>
        </p:txBody>
      </p:sp>
    </p:spTree>
    <p:extLst>
      <p:ext uri="{BB962C8B-B14F-4D97-AF65-F5344CB8AC3E}">
        <p14:creationId xmlns:p14="http://schemas.microsoft.com/office/powerpoint/2010/main" val="2896338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High-performance_computing"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en.wikipedia.org/wiki/Software_license" TargetMode="External"/><Relationship Id="rId4" Type="http://schemas.openxmlformats.org/officeDocument/2006/relationships/hyperlink" Target="https://en.wikipedia.org/wiki/Cluster_(computing)"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high performance computing --- all depends on your current state </a:t>
            </a:r>
          </a:p>
        </p:txBody>
      </p:sp>
      <p:sp>
        <p:nvSpPr>
          <p:cNvPr id="4" name="Slide Number Placeholder 3"/>
          <p:cNvSpPr>
            <a:spLocks noGrp="1"/>
          </p:cNvSpPr>
          <p:nvPr>
            <p:ph type="sldNum" sz="quarter" idx="5"/>
          </p:nvPr>
        </p:nvSpPr>
        <p:spPr/>
        <p:txBody>
          <a:bodyPr/>
          <a:lstStyle/>
          <a:p>
            <a:fld id="{998B164C-5AF8-48DC-8378-153F487318B6}" type="slidenum">
              <a:rPr lang="en-GB" smtClean="0"/>
              <a:pPr/>
              <a:t>3</a:t>
            </a:fld>
            <a:endParaRPr lang="en-GB"/>
          </a:p>
        </p:txBody>
      </p:sp>
    </p:spTree>
    <p:extLst>
      <p:ext uri="{BB962C8B-B14F-4D97-AF65-F5344CB8AC3E}">
        <p14:creationId xmlns:p14="http://schemas.microsoft.com/office/powerpoint/2010/main" val="583152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software libraries can be used to </a:t>
            </a:r>
            <a:r>
              <a:rPr lang="en-US" dirty="0" err="1"/>
              <a:t>parrallise</a:t>
            </a:r>
            <a:r>
              <a:rPr lang="en-US" dirty="0"/>
              <a:t> code </a:t>
            </a:r>
          </a:p>
          <a:p>
            <a:endParaRPr lang="en-US" dirty="0"/>
          </a:p>
          <a:p>
            <a:r>
              <a:rPr lang="en-US" dirty="0"/>
              <a:t>Shared-Memory Multi-Processing – single box </a:t>
            </a:r>
            <a:r>
              <a:rPr lang="en-US" dirty="0" err="1"/>
              <a:t>peocesses</a:t>
            </a:r>
            <a:r>
              <a:rPr lang="en-US" dirty="0"/>
              <a:t> communicate through main memory </a:t>
            </a:r>
          </a:p>
        </p:txBody>
      </p:sp>
      <p:sp>
        <p:nvSpPr>
          <p:cNvPr id="4" name="Slide Number Placeholder 3"/>
          <p:cNvSpPr>
            <a:spLocks noGrp="1"/>
          </p:cNvSpPr>
          <p:nvPr>
            <p:ph type="sldNum" sz="quarter" idx="5"/>
          </p:nvPr>
        </p:nvSpPr>
        <p:spPr/>
        <p:txBody>
          <a:bodyPr/>
          <a:lstStyle/>
          <a:p>
            <a:fld id="{998B164C-5AF8-48DC-8378-153F487318B6}" type="slidenum">
              <a:rPr lang="en-GB" smtClean="0"/>
              <a:pPr/>
              <a:t>13</a:t>
            </a:fld>
            <a:endParaRPr lang="en-GB"/>
          </a:p>
        </p:txBody>
      </p:sp>
    </p:spTree>
    <p:extLst>
      <p:ext uri="{BB962C8B-B14F-4D97-AF65-F5344CB8AC3E}">
        <p14:creationId xmlns:p14="http://schemas.microsoft.com/office/powerpoint/2010/main" val="2493920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Communicate with all processes through a network</a:t>
            </a:r>
          </a:p>
        </p:txBody>
      </p:sp>
      <p:sp>
        <p:nvSpPr>
          <p:cNvPr id="4" name="Slide Number Placeholder 3"/>
          <p:cNvSpPr>
            <a:spLocks noGrp="1"/>
          </p:cNvSpPr>
          <p:nvPr>
            <p:ph type="sldNum" sz="quarter" idx="5"/>
          </p:nvPr>
        </p:nvSpPr>
        <p:spPr/>
        <p:txBody>
          <a:bodyPr/>
          <a:lstStyle/>
          <a:p>
            <a:fld id="{998B164C-5AF8-48DC-8378-153F487318B6}" type="slidenum">
              <a:rPr lang="en-GB" smtClean="0"/>
              <a:pPr/>
              <a:t>14</a:t>
            </a:fld>
            <a:endParaRPr lang="en-GB"/>
          </a:p>
        </p:txBody>
      </p:sp>
    </p:spTree>
    <p:extLst>
      <p:ext uri="{BB962C8B-B14F-4D97-AF65-F5344CB8AC3E}">
        <p14:creationId xmlns:p14="http://schemas.microsoft.com/office/powerpoint/2010/main" val="1496012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-Master-Slave = master process in charge of orchestrating things – create processes and send to cluster</a:t>
            </a:r>
          </a:p>
          <a:p>
            <a:endParaRPr lang="en-US" dirty="0"/>
          </a:p>
          <a:p>
            <a:r>
              <a:rPr lang="en-US" dirty="0"/>
              <a:t>- Sequential take a longer time then parallel – reduce time of run </a:t>
            </a:r>
          </a:p>
        </p:txBody>
      </p:sp>
      <p:sp>
        <p:nvSpPr>
          <p:cNvPr id="4" name="Slide Number Placeholder 3"/>
          <p:cNvSpPr>
            <a:spLocks noGrp="1"/>
          </p:cNvSpPr>
          <p:nvPr>
            <p:ph type="sldNum" sz="quarter" idx="5"/>
          </p:nvPr>
        </p:nvSpPr>
        <p:spPr/>
        <p:txBody>
          <a:bodyPr/>
          <a:lstStyle/>
          <a:p>
            <a:fld id="{998B164C-5AF8-48DC-8378-153F487318B6}" type="slidenum">
              <a:rPr lang="en-GB" smtClean="0"/>
              <a:pPr/>
              <a:t>15</a:t>
            </a:fld>
            <a:endParaRPr lang="en-GB"/>
          </a:p>
        </p:txBody>
      </p:sp>
    </p:spTree>
    <p:extLst>
      <p:ext uri="{BB962C8B-B14F-4D97-AF65-F5344CB8AC3E}">
        <p14:creationId xmlns:p14="http://schemas.microsoft.com/office/powerpoint/2010/main" val="3500095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an unmanaged cluster – people need to actually talk together to discuss who is using what resources – Not as efficient</a:t>
            </a:r>
          </a:p>
          <a:p>
            <a:endParaRPr lang="en-US" dirty="0"/>
          </a:p>
          <a:p>
            <a:r>
              <a:rPr lang="en-US" dirty="0"/>
              <a:t>With a cluster management system like SGE you have a common queue, something works out what to send where, can have idle nodes turned off – more efficient</a:t>
            </a:r>
          </a:p>
          <a:p>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16</a:t>
            </a:fld>
            <a:endParaRPr lang="en-GB"/>
          </a:p>
        </p:txBody>
      </p:sp>
    </p:spTree>
    <p:extLst>
      <p:ext uri="{BB962C8B-B14F-4D97-AF65-F5344CB8AC3E}">
        <p14:creationId xmlns:p14="http://schemas.microsoft.com/office/powerpoint/2010/main" val="1843178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17</a:t>
            </a:fld>
            <a:endParaRPr lang="en-GB"/>
          </a:p>
        </p:txBody>
      </p:sp>
    </p:spTree>
    <p:extLst>
      <p:ext uri="{BB962C8B-B14F-4D97-AF65-F5344CB8AC3E}">
        <p14:creationId xmlns:p14="http://schemas.microsoft.com/office/powerpoint/2010/main" val="3100138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SGE = grid-computing computer cluster software system / batch-queuing system </a:t>
            </a:r>
            <a:r>
              <a:rPr lang="en-GB" sz="1200" b="0" i="0" u="none" strike="noStrike" kern="1200" dirty="0">
                <a:solidFill>
                  <a:schemeClr val="tx1"/>
                </a:solidFill>
                <a:effectLst/>
                <a:latin typeface="+mn-lt"/>
                <a:ea typeface="+mn-ea"/>
                <a:cs typeface="+mn-cs"/>
              </a:rPr>
              <a:t>Grid Engine is typically used on a computer farm or </a:t>
            </a:r>
            <a:r>
              <a:rPr lang="en-GB" sz="1200" b="0" i="0" u="none" strike="noStrike" kern="1200" dirty="0">
                <a:solidFill>
                  <a:schemeClr val="tx1"/>
                </a:solidFill>
                <a:effectLst/>
                <a:latin typeface="+mn-lt"/>
                <a:ea typeface="+mn-ea"/>
                <a:cs typeface="+mn-cs"/>
                <a:hlinkClick r:id="rId3" tooltip="High-performance computing"/>
              </a:rPr>
              <a:t>high-performance computing</a:t>
            </a:r>
            <a:r>
              <a:rPr lang="en-GB" sz="1200" b="0" i="0" u="none" strike="noStrike" kern="1200" dirty="0">
                <a:solidFill>
                  <a:schemeClr val="tx1"/>
                </a:solidFill>
                <a:effectLst/>
                <a:latin typeface="+mn-lt"/>
                <a:ea typeface="+mn-ea"/>
                <a:cs typeface="+mn-cs"/>
              </a:rPr>
              <a:t> (HPC) </a:t>
            </a:r>
            <a:r>
              <a:rPr lang="en-GB" sz="1200" b="0" i="0" u="none" strike="noStrike" kern="1200" dirty="0">
                <a:solidFill>
                  <a:schemeClr val="tx1"/>
                </a:solidFill>
                <a:effectLst/>
                <a:latin typeface="+mn-lt"/>
                <a:ea typeface="+mn-ea"/>
                <a:cs typeface="+mn-cs"/>
                <a:hlinkClick r:id="rId4" tooltip="Cluster (computing)"/>
              </a:rPr>
              <a:t>cluster</a:t>
            </a:r>
            <a:r>
              <a:rPr lang="en-GB" sz="1200" b="0" i="0" u="none" strike="noStrike" kern="1200" dirty="0">
                <a:solidFill>
                  <a:schemeClr val="tx1"/>
                </a:solidFill>
                <a:effectLst/>
                <a:latin typeface="+mn-lt"/>
                <a:ea typeface="+mn-ea"/>
                <a:cs typeface="+mn-cs"/>
              </a:rPr>
              <a:t> and is responsible for accepting, scheduling, dispatching, and managing the remote and distributed execution of large numbers of standalone, parallel or interactive user jobs. It also manages and schedules the allocation of distributed resources such as processors, memory, disk space, and </a:t>
            </a:r>
            <a:r>
              <a:rPr lang="en-GB" sz="1200" b="0" i="0" u="none" strike="noStrike" kern="1200" dirty="0">
                <a:solidFill>
                  <a:schemeClr val="tx1"/>
                </a:solidFill>
                <a:effectLst/>
                <a:latin typeface="+mn-lt"/>
                <a:ea typeface="+mn-ea"/>
                <a:cs typeface="+mn-cs"/>
                <a:hlinkClick r:id="rId5" tooltip="Software license"/>
              </a:rPr>
              <a:t>software licenses</a:t>
            </a:r>
            <a:r>
              <a:rPr lang="en-GB" sz="1200" b="0" i="0" u="none" strike="noStrike" kern="1200" dirty="0">
                <a:solidFill>
                  <a:schemeClr val="tx1"/>
                </a:solidFill>
                <a:effectLst/>
                <a:latin typeface="+mn-lt"/>
                <a:ea typeface="+mn-ea"/>
                <a:cs typeface="+mn-cs"/>
              </a:rPr>
              <a:t>.</a:t>
            </a:r>
          </a:p>
          <a:p>
            <a:endParaRPr lang="en-GB" sz="1200" b="0" i="0" u="none" strike="noStrike" kern="1200" dirty="0">
              <a:solidFill>
                <a:schemeClr val="tx1"/>
              </a:solidFill>
              <a:effectLst/>
              <a:latin typeface="+mn-lt"/>
              <a:ea typeface="+mn-ea"/>
              <a:cs typeface="+mn-cs"/>
            </a:endParaRPr>
          </a:p>
          <a:p>
            <a:endParaRPr lang="en-US" dirty="0"/>
          </a:p>
          <a:p>
            <a:endParaRPr lang="en-US" dirty="0"/>
          </a:p>
          <a:p>
            <a:endParaRPr lang="en-US" dirty="0"/>
          </a:p>
          <a:p>
            <a:r>
              <a:rPr lang="en-US" dirty="0"/>
              <a:t>Software processes --- </a:t>
            </a:r>
            <a:r>
              <a:rPr lang="en-US" dirty="0" err="1"/>
              <a:t>deamons</a:t>
            </a:r>
            <a:r>
              <a:rPr lang="en-US" dirty="0"/>
              <a:t>/processes??? Look this up </a:t>
            </a:r>
          </a:p>
          <a:p>
            <a:endParaRPr lang="en-US" dirty="0"/>
          </a:p>
          <a:p>
            <a:r>
              <a:rPr lang="en-US" dirty="0"/>
              <a:t>SGE </a:t>
            </a:r>
            <a:r>
              <a:rPr lang="en-US" dirty="0" err="1"/>
              <a:t>arichtecture</a:t>
            </a:r>
            <a:r>
              <a:rPr lang="en-US" dirty="0"/>
              <a:t> is talked to through DRAMMA </a:t>
            </a:r>
          </a:p>
          <a:p>
            <a:r>
              <a:rPr lang="en-US" dirty="0"/>
              <a:t>Master Host = cgat022 – this schedules all the jobs </a:t>
            </a:r>
          </a:p>
          <a:p>
            <a:r>
              <a:rPr lang="en-US" dirty="0"/>
              <a:t>Shadow master host is </a:t>
            </a:r>
            <a:r>
              <a:rPr lang="en-US" dirty="0" err="1"/>
              <a:t>cgatui</a:t>
            </a:r>
            <a:r>
              <a:rPr lang="en-US" dirty="0"/>
              <a:t> </a:t>
            </a:r>
            <a:r>
              <a:rPr lang="en-US" dirty="0">
                <a:sym typeface="Wingdings" pitchFamily="2" charset="2"/>
              </a:rPr>
              <a:t> this is a backup for the master host incase it goes down for some reason </a:t>
            </a:r>
          </a:p>
          <a:p>
            <a:r>
              <a:rPr lang="en-US" dirty="0">
                <a:sym typeface="Wingdings" pitchFamily="2" charset="2"/>
              </a:rPr>
              <a:t>Administration host – a </a:t>
            </a:r>
            <a:r>
              <a:rPr lang="en-US" dirty="0" err="1">
                <a:sym typeface="Wingdings" pitchFamily="2" charset="2"/>
              </a:rPr>
              <a:t>sepreate</a:t>
            </a:r>
            <a:r>
              <a:rPr lang="en-US" dirty="0">
                <a:sym typeface="Wingdings" pitchFamily="2" charset="2"/>
              </a:rPr>
              <a:t> machine used incase want to configure the cluster for some reason </a:t>
            </a:r>
          </a:p>
          <a:p>
            <a:endParaRPr lang="en-US" dirty="0">
              <a:sym typeface="Wingdings" pitchFamily="2" charset="2"/>
            </a:endParaRPr>
          </a:p>
          <a:p>
            <a:r>
              <a:rPr lang="en-US" dirty="0">
                <a:sym typeface="Wingdings" pitchFamily="2" charset="2"/>
              </a:rPr>
              <a:t>Execution host 1 </a:t>
            </a:r>
          </a:p>
          <a:p>
            <a:pPr marL="171450" indent="-171450">
              <a:buFontTx/>
              <a:buChar char="-"/>
            </a:pPr>
            <a:r>
              <a:rPr lang="en-US" dirty="0" err="1">
                <a:sym typeface="Wingdings" pitchFamily="2" charset="2"/>
              </a:rPr>
              <a:t>sge_shepherd</a:t>
            </a:r>
            <a:r>
              <a:rPr lang="en-US" dirty="0">
                <a:sym typeface="Wingdings" pitchFamily="2" charset="2"/>
              </a:rPr>
              <a:t> = Receive jobs, run properly and communicate this to master </a:t>
            </a:r>
          </a:p>
          <a:p>
            <a:pPr marL="171450" indent="-171450">
              <a:buFontTx/>
              <a:buChar char="-"/>
            </a:pPr>
            <a:r>
              <a:rPr lang="en-US" dirty="0">
                <a:sym typeface="Wingdings" pitchFamily="2" charset="2"/>
              </a:rPr>
              <a:t>http://</a:t>
            </a:r>
            <a:r>
              <a:rPr lang="en-US" dirty="0" err="1">
                <a:sym typeface="Wingdings" pitchFamily="2" charset="2"/>
              </a:rPr>
              <a:t>www.oracle.com</a:t>
            </a:r>
            <a:r>
              <a:rPr lang="en-US" dirty="0">
                <a:sym typeface="Wingdings" pitchFamily="2" charset="2"/>
              </a:rPr>
              <a:t>/</a:t>
            </a:r>
            <a:r>
              <a:rPr lang="en-US" dirty="0" err="1">
                <a:sym typeface="Wingdings" pitchFamily="2" charset="2"/>
              </a:rPr>
              <a:t>technetwork</a:t>
            </a:r>
            <a:r>
              <a:rPr lang="en-US" dirty="0">
                <a:sym typeface="Wingdings" pitchFamily="2" charset="2"/>
              </a:rPr>
              <a:t>/</a:t>
            </a:r>
            <a:r>
              <a:rPr lang="en-US" dirty="0" err="1">
                <a:sym typeface="Wingdings" pitchFamily="2" charset="2"/>
              </a:rPr>
              <a:t>oem</a:t>
            </a:r>
            <a:r>
              <a:rPr lang="en-US" dirty="0">
                <a:sym typeface="Wingdings" pitchFamily="2" charset="2"/>
              </a:rPr>
              <a:t>/host-server-</a:t>
            </a:r>
            <a:r>
              <a:rPr lang="en-US" dirty="0" err="1">
                <a:sym typeface="Wingdings" pitchFamily="2" charset="2"/>
              </a:rPr>
              <a:t>mgmt</a:t>
            </a:r>
            <a:r>
              <a:rPr lang="en-US" dirty="0">
                <a:sym typeface="Wingdings" pitchFamily="2" charset="2"/>
              </a:rPr>
              <a:t>/twp-gridengine-beginner-167116.pdf</a:t>
            </a:r>
          </a:p>
          <a:p>
            <a:pPr marL="171450" indent="-171450">
              <a:buFontTx/>
              <a:buChar char="-"/>
            </a:pPr>
            <a:endParaRPr lang="en-US" dirty="0">
              <a:sym typeface="Wingdings" pitchFamily="2" charset="2"/>
            </a:endParaRPr>
          </a:p>
          <a:p>
            <a:r>
              <a:rPr lang="en-GB" sz="1200" kern="1200" dirty="0">
                <a:solidFill>
                  <a:schemeClr val="tx1"/>
                </a:solidFill>
                <a:effectLst/>
                <a:latin typeface="+mn-lt"/>
                <a:ea typeface="+mn-ea"/>
                <a:cs typeface="+mn-cs"/>
              </a:rPr>
              <a:t>At the </a:t>
            </a:r>
            <a:r>
              <a:rPr lang="en-GB" sz="1200" kern="1200" dirty="0" err="1">
                <a:solidFill>
                  <a:schemeClr val="tx1"/>
                </a:solidFill>
                <a:effectLst/>
                <a:latin typeface="+mn-lt"/>
                <a:ea typeface="+mn-ea"/>
                <a:cs typeface="+mn-cs"/>
              </a:rPr>
              <a:t>center</a:t>
            </a:r>
            <a:r>
              <a:rPr lang="en-GB" sz="1200" kern="1200" dirty="0">
                <a:solidFill>
                  <a:schemeClr val="tx1"/>
                </a:solidFill>
                <a:effectLst/>
                <a:latin typeface="+mn-lt"/>
                <a:ea typeface="+mn-ea"/>
                <a:cs typeface="+mn-cs"/>
              </a:rPr>
              <a:t> of the above diagram is the </a:t>
            </a:r>
            <a:r>
              <a:rPr lang="en-GB" sz="1200" i="1"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The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is the central component of an Oracle Grid Engine compute cluster, accepting incoming jobs from users, assigning jobs to resources, monitoring the overall cluster status, and processing administrative commands. The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is a multi-threaded daemon that runs on a single host in the compute cluster. To reduce unplanned cluster downtime, one or more </a:t>
            </a:r>
            <a:r>
              <a:rPr lang="en-GB" sz="1200" i="1" kern="1200" dirty="0">
                <a:solidFill>
                  <a:schemeClr val="tx1"/>
                </a:solidFill>
                <a:effectLst/>
                <a:latin typeface="+mn-lt"/>
                <a:ea typeface="+mn-ea"/>
                <a:cs typeface="+mn-cs"/>
              </a:rPr>
              <a:t>shadow masters </a:t>
            </a:r>
            <a:r>
              <a:rPr lang="en-GB" sz="1200" kern="1200" dirty="0">
                <a:solidFill>
                  <a:schemeClr val="tx1"/>
                </a:solidFill>
                <a:effectLst/>
                <a:latin typeface="+mn-lt"/>
                <a:ea typeface="+mn-ea"/>
                <a:cs typeface="+mn-cs"/>
              </a:rPr>
              <a:t>may be running on additional nodes in the cluster. In the case that the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or the host on which it is running fails, one of the shadow masters will promote the host on which it is running to the new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node by locally starting a new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daemon. </a:t>
            </a:r>
            <a:endParaRPr lang="en-GB" dirty="0"/>
          </a:p>
          <a:p>
            <a:r>
              <a:rPr lang="en-GB" sz="1200" kern="1200" dirty="0">
                <a:solidFill>
                  <a:schemeClr val="tx1"/>
                </a:solidFill>
                <a:effectLst/>
                <a:latin typeface="+mn-lt"/>
                <a:ea typeface="+mn-ea"/>
                <a:cs typeface="+mn-cs"/>
              </a:rPr>
              <a:t>Each host in the cluster that is to execute jobs will host an </a:t>
            </a:r>
            <a:r>
              <a:rPr lang="en-GB" sz="1200" i="1" kern="1200" dirty="0">
                <a:solidFill>
                  <a:schemeClr val="tx1"/>
                </a:solidFill>
                <a:effectLst/>
                <a:latin typeface="+mn-lt"/>
                <a:ea typeface="+mn-ea"/>
                <a:cs typeface="+mn-cs"/>
              </a:rPr>
              <a:t>execution daemon</a:t>
            </a:r>
            <a:r>
              <a:rPr lang="en-GB" sz="1200" kern="1200" dirty="0">
                <a:solidFill>
                  <a:schemeClr val="tx1"/>
                </a:solidFill>
                <a:effectLst/>
                <a:latin typeface="+mn-lt"/>
                <a:ea typeface="+mn-ea"/>
                <a:cs typeface="+mn-cs"/>
              </a:rPr>
              <a:t>. The execution daemon receives jobs from the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and executes them locally on its </a:t>
            </a:r>
            <a:r>
              <a:rPr lang="en-GB" sz="1200" i="1" kern="1200" dirty="0">
                <a:solidFill>
                  <a:schemeClr val="tx1"/>
                </a:solidFill>
                <a:effectLst/>
                <a:latin typeface="+mn-lt"/>
                <a:ea typeface="+mn-ea"/>
                <a:cs typeface="+mn-cs"/>
              </a:rPr>
              <a:t>host</a:t>
            </a:r>
            <a:r>
              <a:rPr lang="en-GB" sz="1200" kern="1200" dirty="0">
                <a:solidFill>
                  <a:schemeClr val="tx1"/>
                </a:solidFill>
                <a:effectLst/>
                <a:latin typeface="+mn-lt"/>
                <a:ea typeface="+mn-ea"/>
                <a:cs typeface="+mn-cs"/>
              </a:rPr>
              <a:t>. The capacity to execute a job is known as a job </a:t>
            </a:r>
            <a:r>
              <a:rPr lang="en-GB" sz="1200" i="1" kern="1200" dirty="0">
                <a:solidFill>
                  <a:schemeClr val="tx1"/>
                </a:solidFill>
                <a:effectLst/>
                <a:latin typeface="+mn-lt"/>
                <a:ea typeface="+mn-ea"/>
                <a:cs typeface="+mn-cs"/>
              </a:rPr>
              <a:t>slot</a:t>
            </a:r>
            <a:r>
              <a:rPr lang="en-GB" sz="1200" kern="1200" dirty="0">
                <a:solidFill>
                  <a:schemeClr val="tx1"/>
                </a:solidFill>
                <a:effectLst/>
                <a:latin typeface="+mn-lt"/>
                <a:ea typeface="+mn-ea"/>
                <a:cs typeface="+mn-cs"/>
              </a:rPr>
              <a:t>. The Oracle Grid Engine software does not place a limit on the number of job slots that an execution daemon can offer, but in most cases the number of job slots is determined by the number of CPU cores available at the execution host. When a job has completed, the execution daemon notifies the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so that a new job can be scheduled to the now free job slot. At a fixed interval each execution daemon will send a report of its status to the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If the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fails to receive several consecutive load reports from an execution daemon, the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will mark that execution host and all its resources as no longer available and will remove it from the list of available job scheduling targets. </a:t>
            </a:r>
            <a:endParaRPr lang="en-GB" dirty="0"/>
          </a:p>
          <a:p>
            <a:r>
              <a:rPr lang="en-GB" sz="1200" kern="1200" dirty="0">
                <a:solidFill>
                  <a:schemeClr val="tx1"/>
                </a:solidFill>
                <a:effectLst/>
                <a:latin typeface="+mn-lt"/>
                <a:ea typeface="+mn-ea"/>
                <a:cs typeface="+mn-cs"/>
              </a:rPr>
              <a:t>Jobs are sent to the </a:t>
            </a:r>
            <a:r>
              <a:rPr lang="en-GB" sz="1200" kern="1200" dirty="0" err="1">
                <a:solidFill>
                  <a:schemeClr val="tx1"/>
                </a:solidFill>
                <a:effectLst/>
                <a:latin typeface="+mn-lt"/>
                <a:ea typeface="+mn-ea"/>
                <a:cs typeface="+mn-cs"/>
              </a:rPr>
              <a:t>qmaster</a:t>
            </a:r>
            <a:r>
              <a:rPr lang="en-GB" sz="1200" kern="1200" dirty="0">
                <a:solidFill>
                  <a:schemeClr val="tx1"/>
                </a:solidFill>
                <a:effectLst/>
                <a:latin typeface="+mn-lt"/>
                <a:ea typeface="+mn-ea"/>
                <a:cs typeface="+mn-cs"/>
              </a:rPr>
              <a:t> in a variety of ways. DRMAA provides a programmatic interface for applications to submit, monitor, and control jobs. The Oracle Grid Engine software comes with C and </a:t>
            </a:r>
            <a:r>
              <a:rPr lang="en-GB" sz="1200" kern="1200" dirty="0" err="1">
                <a:solidFill>
                  <a:schemeClr val="tx1"/>
                </a:solidFill>
                <a:effectLst/>
                <a:latin typeface="+mn-lt"/>
                <a:ea typeface="+mn-ea"/>
                <a:cs typeface="+mn-cs"/>
              </a:rPr>
              <a:t>JavaTM</a:t>
            </a:r>
            <a:r>
              <a:rPr lang="en-GB" sz="1200" kern="1200" dirty="0">
                <a:solidFill>
                  <a:schemeClr val="tx1"/>
                </a:solidFill>
                <a:effectLst/>
                <a:latin typeface="+mn-lt"/>
                <a:ea typeface="+mn-ea"/>
                <a:cs typeface="+mn-cs"/>
              </a:rPr>
              <a:t> language DRMAA bindings, making it possible to use DRMAA from a wide range of applications. </a:t>
            </a:r>
            <a:r>
              <a:rPr lang="en-GB" sz="1200" kern="1200" dirty="0" err="1">
                <a:solidFill>
                  <a:schemeClr val="tx1"/>
                </a:solidFill>
                <a:effectLst/>
                <a:latin typeface="+mn-lt"/>
                <a:ea typeface="+mn-ea"/>
                <a:cs typeface="+mn-cs"/>
              </a:rPr>
              <a:t>qmon</a:t>
            </a:r>
            <a:r>
              <a:rPr lang="en-GB" sz="1200" kern="1200" dirty="0">
                <a:solidFill>
                  <a:schemeClr val="tx1"/>
                </a:solidFill>
                <a:effectLst/>
                <a:latin typeface="+mn-lt"/>
                <a:ea typeface="+mn-ea"/>
                <a:cs typeface="+mn-cs"/>
              </a:rPr>
              <a:t> is the Oracle Grid Engine graphical user interface. From </a:t>
            </a:r>
            <a:r>
              <a:rPr lang="en-GB" sz="1200" kern="1200" dirty="0" err="1">
                <a:solidFill>
                  <a:schemeClr val="tx1"/>
                </a:solidFill>
                <a:effectLst/>
                <a:latin typeface="+mn-lt"/>
                <a:ea typeface="+mn-ea"/>
                <a:cs typeface="+mn-cs"/>
              </a:rPr>
              <a:t>qmon</a:t>
            </a:r>
            <a:r>
              <a:rPr lang="en-GB" sz="1200" kern="1200" dirty="0">
                <a:solidFill>
                  <a:schemeClr val="tx1"/>
                </a:solidFill>
                <a:effectLst/>
                <a:latin typeface="+mn-lt"/>
                <a:ea typeface="+mn-ea"/>
                <a:cs typeface="+mn-cs"/>
              </a:rPr>
              <a:t> users and administrators can submit, monitor, and control jobs as well as manage all aspects of the cluster.</a:t>
            </a:r>
            <a:br>
              <a:rPr lang="en-GB" sz="1200" kern="1200" dirty="0">
                <a:solidFill>
                  <a:schemeClr val="tx1"/>
                </a:solidFill>
                <a:effectLst/>
                <a:latin typeface="+mn-lt"/>
                <a:ea typeface="+mn-ea"/>
                <a:cs typeface="+mn-cs"/>
              </a:rPr>
            </a:br>
            <a:r>
              <a:rPr lang="en-GB" sz="1200" kern="1200" dirty="0" err="1">
                <a:solidFill>
                  <a:schemeClr val="tx1"/>
                </a:solidFill>
                <a:effectLst/>
                <a:latin typeface="+mn-lt"/>
                <a:ea typeface="+mn-ea"/>
                <a:cs typeface="+mn-cs"/>
              </a:rPr>
              <a:t>qsub</a:t>
            </a:r>
            <a:r>
              <a:rPr lang="en-GB" sz="1200" kern="1200" dirty="0">
                <a:solidFill>
                  <a:schemeClr val="tx1"/>
                </a:solidFill>
                <a:effectLst/>
                <a:latin typeface="+mn-lt"/>
                <a:ea typeface="+mn-ea"/>
                <a:cs typeface="+mn-cs"/>
              </a:rPr>
              <a:t> is a command-line utility for submitting batch, array, and parallel jobs. </a:t>
            </a:r>
            <a:r>
              <a:rPr lang="en-GB" sz="1200" kern="1200" dirty="0" err="1">
                <a:solidFill>
                  <a:schemeClr val="tx1"/>
                </a:solidFill>
                <a:effectLst/>
                <a:latin typeface="+mn-lt"/>
                <a:ea typeface="+mn-ea"/>
                <a:cs typeface="+mn-cs"/>
              </a:rPr>
              <a:t>qsh</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qrsh</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qlogin</a:t>
            </a:r>
            <a:r>
              <a:rPr lang="en-GB" sz="1200" kern="1200" dirty="0">
                <a:solidFill>
                  <a:schemeClr val="tx1"/>
                </a:solidFill>
                <a:effectLst/>
                <a:latin typeface="+mn-lt"/>
                <a:ea typeface="+mn-ea"/>
                <a:cs typeface="+mn-cs"/>
              </a:rPr>
              <a:t>, </a:t>
            </a:r>
            <a:endParaRPr lang="en-GB" dirty="0"/>
          </a:p>
          <a:p>
            <a:r>
              <a:rPr lang="en-GB" sz="1200" b="1" kern="1200" dirty="0">
                <a:solidFill>
                  <a:schemeClr val="tx1"/>
                </a:solidFill>
                <a:effectLst/>
                <a:latin typeface="+mn-lt"/>
                <a:ea typeface="+mn-ea"/>
                <a:cs typeface="+mn-cs"/>
              </a:rPr>
              <a:t>4 </a:t>
            </a:r>
            <a:endParaRPr lang="en-GB" dirty="0"/>
          </a:p>
          <a:p>
            <a:r>
              <a:rPr lang="en-GB" sz="1200" kern="1200" dirty="0">
                <a:solidFill>
                  <a:schemeClr val="tx1"/>
                </a:solidFill>
                <a:effectLst/>
                <a:latin typeface="+mn-lt"/>
                <a:ea typeface="+mn-ea"/>
                <a:cs typeface="+mn-cs"/>
              </a:rPr>
              <a:t>and </a:t>
            </a:r>
            <a:r>
              <a:rPr lang="en-GB" sz="1200" kern="1200" dirty="0" err="1">
                <a:solidFill>
                  <a:schemeClr val="tx1"/>
                </a:solidFill>
                <a:effectLst/>
                <a:latin typeface="+mn-lt"/>
                <a:ea typeface="+mn-ea"/>
                <a:cs typeface="+mn-cs"/>
              </a:rPr>
              <a:t>qtcsh</a:t>
            </a:r>
            <a:r>
              <a:rPr lang="en-GB" sz="1200" kern="1200" dirty="0">
                <a:solidFill>
                  <a:schemeClr val="tx1"/>
                </a:solidFill>
                <a:effectLst/>
                <a:latin typeface="+mn-lt"/>
                <a:ea typeface="+mn-ea"/>
                <a:cs typeface="+mn-cs"/>
              </a:rPr>
              <a:t> are all command-line utilities for submitting various kinds of interactive jobs. For more information on these command-line utilities, see the Oracle Grid Engine 6.2 Administration Guide3. </a:t>
            </a:r>
            <a:endParaRPr lang="en-GB" dirty="0"/>
          </a:p>
          <a:p>
            <a:r>
              <a:rPr lang="en-GB" sz="1200" kern="1200" dirty="0">
                <a:solidFill>
                  <a:schemeClr val="tx1"/>
                </a:solidFill>
                <a:effectLst/>
                <a:latin typeface="+mn-lt"/>
                <a:ea typeface="+mn-ea"/>
                <a:cs typeface="+mn-cs"/>
              </a:rPr>
              <a:t>The last component shown in the diagram is </a:t>
            </a:r>
            <a:r>
              <a:rPr lang="en-GB" sz="1200" kern="1200" dirty="0" err="1">
                <a:solidFill>
                  <a:schemeClr val="tx1"/>
                </a:solidFill>
                <a:effectLst/>
                <a:latin typeface="+mn-lt"/>
                <a:ea typeface="+mn-ea"/>
                <a:cs typeface="+mn-cs"/>
              </a:rPr>
              <a:t>ARCo</a:t>
            </a:r>
            <a:r>
              <a:rPr lang="en-GB" sz="1200" kern="1200" dirty="0">
                <a:solidFill>
                  <a:schemeClr val="tx1"/>
                </a:solidFill>
                <a:effectLst/>
                <a:latin typeface="+mn-lt"/>
                <a:ea typeface="+mn-ea"/>
                <a:cs typeface="+mn-cs"/>
              </a:rPr>
              <a:t>, the Accounting and Reporting Console. </a:t>
            </a:r>
            <a:r>
              <a:rPr lang="en-GB" sz="1200" kern="1200" dirty="0" err="1">
                <a:solidFill>
                  <a:schemeClr val="tx1"/>
                </a:solidFill>
                <a:effectLst/>
                <a:latin typeface="+mn-lt"/>
                <a:ea typeface="+mn-ea"/>
                <a:cs typeface="+mn-cs"/>
              </a:rPr>
              <a:t>ARCo</a:t>
            </a:r>
            <a:r>
              <a:rPr lang="en-GB" sz="1200" kern="1200" dirty="0">
                <a:solidFill>
                  <a:schemeClr val="tx1"/>
                </a:solidFill>
                <a:effectLst/>
                <a:latin typeface="+mn-lt"/>
                <a:ea typeface="+mn-ea"/>
                <a:cs typeface="+mn-cs"/>
              </a:rPr>
              <a:t> is a web-based tool for accessing Oracle Grid Engine accounting information automatically stored in an SQL database. Using </a:t>
            </a:r>
            <a:r>
              <a:rPr lang="en-GB" sz="1200" kern="1200" dirty="0" err="1">
                <a:solidFill>
                  <a:schemeClr val="tx1"/>
                </a:solidFill>
                <a:effectLst/>
                <a:latin typeface="+mn-lt"/>
                <a:ea typeface="+mn-ea"/>
                <a:cs typeface="+mn-cs"/>
              </a:rPr>
              <a:t>ARCo</a:t>
            </a:r>
            <a:r>
              <a:rPr lang="en-GB" sz="1200" kern="1200" dirty="0">
                <a:solidFill>
                  <a:schemeClr val="tx1"/>
                </a:solidFill>
                <a:effectLst/>
                <a:latin typeface="+mn-lt"/>
                <a:ea typeface="+mn-ea"/>
                <a:cs typeface="+mn-cs"/>
              </a:rPr>
              <a:t>, end users and administrators can create and run queries against the cluster's accounting data. Administrators can also pre-configure </a:t>
            </a:r>
            <a:r>
              <a:rPr lang="en-GB" sz="1200" kern="1200" dirty="0" err="1">
                <a:solidFill>
                  <a:schemeClr val="tx1"/>
                </a:solidFill>
                <a:effectLst/>
                <a:latin typeface="+mn-lt"/>
                <a:ea typeface="+mn-ea"/>
                <a:cs typeface="+mn-cs"/>
              </a:rPr>
              <a:t>ARCo</a:t>
            </a:r>
            <a:r>
              <a:rPr lang="en-GB" sz="1200" kern="1200" dirty="0">
                <a:solidFill>
                  <a:schemeClr val="tx1"/>
                </a:solidFill>
                <a:effectLst/>
                <a:latin typeface="+mn-lt"/>
                <a:ea typeface="+mn-ea"/>
                <a:cs typeface="+mn-cs"/>
              </a:rPr>
              <a:t> with common queries for their end users to run. </a:t>
            </a:r>
            <a:endParaRPr lang="en-GB" dirty="0"/>
          </a:p>
          <a:p>
            <a:pPr marL="171450" indent="-171450">
              <a:buFontTx/>
              <a:buChar char="-"/>
            </a:pPr>
            <a:endParaRPr lang="en-US" dirty="0">
              <a:sym typeface="Wingdings" pitchFamily="2" charset="2"/>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18</a:t>
            </a:fld>
            <a:endParaRPr lang="en-GB"/>
          </a:p>
        </p:txBody>
      </p:sp>
    </p:spTree>
    <p:extLst>
      <p:ext uri="{BB962C8B-B14F-4D97-AF65-F5344CB8AC3E}">
        <p14:creationId xmlns:p14="http://schemas.microsoft.com/office/powerpoint/2010/main" val="3305322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t>
            </a:r>
            <a:r>
              <a:rPr lang="en-US" dirty="0" smtClean="0"/>
              <a:t>introducing queue.</a:t>
            </a:r>
          </a:p>
          <a:p>
            <a:endParaRPr lang="en-US" dirty="0" smtClean="0"/>
          </a:p>
          <a:p>
            <a:r>
              <a:rPr lang="en-US" dirty="0" smtClean="0"/>
              <a:t>Scheduler</a:t>
            </a:r>
            <a:r>
              <a:rPr lang="en-US" baseline="0" dirty="0" smtClean="0"/>
              <a:t> processing can take a while; periodic means there’s always a ready answer.</a:t>
            </a:r>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19</a:t>
            </a:fld>
            <a:endParaRPr lang="en-GB"/>
          </a:p>
        </p:txBody>
      </p:sp>
    </p:spTree>
    <p:extLst>
      <p:ext uri="{BB962C8B-B14F-4D97-AF65-F5344CB8AC3E}">
        <p14:creationId xmlns:p14="http://schemas.microsoft.com/office/powerpoint/2010/main" val="2623850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20</a:t>
            </a:fld>
            <a:endParaRPr lang="en-GB"/>
          </a:p>
        </p:txBody>
      </p:sp>
    </p:spTree>
    <p:extLst>
      <p:ext uri="{BB962C8B-B14F-4D97-AF65-F5344CB8AC3E}">
        <p14:creationId xmlns:p14="http://schemas.microsoft.com/office/powerpoint/2010/main" val="254281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node to use top </a:t>
            </a:r>
          </a:p>
          <a:p>
            <a:r>
              <a:rPr lang="en-US" dirty="0" err="1"/>
              <a:t>Cgat</a:t>
            </a:r>
            <a:r>
              <a:rPr lang="en-US" dirty="0"/>
              <a:t> core has /</a:t>
            </a:r>
            <a:r>
              <a:rPr lang="en-US" dirty="0" err="1"/>
              <a:t>usr</a:t>
            </a:r>
            <a:r>
              <a:rPr lang="en-US" dirty="0"/>
              <a:t>/bin/time –o </a:t>
            </a:r>
            <a:r>
              <a:rPr lang="en-US" dirty="0" err="1"/>
              <a:t>profile.out</a:t>
            </a:r>
            <a:r>
              <a:rPr lang="en-US" dirty="0"/>
              <a:t> –v ./</a:t>
            </a:r>
            <a:r>
              <a:rPr lang="en-US" dirty="0" err="1"/>
              <a:t>script.sh</a:t>
            </a:r>
            <a:r>
              <a:rPr lang="en-US" dirty="0"/>
              <a:t>   </a:t>
            </a:r>
          </a:p>
          <a:p>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21</a:t>
            </a:fld>
            <a:endParaRPr lang="en-GB"/>
          </a:p>
        </p:txBody>
      </p:sp>
    </p:spTree>
    <p:extLst>
      <p:ext uri="{BB962C8B-B14F-4D97-AF65-F5344CB8AC3E}">
        <p14:creationId xmlns:p14="http://schemas.microsoft.com/office/powerpoint/2010/main" val="3987253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on to the cluster require </a:t>
            </a:r>
            <a:r>
              <a:rPr lang="en-US" dirty="0" err="1"/>
              <a:t>cgat</a:t>
            </a:r>
            <a:r>
              <a:rPr lang="en-US" dirty="0"/>
              <a:t> installation and drama </a:t>
            </a:r>
            <a:r>
              <a:rPr lang="en-US" dirty="0" err="1"/>
              <a:t>api</a:t>
            </a:r>
            <a:r>
              <a:rPr lang="en-US" dirty="0"/>
              <a:t>  (See </a:t>
            </a:r>
            <a:r>
              <a:rPr lang="en-US" dirty="0" err="1"/>
              <a:t>cbrg</a:t>
            </a:r>
            <a:r>
              <a:rPr lang="en-US" dirty="0"/>
              <a:t> </a:t>
            </a:r>
            <a:r>
              <a:rPr lang="en-US" dirty="0" err="1"/>
              <a:t>env</a:t>
            </a:r>
            <a:r>
              <a:rPr lang="en-US" dirty="0"/>
              <a:t> bash </a:t>
            </a:r>
            <a:r>
              <a:rPr lang="en-US" dirty="0" err="1"/>
              <a:t>rc</a:t>
            </a:r>
            <a:r>
              <a:rPr lang="en-US" dirty="0"/>
              <a:t> on wiki) </a:t>
            </a:r>
          </a:p>
          <a:p>
            <a:endParaRPr lang="en-US" dirty="0"/>
          </a:p>
        </p:txBody>
      </p:sp>
      <p:sp>
        <p:nvSpPr>
          <p:cNvPr id="4" name="Slide Number Placeholder 3"/>
          <p:cNvSpPr>
            <a:spLocks noGrp="1"/>
          </p:cNvSpPr>
          <p:nvPr>
            <p:ph type="sldNum" sz="quarter" idx="10"/>
          </p:nvPr>
        </p:nvSpPr>
        <p:spPr/>
        <p:txBody>
          <a:bodyPr/>
          <a:lstStyle/>
          <a:p>
            <a:fld id="{998B164C-5AF8-48DC-8378-153F487318B6}" type="slidenum">
              <a:rPr lang="en-GB" smtClean="0"/>
              <a:pPr/>
              <a:t>22</a:t>
            </a:fld>
            <a:endParaRPr lang="en-GB"/>
          </a:p>
        </p:txBody>
      </p:sp>
    </p:spTree>
    <p:extLst>
      <p:ext uri="{BB962C8B-B14F-4D97-AF65-F5344CB8AC3E}">
        <p14:creationId xmlns:p14="http://schemas.microsoft.com/office/powerpoint/2010/main" val="29320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 desktop/laptop is struggling then go to HPC </a:t>
            </a:r>
          </a:p>
          <a:p>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4</a:t>
            </a:fld>
            <a:endParaRPr lang="en-GB"/>
          </a:p>
        </p:txBody>
      </p:sp>
    </p:spTree>
    <p:extLst>
      <p:ext uri="{BB962C8B-B14F-4D97-AF65-F5344CB8AC3E}">
        <p14:creationId xmlns:p14="http://schemas.microsoft.com/office/powerpoint/2010/main" val="2211367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 1 = node (HOSTNAME)</a:t>
            </a:r>
          </a:p>
          <a:p>
            <a:r>
              <a:rPr lang="en-US" dirty="0"/>
              <a:t>Col 2 = ARCH = architecture </a:t>
            </a:r>
          </a:p>
          <a:p>
            <a:r>
              <a:rPr lang="en-US" dirty="0"/>
              <a:t>Col 3 = NCPU = number of CPUs in total available on this node</a:t>
            </a:r>
          </a:p>
          <a:p>
            <a:r>
              <a:rPr lang="en-US" dirty="0"/>
              <a:t>Col4 = </a:t>
            </a:r>
            <a:r>
              <a:rPr lang="en-US" dirty="0" err="1"/>
              <a:t>numberof</a:t>
            </a:r>
            <a:r>
              <a:rPr lang="en-US" dirty="0"/>
              <a:t> processes running 0 = none, 3.27 = 3 processes – e.g. cgat150 will be full when 24 processes are running </a:t>
            </a:r>
          </a:p>
          <a:p>
            <a:r>
              <a:rPr lang="en-US" dirty="0"/>
              <a:t>Col 5 = Memory total on each node</a:t>
            </a:r>
          </a:p>
          <a:p>
            <a:r>
              <a:rPr lang="en-US" dirty="0"/>
              <a:t>Col 6 = Memory being used 7.6G = </a:t>
            </a:r>
            <a:r>
              <a:rPr lang="en-US" dirty="0" err="1"/>
              <a:t>notjhong</a:t>
            </a:r>
            <a:r>
              <a:rPr lang="en-US" dirty="0"/>
              <a:t> running/ empty node – this is the operating system </a:t>
            </a:r>
          </a:p>
          <a:p>
            <a:r>
              <a:rPr lang="en-US" dirty="0"/>
              <a:t>Col 7 &amp; 8 = SWAP memory </a:t>
            </a:r>
          </a:p>
          <a:p>
            <a:r>
              <a:rPr lang="en-US" dirty="0"/>
              <a:t>	- we just set this to 1024M as we don’t want to use swap memory </a:t>
            </a:r>
          </a:p>
          <a:p>
            <a:r>
              <a:rPr lang="en-US" dirty="0"/>
              <a:t>	- swap memory is special part of file system that is only used if total memory is full</a:t>
            </a:r>
          </a:p>
          <a:p>
            <a:r>
              <a:rPr lang="en-US" dirty="0"/>
              <a:t>	- it gives extra space but it uses the hard drive which is slower</a:t>
            </a:r>
          </a:p>
        </p:txBody>
      </p:sp>
      <p:sp>
        <p:nvSpPr>
          <p:cNvPr id="4" name="Slide Number Placeholder 3"/>
          <p:cNvSpPr>
            <a:spLocks noGrp="1"/>
          </p:cNvSpPr>
          <p:nvPr>
            <p:ph type="sldNum" sz="quarter" idx="5"/>
          </p:nvPr>
        </p:nvSpPr>
        <p:spPr/>
        <p:txBody>
          <a:bodyPr/>
          <a:lstStyle/>
          <a:p>
            <a:fld id="{998B164C-5AF8-48DC-8378-153F487318B6}" type="slidenum">
              <a:rPr lang="en-GB" smtClean="0"/>
              <a:pPr/>
              <a:t>23</a:t>
            </a:fld>
            <a:endParaRPr lang="en-GB"/>
          </a:p>
        </p:txBody>
      </p:sp>
    </p:spTree>
    <p:extLst>
      <p:ext uri="{BB962C8B-B14F-4D97-AF65-F5344CB8AC3E}">
        <p14:creationId xmlns:p14="http://schemas.microsoft.com/office/powerpoint/2010/main" val="2399295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 1 = node (HOSTNAME)</a:t>
            </a:r>
          </a:p>
          <a:p>
            <a:r>
              <a:rPr lang="en-US" dirty="0"/>
              <a:t>Col 2 = ARCH = architecture </a:t>
            </a:r>
          </a:p>
          <a:p>
            <a:r>
              <a:rPr lang="en-US" dirty="0"/>
              <a:t>Col 3 = NCPU = number of CPUs in total available on this node</a:t>
            </a:r>
          </a:p>
          <a:p>
            <a:r>
              <a:rPr lang="en-US" dirty="0"/>
              <a:t>Col4 = </a:t>
            </a:r>
            <a:r>
              <a:rPr lang="en-US" dirty="0" err="1"/>
              <a:t>numberof</a:t>
            </a:r>
            <a:r>
              <a:rPr lang="en-US" dirty="0"/>
              <a:t> processes running 0 = none, 3.27 = 3 processes – e.g. cgat150 will be full when 24 processes are running </a:t>
            </a:r>
          </a:p>
          <a:p>
            <a:r>
              <a:rPr lang="en-US" dirty="0"/>
              <a:t>Col 5 = Memory total on each node</a:t>
            </a:r>
          </a:p>
          <a:p>
            <a:r>
              <a:rPr lang="en-US" dirty="0"/>
              <a:t>Col 6 = Memory being used 7.6G = </a:t>
            </a:r>
            <a:r>
              <a:rPr lang="en-US" dirty="0" err="1"/>
              <a:t>notjhong</a:t>
            </a:r>
            <a:r>
              <a:rPr lang="en-US" dirty="0"/>
              <a:t> running/ empty node – this is the operating system </a:t>
            </a:r>
          </a:p>
          <a:p>
            <a:r>
              <a:rPr lang="en-US" dirty="0"/>
              <a:t>Col 7 &amp; 8 = SWAP memory </a:t>
            </a:r>
          </a:p>
          <a:p>
            <a:r>
              <a:rPr lang="en-US" dirty="0"/>
              <a:t>	- we just set this to 1024M as we don’t want to use swap memory </a:t>
            </a:r>
          </a:p>
          <a:p>
            <a:r>
              <a:rPr lang="en-US" dirty="0"/>
              <a:t>	- swap memory is special part of file system that is only used if total memory is full</a:t>
            </a:r>
          </a:p>
          <a:p>
            <a:r>
              <a:rPr lang="en-US" dirty="0"/>
              <a:t>	- it gives extra space but it uses the hard drive which is slower</a:t>
            </a:r>
          </a:p>
        </p:txBody>
      </p:sp>
      <p:sp>
        <p:nvSpPr>
          <p:cNvPr id="4" name="Slide Number Placeholder 3"/>
          <p:cNvSpPr>
            <a:spLocks noGrp="1"/>
          </p:cNvSpPr>
          <p:nvPr>
            <p:ph type="sldNum" sz="quarter" idx="5"/>
          </p:nvPr>
        </p:nvSpPr>
        <p:spPr/>
        <p:txBody>
          <a:bodyPr/>
          <a:lstStyle/>
          <a:p>
            <a:fld id="{998B164C-5AF8-48DC-8378-153F487318B6}" type="slidenum">
              <a:rPr lang="en-GB" smtClean="0"/>
              <a:pPr/>
              <a:t>24</a:t>
            </a:fld>
            <a:endParaRPr lang="en-GB"/>
          </a:p>
        </p:txBody>
      </p:sp>
    </p:spTree>
    <p:extLst>
      <p:ext uri="{BB962C8B-B14F-4D97-AF65-F5344CB8AC3E}">
        <p14:creationId xmlns:p14="http://schemas.microsoft.com/office/powerpoint/2010/main" val="2703891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 in the command means list – enables you to see groups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a:solidFill>
                  <a:schemeClr val="tx1"/>
                </a:solidFill>
                <a:effectLst/>
                <a:latin typeface="+mn-lt"/>
                <a:ea typeface="+mn-ea"/>
                <a:cs typeface="+mn-cs"/>
              </a:rPr>
              <a:t>qconf</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shgrp</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allhosts</a:t>
            </a:r>
            <a:r>
              <a:rPr lang="en-GB" sz="1200" kern="1200" dirty="0">
                <a:solidFill>
                  <a:schemeClr val="tx1"/>
                </a:solidFill>
                <a:effectLst/>
                <a:latin typeface="+mn-lt"/>
                <a:ea typeface="+mn-ea"/>
                <a:cs typeface="+mn-cs"/>
              </a:rPr>
              <a:t> – lists all the nodes in the @all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US" dirty="0"/>
              <a:t>[-</a:t>
            </a:r>
            <a:r>
              <a:rPr lang="en-US" dirty="0" err="1"/>
              <a:t>shgrpl</a:t>
            </a:r>
            <a:r>
              <a:rPr lang="en-US" dirty="0"/>
              <a:t>]                                show host group list</a:t>
            </a:r>
          </a:p>
        </p:txBody>
      </p:sp>
      <p:sp>
        <p:nvSpPr>
          <p:cNvPr id="4" name="Slide Number Placeholder 3"/>
          <p:cNvSpPr>
            <a:spLocks noGrp="1"/>
          </p:cNvSpPr>
          <p:nvPr>
            <p:ph type="sldNum" sz="quarter" idx="5"/>
          </p:nvPr>
        </p:nvSpPr>
        <p:spPr/>
        <p:txBody>
          <a:bodyPr/>
          <a:lstStyle/>
          <a:p>
            <a:fld id="{998B164C-5AF8-48DC-8378-153F487318B6}" type="slidenum">
              <a:rPr lang="en-GB" smtClean="0"/>
              <a:pPr/>
              <a:t>25</a:t>
            </a:fld>
            <a:endParaRPr lang="en-GB"/>
          </a:p>
        </p:txBody>
      </p:sp>
    </p:spTree>
    <p:extLst>
      <p:ext uri="{BB962C8B-B14F-4D97-AF65-F5344CB8AC3E}">
        <p14:creationId xmlns:p14="http://schemas.microsoft.com/office/powerpoint/2010/main" val="2669333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CBRG queues</a:t>
            </a:r>
          </a:p>
          <a:p>
            <a:endParaRPr lang="en-US" dirty="0" smtClean="0"/>
          </a:p>
          <a:p>
            <a:pPr marL="171450" indent="-171450">
              <a:buFontTx/>
              <a:buChar char="-"/>
            </a:pPr>
            <a:r>
              <a:rPr lang="en-US" dirty="0" err="1" smtClean="0"/>
              <a:t>Batchq</a:t>
            </a:r>
            <a:r>
              <a:rPr lang="en-US" dirty="0" smtClean="0"/>
              <a:t>. ==  default – where everything goes </a:t>
            </a:r>
          </a:p>
          <a:p>
            <a:pPr marL="171450" indent="-171450">
              <a:buFontTx/>
              <a:buChar char="-"/>
            </a:pPr>
            <a:r>
              <a:rPr lang="en-US" dirty="0" err="1" smtClean="0"/>
              <a:t>Bigmemq</a:t>
            </a:r>
            <a:r>
              <a:rPr lang="en-US" dirty="0" smtClean="0"/>
              <a:t> = 1 @ a time on large mem machines </a:t>
            </a:r>
          </a:p>
          <a:p>
            <a:pPr marL="171450" indent="-171450">
              <a:buFontTx/>
              <a:buChar char="-"/>
            </a:pPr>
            <a:r>
              <a:rPr lang="en-US" dirty="0" err="1" smtClean="0"/>
              <a:t>Wholenodeq</a:t>
            </a:r>
            <a:r>
              <a:rPr lang="en-US" dirty="0" smtClean="0"/>
              <a:t> = scheduling hack 1 job at a time, use if want lots of CPU threads + </a:t>
            </a:r>
            <a:r>
              <a:rPr lang="en-US" dirty="0" err="1" smtClean="0"/>
              <a:t>deffinently</a:t>
            </a:r>
            <a:r>
              <a:rPr lang="en-US" dirty="0" smtClean="0"/>
              <a:t> need all the memory of a machine </a:t>
            </a:r>
          </a:p>
          <a:p>
            <a:pPr marL="171450" indent="-171450">
              <a:buFontTx/>
              <a:buChar char="-"/>
            </a:pPr>
            <a:endParaRPr lang="en-US" dirty="0" smtClean="0"/>
          </a:p>
          <a:p>
            <a:pPr marL="171450" indent="-171450">
              <a:buFontTx/>
              <a:buChar char="-"/>
            </a:pPr>
            <a:r>
              <a:rPr lang="en-US" dirty="0" err="1" smtClean="0"/>
              <a:t>Testq</a:t>
            </a:r>
            <a:r>
              <a:rPr lang="en-US" dirty="0" smtClean="0"/>
              <a:t> = EWAN system testing </a:t>
            </a:r>
          </a:p>
          <a:p>
            <a:pPr marL="171450" indent="-171450">
              <a:buFontTx/>
              <a:buChar char="-"/>
            </a:pPr>
            <a:endParaRPr lang="en-US" dirty="0" smtClean="0"/>
          </a:p>
          <a:p>
            <a:pPr marL="171450" indent="-171450">
              <a:buFontTx/>
              <a:buChar char="-"/>
            </a:pPr>
            <a:endParaRPr lang="en-US" dirty="0" smtClean="0"/>
          </a:p>
          <a:p>
            <a:pPr marL="171450" indent="-171450">
              <a:buFontTx/>
              <a:buChar char="-"/>
            </a:pPr>
            <a:r>
              <a:rPr lang="en-US" dirty="0" smtClean="0"/>
              <a:t>LEGAGY – to be removed!</a:t>
            </a:r>
          </a:p>
          <a:p>
            <a:pPr marL="171450" indent="-171450">
              <a:buFontTx/>
              <a:buChar char="-"/>
            </a:pPr>
            <a:r>
              <a:rPr lang="en-US" dirty="0" err="1" smtClean="0"/>
              <a:t>Blastq</a:t>
            </a:r>
            <a:endParaRPr lang="en-US" dirty="0" smtClean="0"/>
          </a:p>
          <a:p>
            <a:pPr marL="171450" indent="-171450">
              <a:buFontTx/>
              <a:buChar char="-"/>
            </a:pPr>
            <a:r>
              <a:rPr lang="en-US" dirty="0" smtClean="0"/>
              <a:t>local</a:t>
            </a:r>
          </a:p>
          <a:p>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26</a:t>
            </a:fld>
            <a:endParaRPr lang="en-GB"/>
          </a:p>
        </p:txBody>
      </p:sp>
    </p:spTree>
    <p:extLst>
      <p:ext uri="{BB962C8B-B14F-4D97-AF65-F5344CB8AC3E}">
        <p14:creationId xmlns:p14="http://schemas.microsoft.com/office/powerpoint/2010/main" val="4155815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GB" dirty="0"/>
              <a:t>The parallel environment you want depends on your tool – by default we use dedicated </a:t>
            </a:r>
          </a:p>
          <a:p>
            <a:r>
              <a:rPr lang="en-GB" dirty="0"/>
              <a:t> dedicated. =1 want 10 </a:t>
            </a:r>
            <a:r>
              <a:rPr lang="en-GB" dirty="0" err="1"/>
              <a:t>cpus</a:t>
            </a:r>
            <a:r>
              <a:rPr lang="en-GB" dirty="0"/>
              <a:t> –all on same machine – useful for things like mappers which share information e.g. genomes across processes </a:t>
            </a:r>
          </a:p>
          <a:p>
            <a:r>
              <a:rPr lang="en-GB" dirty="0"/>
              <a:t>	- if the machine only has 8 </a:t>
            </a:r>
            <a:r>
              <a:rPr lang="en-GB" dirty="0" err="1"/>
              <a:t>cpus</a:t>
            </a:r>
            <a:r>
              <a:rPr lang="en-GB" dirty="0"/>
              <a:t> the job will not go to that machine it will go to a bigger one </a:t>
            </a:r>
          </a:p>
          <a:p>
            <a:r>
              <a:rPr lang="en-GB" dirty="0"/>
              <a:t>Make = distribute jobs evenly across different machines</a:t>
            </a:r>
          </a:p>
          <a:p>
            <a:r>
              <a:rPr lang="en-GB" dirty="0" err="1"/>
              <a:t>Mpi</a:t>
            </a:r>
            <a:r>
              <a:rPr lang="en-GB" dirty="0"/>
              <a:t> = fill up one machine before moving onto another </a:t>
            </a:r>
          </a:p>
          <a:p>
            <a:endParaRPr lang="en-GB" dirty="0"/>
          </a:p>
          <a:p>
            <a:r>
              <a:rPr lang="en-GB" dirty="0" err="1"/>
              <a:t>allocation_rule</a:t>
            </a:r>
            <a:r>
              <a:rPr lang="en-GB" dirty="0"/>
              <a:t> - this setting controls how job slots are assigned to hosts. It can have four possible values:</a:t>
            </a:r>
          </a:p>
          <a:p>
            <a:endParaRPr lang="en-GB" dirty="0"/>
          </a:p>
          <a:p>
            <a:r>
              <a:rPr lang="en-GB" dirty="0"/>
              <a:t>a number - if set to a number, Grid Engine will assign that many slots to the parallel job on each host until the assigned number of job slots is met. Setting this attribute to 1, for example, would mean that the job gets a single job slot on each host where it is assigned. Grid Engine will not assign the job more job slots than the number of assigned hosts multiplied by this attribute's value.</a:t>
            </a:r>
          </a:p>
          <a:p>
            <a:endParaRPr lang="en-GB" dirty="0"/>
          </a:p>
          <a:p>
            <a:r>
              <a:rPr lang="en-GB" dirty="0"/>
              <a:t>$</a:t>
            </a:r>
            <a:r>
              <a:rPr lang="en-GB" dirty="0" err="1"/>
              <a:t>fill_up</a:t>
            </a:r>
            <a:r>
              <a:rPr lang="en-GB" dirty="0"/>
              <a:t> - use all of the job slots on a given host before moving to the next host</a:t>
            </a:r>
          </a:p>
          <a:p>
            <a:endParaRPr lang="en-GB" dirty="0"/>
          </a:p>
          <a:p>
            <a:r>
              <a:rPr lang="en-GB" dirty="0"/>
              <a:t>$</a:t>
            </a:r>
            <a:r>
              <a:rPr lang="en-GB" dirty="0" err="1"/>
              <a:t>round_robin</a:t>
            </a:r>
            <a:r>
              <a:rPr lang="en-GB" dirty="0"/>
              <a:t> - select one slot from each host in a round-robin fashion until all job slots are assigned. This setting can result in more than one job slot per host.</a:t>
            </a:r>
          </a:p>
          <a:p>
            <a:endParaRPr lang="en-GB" dirty="0"/>
          </a:p>
          <a:p>
            <a:r>
              <a:rPr lang="en-GB" dirty="0"/>
              <a:t>$</a:t>
            </a:r>
            <a:r>
              <a:rPr lang="en-GB" dirty="0" err="1"/>
              <a:t>pe_slots</a:t>
            </a:r>
            <a:r>
              <a:rPr lang="en-GB" dirty="0"/>
              <a:t> - place all the job slots on a single machine. Grid Engine will only schedule such a job to a machine that can host the maximum number of slots requested by the job. (See below.)</a:t>
            </a:r>
          </a:p>
          <a:p>
            <a:endParaRPr lang="en-GB" dirty="0"/>
          </a:p>
          <a:p>
            <a:r>
              <a:rPr lang="en-GB" dirty="0" err="1"/>
              <a:t>control_slaves</a:t>
            </a:r>
            <a:r>
              <a:rPr lang="en-GB" dirty="0"/>
              <a:t> - this setting tells Grid Engine whether the parallel environment integration is "tight" or "loose". See your parallel environment's documentation for more details.</a:t>
            </a:r>
          </a:p>
          <a:p>
            <a:endParaRPr lang="en-GB" dirty="0"/>
          </a:p>
          <a:p>
            <a:r>
              <a:rPr lang="en-GB" dirty="0" err="1"/>
              <a:t>job_is_first_task</a:t>
            </a:r>
            <a:r>
              <a:rPr lang="en-GB" dirty="0"/>
              <a:t> - this setting tells Grid Engine whether the first task of the parallel job is actually a job task or whether it's just there to kick off the rest of the jobs. This setting is also determined by your parallel environment integration.</a:t>
            </a:r>
          </a:p>
          <a:p>
            <a:endParaRPr lang="en-GB" dirty="0"/>
          </a:p>
          <a:p>
            <a:r>
              <a:rPr lang="en-GB" dirty="0"/>
              <a:t>https://blogs.oracle.com/templedf/entry/configuring_a_new_parallel_environment</a:t>
            </a:r>
          </a:p>
          <a:p>
            <a:endParaRPr lang="en-GB" dirty="0"/>
          </a:p>
        </p:txBody>
      </p:sp>
      <p:sp>
        <p:nvSpPr>
          <p:cNvPr id="4" name="Slide Number Placeholder 3"/>
          <p:cNvSpPr>
            <a:spLocks noGrp="1"/>
          </p:cNvSpPr>
          <p:nvPr>
            <p:ph type="sldNum" sz="quarter" idx="10"/>
          </p:nvPr>
        </p:nvSpPr>
        <p:spPr/>
        <p:txBody>
          <a:bodyPr/>
          <a:lstStyle/>
          <a:p>
            <a:fld id="{998B164C-5AF8-48DC-8378-153F487318B6}" type="slidenum">
              <a:rPr lang="en-GB" smtClean="0"/>
              <a:pPr/>
              <a:t>27</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Qstat</a:t>
            </a:r>
            <a:r>
              <a:rPr lang="en-US" dirty="0"/>
              <a:t> – </a:t>
            </a:r>
            <a:r>
              <a:rPr lang="en-US" dirty="0" err="1"/>
              <a:t>cbrg</a:t>
            </a:r>
            <a:r>
              <a:rPr lang="en-US" dirty="0"/>
              <a:t> has a wrapper for </a:t>
            </a:r>
            <a:r>
              <a:rPr lang="en-US" dirty="0" err="1"/>
              <a:t>qstat</a:t>
            </a:r>
            <a:r>
              <a:rPr lang="en-US" dirty="0"/>
              <a:t> </a:t>
            </a:r>
            <a:r>
              <a:rPr lang="en-US" dirty="0" smtClean="0"/>
              <a:t>–f –u </a:t>
            </a:r>
            <a:r>
              <a:rPr lang="en-US" dirty="0"/>
              <a:t>‘*’ </a:t>
            </a:r>
            <a:endParaRPr lang="en-US" dirty="0" smtClean="0"/>
          </a:p>
          <a:p>
            <a:endParaRPr lang="en-US" dirty="0" smtClean="0"/>
          </a:p>
          <a:p>
            <a:r>
              <a:rPr lang="en-US" dirty="0" smtClean="0"/>
              <a:t>Listing is in the format </a:t>
            </a:r>
            <a:r>
              <a:rPr lang="en-US" dirty="0" err="1" smtClean="0"/>
              <a:t>queue@node</a:t>
            </a:r>
            <a:r>
              <a:rPr lang="en-US" dirty="0" smtClean="0"/>
              <a:t> – a queue</a:t>
            </a:r>
            <a:r>
              <a:rPr lang="en-US" baseline="0" dirty="0" smtClean="0"/>
              <a:t> can be down without the node being down.</a:t>
            </a:r>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28</a:t>
            </a:fld>
            <a:endParaRPr lang="en-GB"/>
          </a:p>
        </p:txBody>
      </p:sp>
    </p:spTree>
    <p:extLst>
      <p:ext uri="{BB962C8B-B14F-4D97-AF65-F5344CB8AC3E}">
        <p14:creationId xmlns:p14="http://schemas.microsoft.com/office/powerpoint/2010/main" val="3243494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Make sure they can open notebooks </a:t>
            </a:r>
            <a:r>
              <a:rPr lang="en-US" dirty="0" err="1"/>
              <a:t>valisly</a:t>
            </a:r>
            <a:r>
              <a:rPr lang="en-US" dirty="0"/>
              <a:t> on CBRG systems – should be able to use the same command as we </a:t>
            </a:r>
            <a:r>
              <a:rPr lang="en-US" dirty="0" smtClean="0"/>
              <a:t>have</a:t>
            </a:r>
          </a:p>
          <a:p>
            <a:endParaRPr lang="en-US" dirty="0" smtClean="0"/>
          </a:p>
          <a:p>
            <a:r>
              <a:rPr lang="en-US" dirty="0" smtClean="0"/>
              <a:t>Explain</a:t>
            </a:r>
            <a:r>
              <a:rPr lang="en-US" baseline="0" dirty="0" smtClean="0"/>
              <a:t> graphical/non-graphical difference between clusters.</a:t>
            </a:r>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30</a:t>
            </a:fld>
            <a:endParaRPr lang="en-GB"/>
          </a:p>
        </p:txBody>
      </p:sp>
    </p:spTree>
    <p:extLst>
      <p:ext uri="{BB962C8B-B14F-4D97-AF65-F5344CB8AC3E}">
        <p14:creationId xmlns:p14="http://schemas.microsoft.com/office/powerpoint/2010/main" val="2454875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submit jobs to cluster you need to give it certain things </a:t>
            </a:r>
          </a:p>
          <a:p>
            <a:endParaRPr lang="en-US" dirty="0"/>
          </a:p>
          <a:p>
            <a:r>
              <a:rPr lang="en-US" dirty="0"/>
              <a:t>Need to tell it the working directly otherwise will just use home directory by default!! </a:t>
            </a:r>
          </a:p>
          <a:p>
            <a:endParaRPr lang="en-US" dirty="0"/>
          </a:p>
          <a:p>
            <a:r>
              <a:rPr lang="en-US" dirty="0"/>
              <a:t>This is all generated at the top of the </a:t>
            </a:r>
            <a:r>
              <a:rPr lang="en-US" dirty="0" err="1"/>
              <a:t>pipeline.py</a:t>
            </a:r>
            <a:r>
              <a:rPr lang="en-US" dirty="0"/>
              <a:t> scripts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31</a:t>
            </a:fld>
            <a:endParaRPr lang="en-GB"/>
          </a:p>
        </p:txBody>
      </p:sp>
    </p:spTree>
    <p:extLst>
      <p:ext uri="{BB962C8B-B14F-4D97-AF65-F5344CB8AC3E}">
        <p14:creationId xmlns:p14="http://schemas.microsoft.com/office/powerpoint/2010/main" val="431884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generally use </a:t>
            </a:r>
            <a:r>
              <a:rPr lang="en-US" dirty="0" err="1"/>
              <a:t>qsub</a:t>
            </a:r>
            <a:r>
              <a:rPr lang="en-US" dirty="0"/>
              <a:t> –p -10 as priority in </a:t>
            </a:r>
            <a:r>
              <a:rPr lang="en-US" dirty="0" err="1"/>
              <a:t>pipeline.py</a:t>
            </a:r>
            <a:r>
              <a:rPr lang="en-US" dirty="0"/>
              <a:t> as default</a:t>
            </a:r>
          </a:p>
          <a:p>
            <a:endParaRPr lang="en-US" dirty="0"/>
          </a:p>
          <a:p>
            <a:pPr marL="171450" indent="-171450">
              <a:buFontTx/>
              <a:buChar char="-"/>
            </a:pPr>
            <a:r>
              <a:rPr lang="en-US" dirty="0"/>
              <a:t>If using a long running job get it to email you when it finished </a:t>
            </a:r>
          </a:p>
          <a:p>
            <a:pPr marL="171450" indent="-171450">
              <a:buFontTx/>
              <a:buChar char="-"/>
            </a:pPr>
            <a:r>
              <a:rPr lang="en-US" dirty="0"/>
              <a:t>-</a:t>
            </a:r>
            <a:r>
              <a:rPr lang="en-US" dirty="0" err="1"/>
              <a:t>qsub</a:t>
            </a:r>
            <a:r>
              <a:rPr lang="en-US" dirty="0"/>
              <a:t> –v name=value  = export environmental variables – in </a:t>
            </a:r>
            <a:r>
              <a:rPr lang="en-US" dirty="0" err="1"/>
              <a:t>pipeline.py</a:t>
            </a:r>
            <a:r>
              <a:rPr lang="en-US" dirty="0"/>
              <a:t> use –V to export everything from current shell (</a:t>
            </a:r>
            <a:r>
              <a:rPr lang="en-US" dirty="0" err="1"/>
              <a:t>conda</a:t>
            </a:r>
            <a:r>
              <a:rPr lang="en-US" dirty="0"/>
              <a:t> </a:t>
            </a:r>
            <a:r>
              <a:rPr lang="en-US" dirty="0" err="1"/>
              <a:t>env</a:t>
            </a:r>
            <a:r>
              <a:rPr lang="en-US" dirty="0"/>
              <a:t> </a:t>
            </a:r>
            <a:r>
              <a:rPr lang="en-US" dirty="0" err="1"/>
              <a:t>etc</a:t>
            </a:r>
            <a:r>
              <a:rPr lang="en-US" dirty="0"/>
              <a:t>) </a:t>
            </a:r>
          </a:p>
          <a:p>
            <a:pPr marL="171450" indent="-171450">
              <a:buFontTx/>
              <a:buChar char="-"/>
            </a:pPr>
            <a:r>
              <a:rPr lang="en-US" dirty="0"/>
              <a:t>If you send 1000 jobs SGE will penalize your priority – group </a:t>
            </a:r>
            <a:r>
              <a:rPr lang="en-US" dirty="0" err="1"/>
              <a:t>ypu</a:t>
            </a:r>
            <a:r>
              <a:rPr lang="en-US" dirty="0"/>
              <a:t> jobs into lots – wait for these to start after those have finishes </a:t>
            </a:r>
          </a:p>
          <a:p>
            <a:pPr marL="171450" indent="-171450">
              <a:buFontTx/>
              <a:buChar char="-"/>
            </a:pPr>
            <a:endParaRPr lang="en-US" dirty="0"/>
          </a:p>
          <a:p>
            <a:pPr marL="171450" indent="-171450">
              <a:buFontTx/>
              <a:buChar char="-"/>
            </a:pPr>
            <a:r>
              <a:rPr lang="en-US" dirty="0"/>
              <a:t>Nice -19 is used to run the pipeline – this is stating the priority of the master process </a:t>
            </a:r>
          </a:p>
        </p:txBody>
      </p:sp>
      <p:sp>
        <p:nvSpPr>
          <p:cNvPr id="4" name="Slide Number Placeholder 3"/>
          <p:cNvSpPr>
            <a:spLocks noGrp="1"/>
          </p:cNvSpPr>
          <p:nvPr>
            <p:ph type="sldNum" sz="quarter" idx="5"/>
          </p:nvPr>
        </p:nvSpPr>
        <p:spPr/>
        <p:txBody>
          <a:bodyPr/>
          <a:lstStyle/>
          <a:p>
            <a:fld id="{998B164C-5AF8-48DC-8378-153F487318B6}" type="slidenum">
              <a:rPr lang="en-GB" smtClean="0"/>
              <a:pPr/>
              <a:t>32</a:t>
            </a:fld>
            <a:endParaRPr lang="en-GB"/>
          </a:p>
        </p:txBody>
      </p:sp>
    </p:spTree>
    <p:extLst>
      <p:ext uri="{BB962C8B-B14F-4D97-AF65-F5344CB8AC3E}">
        <p14:creationId xmlns:p14="http://schemas.microsoft.com/office/powerpoint/2010/main" val="2773391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Memory values are specified in but for convenience the multipliers k(1000), K(1024), m, M, g and G can be appended. </a:t>
            </a:r>
          </a:p>
          <a:p>
            <a:endParaRPr lang="en-GB" dirty="0"/>
          </a:p>
          <a:p>
            <a:r>
              <a:rPr lang="en-GB" dirty="0" err="1"/>
              <a:t>Qsub</a:t>
            </a:r>
            <a:r>
              <a:rPr lang="en-GB" dirty="0"/>
              <a:t> –l </a:t>
            </a:r>
            <a:r>
              <a:rPr lang="en-GB" dirty="0" err="1"/>
              <a:t>h_rt</a:t>
            </a:r>
            <a:r>
              <a:rPr lang="en-GB" dirty="0"/>
              <a:t>=1:30 = kill process after 1hr and 30 mins – useful if you think the job is buggy and should have run in an hour </a:t>
            </a:r>
          </a:p>
          <a:p>
            <a:endParaRPr lang="en-GB" dirty="0"/>
          </a:p>
          <a:p>
            <a:r>
              <a:rPr lang="en-GB" dirty="0" err="1"/>
              <a:t>Qsub</a:t>
            </a:r>
            <a:r>
              <a:rPr lang="en-GB" dirty="0"/>
              <a:t> –l </a:t>
            </a:r>
            <a:r>
              <a:rPr lang="en-GB" dirty="0" err="1"/>
              <a:t>mem_free</a:t>
            </a:r>
            <a:r>
              <a:rPr lang="en-GB" dirty="0"/>
              <a:t>=2G  = 1 slot if dedicated - 10 = 2x 10G on same machine </a:t>
            </a:r>
          </a:p>
          <a:p>
            <a:endParaRPr lang="en-GB" dirty="0"/>
          </a:p>
          <a:p>
            <a:endParaRPr lang="en-GB" dirty="0"/>
          </a:p>
        </p:txBody>
      </p:sp>
      <p:sp>
        <p:nvSpPr>
          <p:cNvPr id="4" name="Slide Number Placeholder 3"/>
          <p:cNvSpPr>
            <a:spLocks noGrp="1"/>
          </p:cNvSpPr>
          <p:nvPr>
            <p:ph type="sldNum" sz="quarter" idx="10"/>
          </p:nvPr>
        </p:nvSpPr>
        <p:spPr/>
        <p:txBody>
          <a:bodyPr/>
          <a:lstStyle/>
          <a:p>
            <a:fld id="{998B164C-5AF8-48DC-8378-153F487318B6}" type="slidenum">
              <a:rPr lang="en-GB" smtClean="0"/>
              <a:pPr/>
              <a:t>33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CLUSTER IS NOT LIKE USING YOUR OWN PC </a:t>
            </a:r>
          </a:p>
          <a:p>
            <a:r>
              <a:rPr lang="en-US" dirty="0"/>
              <a:t>- You need to describe to it your software/</a:t>
            </a:r>
            <a:r>
              <a:rPr lang="en-US" dirty="0" err="1"/>
              <a:t>conda</a:t>
            </a:r>
            <a:r>
              <a:rPr lang="en-US" dirty="0"/>
              <a:t> environment, where to find the pipeline code, which nodes you’d like, how much memory you require</a:t>
            </a:r>
          </a:p>
        </p:txBody>
      </p:sp>
      <p:sp>
        <p:nvSpPr>
          <p:cNvPr id="4" name="Slide Number Placeholder 3"/>
          <p:cNvSpPr>
            <a:spLocks noGrp="1"/>
          </p:cNvSpPr>
          <p:nvPr>
            <p:ph type="sldNum" sz="quarter" idx="5"/>
          </p:nvPr>
        </p:nvSpPr>
        <p:spPr/>
        <p:txBody>
          <a:bodyPr/>
          <a:lstStyle/>
          <a:p>
            <a:fld id="{998B164C-5AF8-48DC-8378-153F487318B6}" type="slidenum">
              <a:rPr lang="en-GB" smtClean="0"/>
              <a:pPr/>
              <a:t>6</a:t>
            </a:fld>
            <a:endParaRPr lang="en-GB"/>
          </a:p>
        </p:txBody>
      </p:sp>
    </p:spTree>
    <p:extLst>
      <p:ext uri="{BB962C8B-B14F-4D97-AF65-F5344CB8AC3E}">
        <p14:creationId xmlns:p14="http://schemas.microsoft.com/office/powerpoint/2010/main" val="1535467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How to use parallel </a:t>
            </a:r>
            <a:r>
              <a:rPr lang="en-GB" dirty="0" err="1"/>
              <a:t>enviroments</a:t>
            </a:r>
            <a:r>
              <a:rPr lang="en-GB" dirty="0"/>
              <a:t> </a:t>
            </a:r>
          </a:p>
        </p:txBody>
      </p:sp>
      <p:sp>
        <p:nvSpPr>
          <p:cNvPr id="4" name="Slide Number Placeholder 3"/>
          <p:cNvSpPr>
            <a:spLocks noGrp="1"/>
          </p:cNvSpPr>
          <p:nvPr>
            <p:ph type="sldNum" sz="quarter" idx="10"/>
          </p:nvPr>
        </p:nvSpPr>
        <p:spPr/>
        <p:txBody>
          <a:bodyPr/>
          <a:lstStyle/>
          <a:p>
            <a:fld id="{998B164C-5AF8-48DC-8378-153F487318B6}" type="slidenum">
              <a:rPr lang="en-GB" smtClean="0"/>
              <a:pPr/>
              <a:t>34</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 jobs -&gt; useful for stochastic algorithms – e.g. you want to run the same code  100x with different seeds </a:t>
            </a:r>
          </a:p>
        </p:txBody>
      </p:sp>
      <p:sp>
        <p:nvSpPr>
          <p:cNvPr id="4" name="Slide Number Placeholder 3"/>
          <p:cNvSpPr>
            <a:spLocks noGrp="1"/>
          </p:cNvSpPr>
          <p:nvPr>
            <p:ph type="sldNum" sz="quarter" idx="5"/>
          </p:nvPr>
        </p:nvSpPr>
        <p:spPr/>
        <p:txBody>
          <a:bodyPr/>
          <a:lstStyle/>
          <a:p>
            <a:fld id="{998B164C-5AF8-48DC-8378-153F487318B6}" type="slidenum">
              <a:rPr lang="en-GB" smtClean="0"/>
              <a:pPr/>
              <a:t>35</a:t>
            </a:fld>
            <a:endParaRPr lang="en-GB"/>
          </a:p>
        </p:txBody>
      </p:sp>
    </p:spTree>
    <p:extLst>
      <p:ext uri="{BB962C8B-B14F-4D97-AF65-F5344CB8AC3E}">
        <p14:creationId xmlns:p14="http://schemas.microsoft.com/office/powerpoint/2010/main" val="1102392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best to write a script when submitting jobs to the cluster </a:t>
            </a:r>
          </a:p>
          <a:p>
            <a:r>
              <a:rPr lang="en-US" dirty="0"/>
              <a:t>- It always you to version control it and add comments! </a:t>
            </a:r>
          </a:p>
        </p:txBody>
      </p:sp>
      <p:sp>
        <p:nvSpPr>
          <p:cNvPr id="4" name="Slide Number Placeholder 3"/>
          <p:cNvSpPr>
            <a:spLocks noGrp="1"/>
          </p:cNvSpPr>
          <p:nvPr>
            <p:ph type="sldNum" sz="quarter" idx="5"/>
          </p:nvPr>
        </p:nvSpPr>
        <p:spPr/>
        <p:txBody>
          <a:bodyPr/>
          <a:lstStyle/>
          <a:p>
            <a:fld id="{998B164C-5AF8-48DC-8378-153F487318B6}" type="slidenum">
              <a:rPr lang="en-GB" smtClean="0"/>
              <a:pPr/>
              <a:t>36</a:t>
            </a:fld>
            <a:endParaRPr lang="en-GB"/>
          </a:p>
        </p:txBody>
      </p:sp>
    </p:spTree>
    <p:extLst>
      <p:ext uri="{BB962C8B-B14F-4D97-AF65-F5344CB8AC3E}">
        <p14:creationId xmlns:p14="http://schemas.microsoft.com/office/powerpoint/2010/main" val="2265844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use </a:t>
            </a:r>
            <a:r>
              <a:rPr lang="en-US" dirty="0" err="1">
                <a:solidFill>
                  <a:srgbClr val="FF0000"/>
                </a:solidFill>
              </a:rPr>
              <a:t>tmux</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fld id="{998B164C-5AF8-48DC-8378-153F487318B6}" type="slidenum">
              <a:rPr lang="en-GB" smtClean="0"/>
              <a:pPr/>
              <a:t>37</a:t>
            </a:fld>
            <a:endParaRPr lang="en-GB"/>
          </a:p>
        </p:txBody>
      </p:sp>
    </p:spTree>
    <p:extLst>
      <p:ext uri="{BB962C8B-B14F-4D97-AF65-F5344CB8AC3E}">
        <p14:creationId xmlns:p14="http://schemas.microsoft.com/office/powerpoint/2010/main" val="2932012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test script to run – the task is just a sleep </a:t>
            </a:r>
          </a:p>
          <a:p>
            <a:r>
              <a:rPr lang="en-US" dirty="0"/>
              <a:t>Copy scripts to working directory  ( where are these scripts - in the training folder ??) </a:t>
            </a:r>
          </a:p>
          <a:p>
            <a:endParaRPr lang="en-US" dirty="0"/>
          </a:p>
          <a:p>
            <a:r>
              <a:rPr lang="en-US" dirty="0" err="1"/>
              <a:t>Py</a:t>
            </a:r>
            <a:r>
              <a:rPr lang="en-US" dirty="0"/>
              <a:t> files – small python script using the drama </a:t>
            </a:r>
            <a:r>
              <a:rPr lang="en-US" dirty="0" err="1"/>
              <a:t>api</a:t>
            </a:r>
            <a:r>
              <a:rPr lang="en-US" dirty="0"/>
              <a:t> to talk to the cluster!  Where are these? </a:t>
            </a:r>
          </a:p>
          <a:p>
            <a:endParaRPr lang="en-US" dirty="0"/>
          </a:p>
          <a:p>
            <a:r>
              <a:rPr lang="en-US" dirty="0"/>
              <a:t> </a:t>
            </a:r>
          </a:p>
        </p:txBody>
      </p:sp>
      <p:sp>
        <p:nvSpPr>
          <p:cNvPr id="4" name="Slide Number Placeholder 3"/>
          <p:cNvSpPr>
            <a:spLocks noGrp="1"/>
          </p:cNvSpPr>
          <p:nvPr>
            <p:ph type="sldNum" sz="quarter" idx="10"/>
          </p:nvPr>
        </p:nvSpPr>
        <p:spPr/>
        <p:txBody>
          <a:bodyPr/>
          <a:lstStyle/>
          <a:p>
            <a:fld id="{998B164C-5AF8-48DC-8378-153F487318B6}" type="slidenum">
              <a:rPr lang="en-GB" smtClean="0"/>
              <a:pPr/>
              <a:t>38</a:t>
            </a:fld>
            <a:endParaRPr lang="en-GB"/>
          </a:p>
        </p:txBody>
      </p:sp>
    </p:spTree>
    <p:extLst>
      <p:ext uri="{BB962C8B-B14F-4D97-AF65-F5344CB8AC3E}">
        <p14:creationId xmlns:p14="http://schemas.microsoft.com/office/powerpoint/2010/main" val="3761473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98B164C-5AF8-48DC-8378-153F487318B6}" type="slidenum">
              <a:rPr lang="en-GB" smtClean="0"/>
              <a:pPr/>
              <a:t>40</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into the executing hosts with </a:t>
            </a:r>
            <a:r>
              <a:rPr lang="en-US" dirty="0" err="1"/>
              <a:t>qrsh</a:t>
            </a:r>
            <a:r>
              <a:rPr lang="en-US" dirty="0"/>
              <a:t> to profile the job </a:t>
            </a:r>
          </a:p>
          <a:p>
            <a:r>
              <a:rPr lang="en-US" dirty="0"/>
              <a:t>- Du = default </a:t>
            </a:r>
            <a:r>
              <a:rPr lang="en-US" dirty="0" err="1"/>
              <a:t>linux</a:t>
            </a:r>
            <a:r>
              <a:rPr lang="en-US" dirty="0"/>
              <a:t> command – CBRG has a </a:t>
            </a:r>
            <a:r>
              <a:rPr lang="en-US" dirty="0" err="1"/>
              <a:t>getquota</a:t>
            </a:r>
            <a:r>
              <a:rPr lang="en-US" dirty="0"/>
              <a:t> command to </a:t>
            </a:r>
            <a:r>
              <a:rPr lang="en-US" dirty="0" err="1"/>
              <a:t>summarise</a:t>
            </a:r>
            <a:r>
              <a:rPr lang="en-US" dirty="0"/>
              <a:t> for you </a:t>
            </a:r>
          </a:p>
        </p:txBody>
      </p:sp>
      <p:sp>
        <p:nvSpPr>
          <p:cNvPr id="4" name="Slide Number Placeholder 3"/>
          <p:cNvSpPr>
            <a:spLocks noGrp="1"/>
          </p:cNvSpPr>
          <p:nvPr>
            <p:ph type="sldNum" sz="quarter" idx="5"/>
          </p:nvPr>
        </p:nvSpPr>
        <p:spPr/>
        <p:txBody>
          <a:bodyPr/>
          <a:lstStyle/>
          <a:p>
            <a:fld id="{998B164C-5AF8-48DC-8378-153F487318B6}" type="slidenum">
              <a:rPr lang="en-GB" smtClean="0"/>
              <a:pPr/>
              <a:t>42</a:t>
            </a:fld>
            <a:endParaRPr lang="en-GB"/>
          </a:p>
        </p:txBody>
      </p:sp>
    </p:spTree>
    <p:extLst>
      <p:ext uri="{BB962C8B-B14F-4D97-AF65-F5344CB8AC3E}">
        <p14:creationId xmlns:p14="http://schemas.microsoft.com/office/powerpoint/2010/main" val="1051733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SGE belongs</a:t>
            </a:r>
            <a:r>
              <a:rPr lang="en-US" baseline="0" dirty="0"/>
              <a:t> to a software family called Distributed Resources Management Systems.</a:t>
            </a:r>
          </a:p>
          <a:p>
            <a:endParaRPr lang="en-US" baseline="0" dirty="0"/>
          </a:p>
          <a:p>
            <a:r>
              <a:rPr lang="en-US" baseline="0" dirty="0"/>
              <a:t>They all allow you to make efficient use of a compute cluster.</a:t>
            </a:r>
          </a:p>
          <a:p>
            <a:endParaRPr lang="en-US" baseline="0" dirty="0"/>
          </a:p>
          <a:p>
            <a:r>
              <a:rPr lang="en-US" baseline="0" dirty="0"/>
              <a:t>DRMAA is an effort to make them all compatible!</a:t>
            </a:r>
          </a:p>
          <a:p>
            <a:endParaRPr lang="en-US" baseline="0" dirty="0"/>
          </a:p>
          <a:p>
            <a:r>
              <a:rPr lang="en-US" baseline="0" dirty="0"/>
              <a:t>API = application </a:t>
            </a:r>
            <a:r>
              <a:rPr lang="en-US" baseline="0" dirty="0" err="1"/>
              <a:t>programme</a:t>
            </a:r>
            <a:r>
              <a:rPr lang="en-US" baseline="0" dirty="0"/>
              <a:t> interface </a:t>
            </a:r>
          </a:p>
          <a:p>
            <a:pPr marL="171450" indent="-171450">
              <a:buFontTx/>
              <a:buChar char="-"/>
            </a:pPr>
            <a:r>
              <a:rPr lang="en-US" baseline="0" dirty="0"/>
              <a:t>With pandas you use an API – </a:t>
            </a:r>
            <a:r>
              <a:rPr lang="en-US" baseline="0" dirty="0" err="1"/>
              <a:t>iuts</a:t>
            </a:r>
            <a:r>
              <a:rPr lang="en-US" baseline="0" dirty="0"/>
              <a:t> just the same as that – a set of functions that allows you to do certain things</a:t>
            </a:r>
          </a:p>
          <a:p>
            <a:pPr marL="171450" indent="-171450">
              <a:buFontTx/>
              <a:buChar char="-"/>
            </a:pPr>
            <a:endParaRPr lang="en-US" baseline="0" dirty="0"/>
          </a:p>
          <a:p>
            <a:pPr marL="171450" indent="-171450">
              <a:buFontTx/>
              <a:buChar char="-"/>
            </a:pPr>
            <a:r>
              <a:rPr lang="en-US" baseline="0" dirty="0"/>
              <a:t>DRAMAA is a common package that works with many different schedulers (SLURM, SGE, Others) </a:t>
            </a:r>
          </a:p>
          <a:p>
            <a:pPr marL="171450" indent="-171450">
              <a:buFontTx/>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998B164C-5AF8-48DC-8378-153F487318B6}" type="slidenum">
              <a:rPr lang="en-GB" smtClean="0"/>
              <a:pPr/>
              <a:t>44</a:t>
            </a:fld>
            <a:endParaRPr lang="en-GB"/>
          </a:p>
        </p:txBody>
      </p:sp>
    </p:spTree>
    <p:extLst>
      <p:ext uri="{BB962C8B-B14F-4D97-AF65-F5344CB8AC3E}">
        <p14:creationId xmlns:p14="http://schemas.microsoft.com/office/powerpoint/2010/main" val="729981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Pipeline.py</a:t>
            </a:r>
            <a:r>
              <a:rPr lang="en-US" dirty="0"/>
              <a:t> works with SGE and </a:t>
            </a:r>
            <a:r>
              <a:rPr lang="en-US" dirty="0" err="1"/>
              <a:t>Dramma</a:t>
            </a:r>
            <a:r>
              <a:rPr lang="en-US" dirty="0"/>
              <a:t> already </a:t>
            </a:r>
          </a:p>
        </p:txBody>
      </p:sp>
      <p:sp>
        <p:nvSpPr>
          <p:cNvPr id="4" name="Slide Number Placeholder 3"/>
          <p:cNvSpPr>
            <a:spLocks noGrp="1"/>
          </p:cNvSpPr>
          <p:nvPr>
            <p:ph type="sldNum" sz="quarter" idx="5"/>
          </p:nvPr>
        </p:nvSpPr>
        <p:spPr/>
        <p:txBody>
          <a:bodyPr/>
          <a:lstStyle/>
          <a:p>
            <a:fld id="{998B164C-5AF8-48DC-8378-153F487318B6}" type="slidenum">
              <a:rPr lang="en-GB" smtClean="0"/>
              <a:pPr/>
              <a:t>45</a:t>
            </a:fld>
            <a:endParaRPr lang="en-GB"/>
          </a:p>
        </p:txBody>
      </p:sp>
    </p:spTree>
    <p:extLst>
      <p:ext uri="{BB962C8B-B14F-4D97-AF65-F5344CB8AC3E}">
        <p14:creationId xmlns:p14="http://schemas.microsoft.com/office/powerpoint/2010/main" val="5445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Redhat</a:t>
            </a:r>
            <a:r>
              <a:rPr lang="en-US" dirty="0"/>
              <a:t> 6 is </a:t>
            </a:r>
            <a:r>
              <a:rPr lang="en-US" dirty="0" err="1"/>
              <a:t>licenced</a:t>
            </a:r>
            <a:r>
              <a:rPr lang="en-US" dirty="0"/>
              <a:t> version (have to pay for it, but is supported and has patches/security updates) --- scientific </a:t>
            </a:r>
            <a:r>
              <a:rPr lang="en-US" dirty="0" err="1"/>
              <a:t>linux</a:t>
            </a:r>
            <a:r>
              <a:rPr lang="en-US" dirty="0"/>
              <a:t> is the open source free version of Redhat6 </a:t>
            </a:r>
          </a:p>
          <a:p>
            <a:endParaRPr lang="en-US" dirty="0"/>
          </a:p>
          <a:p>
            <a:endParaRPr lang="en-US" dirty="0"/>
          </a:p>
          <a:p>
            <a:endParaRPr lang="en-US" dirty="0"/>
          </a:p>
          <a:p>
            <a:endParaRPr lang="en-US" dirty="0"/>
          </a:p>
          <a:p>
            <a:r>
              <a:rPr lang="en-US" dirty="0"/>
              <a:t>Log into cluster though a master node – this controls </a:t>
            </a:r>
            <a:r>
              <a:rPr lang="en-US" dirty="0" err="1"/>
              <a:t>acess</a:t>
            </a:r>
            <a:r>
              <a:rPr lang="en-US" dirty="0"/>
              <a:t> – need a password </a:t>
            </a:r>
          </a:p>
          <a:p>
            <a:r>
              <a:rPr lang="en-US" dirty="0"/>
              <a:t>	- in </a:t>
            </a:r>
            <a:r>
              <a:rPr lang="en-US" dirty="0" err="1"/>
              <a:t>cgat</a:t>
            </a:r>
            <a:r>
              <a:rPr lang="en-US" dirty="0"/>
              <a:t> this is cgath1, cgath2</a:t>
            </a:r>
          </a:p>
          <a:p>
            <a:r>
              <a:rPr lang="en-US" dirty="0"/>
              <a:t>	- </a:t>
            </a:r>
            <a:r>
              <a:rPr lang="en-US" dirty="0" err="1"/>
              <a:t>cbrg</a:t>
            </a:r>
            <a:r>
              <a:rPr lang="en-US" dirty="0"/>
              <a:t> = deva and </a:t>
            </a:r>
            <a:r>
              <a:rPr lang="en-US" dirty="0" err="1"/>
              <a:t>klyn</a:t>
            </a:r>
            <a:r>
              <a:rPr lang="en-US" dirty="0"/>
              <a:t> (we want to use </a:t>
            </a:r>
            <a:r>
              <a:rPr lang="en-US" dirty="0" err="1"/>
              <a:t>klyn</a:t>
            </a:r>
            <a:r>
              <a:rPr lang="en-US" dirty="0"/>
              <a:t> as it is generally less busy then deva) </a:t>
            </a:r>
          </a:p>
          <a:p>
            <a:r>
              <a:rPr lang="en-US" dirty="0"/>
              <a:t>	- cgath1, cgath2 have </a:t>
            </a:r>
            <a:r>
              <a:rPr lang="en-US" dirty="0" err="1"/>
              <a:t>redhat</a:t>
            </a:r>
            <a:r>
              <a:rPr lang="en-US" dirty="0"/>
              <a:t> </a:t>
            </a:r>
            <a:r>
              <a:rPr lang="en-US" dirty="0" err="1"/>
              <a:t>licences</a:t>
            </a:r>
            <a:r>
              <a:rPr lang="en-US" dirty="0"/>
              <a:t> because we want </a:t>
            </a:r>
            <a:r>
              <a:rPr lang="en-US" dirty="0" err="1"/>
              <a:t>upto</a:t>
            </a:r>
            <a:r>
              <a:rPr lang="en-US" dirty="0"/>
              <a:t> date security on them </a:t>
            </a:r>
          </a:p>
          <a:p>
            <a:endParaRPr lang="en-US" dirty="0"/>
          </a:p>
          <a:p>
            <a:r>
              <a:rPr lang="en-US" dirty="0"/>
              <a:t>Compute node – have basic </a:t>
            </a:r>
            <a:r>
              <a:rPr lang="en-US" dirty="0" err="1"/>
              <a:t>linux</a:t>
            </a:r>
            <a:r>
              <a:rPr lang="en-US" dirty="0"/>
              <a:t> </a:t>
            </a:r>
            <a:r>
              <a:rPr lang="en-US" dirty="0" err="1"/>
              <a:t>ditrubtion</a:t>
            </a:r>
            <a:r>
              <a:rPr lang="en-US" dirty="0"/>
              <a:t> on them (scientific </a:t>
            </a:r>
            <a:r>
              <a:rPr lang="en-US" dirty="0" err="1"/>
              <a:t>linux</a:t>
            </a:r>
            <a:r>
              <a:rPr lang="en-US" dirty="0"/>
              <a:t> which is free – and no </a:t>
            </a:r>
            <a:r>
              <a:rPr lang="en-US" dirty="0" err="1"/>
              <a:t>licence</a:t>
            </a:r>
            <a:r>
              <a:rPr lang="en-US" dirty="0"/>
              <a:t> required)</a:t>
            </a:r>
          </a:p>
          <a:p>
            <a:r>
              <a:rPr lang="en-US" dirty="0"/>
              <a:t>	- we use this free version because it’s internal and we are not worried about security attacks from outside</a:t>
            </a:r>
          </a:p>
          <a:p>
            <a:r>
              <a:rPr lang="en-US" dirty="0"/>
              <a:t>	- compute nodes do not have any graphical interface on them – so can’t open up </a:t>
            </a:r>
            <a:r>
              <a:rPr lang="en-US" dirty="0" err="1"/>
              <a:t>firefox</a:t>
            </a:r>
            <a:r>
              <a:rPr lang="en-US" dirty="0"/>
              <a:t> </a:t>
            </a:r>
            <a:r>
              <a:rPr lang="en-US" dirty="0" err="1"/>
              <a:t>etc</a:t>
            </a:r>
            <a:r>
              <a:rPr lang="en-US" dirty="0"/>
              <a:t> – all software is stored on storage and cluster knowns to look here to run the programs </a:t>
            </a:r>
          </a:p>
          <a:p>
            <a:endParaRPr lang="en-US" dirty="0"/>
          </a:p>
          <a:p>
            <a:r>
              <a:rPr lang="en-US" dirty="0" err="1"/>
              <a:t>Storgage</a:t>
            </a:r>
            <a:r>
              <a:rPr lang="en-US" dirty="0"/>
              <a:t> </a:t>
            </a:r>
          </a:p>
          <a:p>
            <a:r>
              <a:rPr lang="en-US" dirty="0"/>
              <a:t>	- where all you data/software is </a:t>
            </a:r>
          </a:p>
          <a:p>
            <a:r>
              <a:rPr lang="en-US" dirty="0"/>
              <a:t>	- this is the most expensive bit! Storage costs the most so use </a:t>
            </a:r>
            <a:r>
              <a:rPr lang="en-US" dirty="0" err="1"/>
              <a:t>symlinks</a:t>
            </a:r>
            <a:r>
              <a:rPr lang="en-US" dirty="0"/>
              <a:t> </a:t>
            </a:r>
            <a:r>
              <a:rPr lang="en-US" dirty="0" err="1"/>
              <a:t>etc</a:t>
            </a:r>
            <a:r>
              <a:rPr lang="en-US" dirty="0"/>
              <a:t> to keep data costs down</a:t>
            </a:r>
          </a:p>
          <a:p>
            <a:endParaRPr lang="en-US" dirty="0"/>
          </a:p>
          <a:p>
            <a:r>
              <a:rPr lang="en-US" dirty="0"/>
              <a:t>Management Network</a:t>
            </a:r>
          </a:p>
          <a:p>
            <a:r>
              <a:rPr lang="en-US" dirty="0"/>
              <a:t>	- SGE communication </a:t>
            </a:r>
          </a:p>
          <a:p>
            <a:r>
              <a:rPr lang="en-US" dirty="0"/>
              <a:t>	- specific master process communicating with slaves </a:t>
            </a:r>
          </a:p>
          <a:p>
            <a:endParaRPr lang="en-US" dirty="0"/>
          </a:p>
          <a:p>
            <a:r>
              <a:rPr lang="en-US" dirty="0"/>
              <a:t>Computational Network </a:t>
            </a:r>
          </a:p>
          <a:p>
            <a:r>
              <a:rPr lang="en-US" dirty="0"/>
              <a:t>	- </a:t>
            </a:r>
            <a:r>
              <a:rPr lang="en-US" dirty="0" err="1"/>
              <a:t>acess</a:t>
            </a:r>
            <a:r>
              <a:rPr lang="en-US" dirty="0"/>
              <a:t> </a:t>
            </a:r>
            <a:r>
              <a:rPr lang="en-US" dirty="0" err="1"/>
              <a:t>ilison</a:t>
            </a:r>
            <a:r>
              <a:rPr lang="en-US" dirty="0"/>
              <a:t> </a:t>
            </a:r>
          </a:p>
          <a:p>
            <a:r>
              <a:rPr lang="en-US" dirty="0"/>
              <a:t> </a:t>
            </a:r>
          </a:p>
        </p:txBody>
      </p:sp>
      <p:sp>
        <p:nvSpPr>
          <p:cNvPr id="4" name="Slide Number Placeholder 3"/>
          <p:cNvSpPr>
            <a:spLocks noGrp="1"/>
          </p:cNvSpPr>
          <p:nvPr>
            <p:ph type="sldNum" sz="quarter" idx="5"/>
          </p:nvPr>
        </p:nvSpPr>
        <p:spPr/>
        <p:txBody>
          <a:bodyPr/>
          <a:lstStyle/>
          <a:p>
            <a:fld id="{998B164C-5AF8-48DC-8378-153F487318B6}" type="slidenum">
              <a:rPr lang="en-GB" smtClean="0"/>
              <a:pPr/>
              <a:t>7</a:t>
            </a:fld>
            <a:endParaRPr lang="en-GB"/>
          </a:p>
        </p:txBody>
      </p:sp>
    </p:spTree>
    <p:extLst>
      <p:ext uri="{BB962C8B-B14F-4D97-AF65-F5344CB8AC3E}">
        <p14:creationId xmlns:p14="http://schemas.microsoft.com/office/powerpoint/2010/main" val="209714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programming – tasks are executed one after an other  --- takes longer</a:t>
            </a:r>
          </a:p>
          <a:p>
            <a:endParaRPr lang="en-US" dirty="0"/>
          </a:p>
          <a:p>
            <a:r>
              <a:rPr lang="en-US" dirty="0"/>
              <a:t>Sub problems </a:t>
            </a:r>
          </a:p>
          <a:p>
            <a:r>
              <a:rPr lang="en-US" dirty="0"/>
              <a:t>	- each goes to a different CPU on the same box is parallel</a:t>
            </a:r>
          </a:p>
          <a:p>
            <a:r>
              <a:rPr lang="en-US" dirty="0"/>
              <a:t>	- each going to a CPU on different boxes across network is distributed</a:t>
            </a:r>
          </a:p>
          <a:p>
            <a:endParaRPr lang="en-US" dirty="0"/>
          </a:p>
          <a:p>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8</a:t>
            </a:fld>
            <a:endParaRPr lang="en-GB"/>
          </a:p>
        </p:txBody>
      </p:sp>
    </p:spTree>
    <p:extLst>
      <p:ext uri="{BB962C8B-B14F-4D97-AF65-F5344CB8AC3E}">
        <p14:creationId xmlns:p14="http://schemas.microsoft.com/office/powerpoint/2010/main" val="106504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from </a:t>
            </a:r>
            <a:r>
              <a:rPr lang="en-US" dirty="0" err="1"/>
              <a:t>andreas</a:t>
            </a:r>
            <a:endParaRPr lang="en-US" dirty="0"/>
          </a:p>
          <a:p>
            <a:pPr marL="171450" indent="-171450">
              <a:buFontTx/>
              <a:buChar char="-"/>
            </a:pPr>
            <a:r>
              <a:rPr lang="en-US" dirty="0"/>
              <a:t>This is theoretical limit – does not account for networking or scheduling overheads</a:t>
            </a:r>
          </a:p>
          <a:p>
            <a:pPr marL="171450" indent="-171450">
              <a:buFontTx/>
              <a:buChar char="-"/>
            </a:pPr>
            <a:r>
              <a:rPr lang="en-US" dirty="0"/>
              <a:t>  </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998B164C-5AF8-48DC-8378-153F487318B6}" type="slidenum">
              <a:rPr lang="en-GB" smtClean="0"/>
              <a:pPr/>
              <a:t>9</a:t>
            </a:fld>
            <a:endParaRPr lang="en-GB"/>
          </a:p>
        </p:txBody>
      </p:sp>
    </p:spTree>
    <p:extLst>
      <p:ext uri="{BB962C8B-B14F-4D97-AF65-F5344CB8AC3E}">
        <p14:creationId xmlns:p14="http://schemas.microsoft.com/office/powerpoint/2010/main" val="2151539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(1-F) is the sequential bit of the program</a:t>
            </a:r>
          </a:p>
          <a:p>
            <a:r>
              <a:rPr lang="en-US" dirty="0" err="1"/>
              <a:t>Admals</a:t>
            </a:r>
            <a:r>
              <a:rPr lang="en-US" dirty="0"/>
              <a:t> law gives you the fraction of the times for parallel versus if you ran it all </a:t>
            </a:r>
            <a:r>
              <a:rPr lang="en-US" dirty="0" err="1"/>
              <a:t>sequentiall</a:t>
            </a:r>
            <a:r>
              <a:rPr lang="en-US" dirty="0"/>
              <a:t> </a:t>
            </a:r>
          </a:p>
          <a:p>
            <a:r>
              <a:rPr lang="en-US" dirty="0"/>
              <a:t>Speed up equation just gives you the factor that the code has sped up by </a:t>
            </a:r>
          </a:p>
          <a:p>
            <a:endParaRPr lang="en-US" dirty="0"/>
          </a:p>
          <a:p>
            <a:r>
              <a:rPr lang="en-US" dirty="0"/>
              <a:t>N = number of CPUs </a:t>
            </a:r>
          </a:p>
          <a:p>
            <a:r>
              <a:rPr lang="en-US" dirty="0"/>
              <a:t>F = fraction of code that can </a:t>
            </a:r>
            <a:r>
              <a:rPr lang="en-US" dirty="0" err="1"/>
              <a:t>parellise</a:t>
            </a:r>
            <a:r>
              <a:rPr lang="en-US" dirty="0"/>
              <a:t> </a:t>
            </a:r>
          </a:p>
          <a:p>
            <a:r>
              <a:rPr lang="en-US" dirty="0"/>
              <a:t>N &amp; F are the things you want to increase to cut the amount of time your code runs for</a:t>
            </a:r>
          </a:p>
        </p:txBody>
      </p:sp>
      <p:sp>
        <p:nvSpPr>
          <p:cNvPr id="4" name="Slide Number Placeholder 3"/>
          <p:cNvSpPr>
            <a:spLocks noGrp="1"/>
          </p:cNvSpPr>
          <p:nvPr>
            <p:ph type="sldNum" sz="quarter" idx="5"/>
          </p:nvPr>
        </p:nvSpPr>
        <p:spPr/>
        <p:txBody>
          <a:bodyPr/>
          <a:lstStyle/>
          <a:p>
            <a:fld id="{998B164C-5AF8-48DC-8378-153F487318B6}" type="slidenum">
              <a:rPr lang="en-GB" smtClean="0"/>
              <a:pPr/>
              <a:t>10</a:t>
            </a:fld>
            <a:endParaRPr lang="en-GB"/>
          </a:p>
        </p:txBody>
      </p:sp>
    </p:spTree>
    <p:extLst>
      <p:ext uri="{BB962C8B-B14F-4D97-AF65-F5344CB8AC3E}">
        <p14:creationId xmlns:p14="http://schemas.microsoft.com/office/powerpoint/2010/main" val="3744213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limits to how much the gains are – 95% of code is </a:t>
            </a:r>
            <a:r>
              <a:rPr lang="en-US" dirty="0" err="1"/>
              <a:t>parellisable</a:t>
            </a:r>
            <a:r>
              <a:rPr lang="en-US" dirty="0"/>
              <a:t> but it still reaches a limit of 20x speedup </a:t>
            </a:r>
          </a:p>
          <a:p>
            <a:endParaRPr lang="en-US" dirty="0"/>
          </a:p>
          <a:p>
            <a:r>
              <a:rPr lang="en-US" dirty="0"/>
              <a:t>Don’t get </a:t>
            </a:r>
            <a:r>
              <a:rPr lang="en-US" dirty="0" err="1"/>
              <a:t>craxy</a:t>
            </a:r>
            <a:r>
              <a:rPr lang="en-US" dirty="0"/>
              <a:t> with </a:t>
            </a:r>
            <a:r>
              <a:rPr lang="en-US" dirty="0" err="1"/>
              <a:t>parellising</a:t>
            </a:r>
            <a:r>
              <a:rPr lang="en-US" dirty="0"/>
              <a:t> code – even a little makes a big improvement after don’t get massive gains</a:t>
            </a:r>
          </a:p>
        </p:txBody>
      </p:sp>
      <p:sp>
        <p:nvSpPr>
          <p:cNvPr id="4" name="Slide Number Placeholder 3"/>
          <p:cNvSpPr>
            <a:spLocks noGrp="1"/>
          </p:cNvSpPr>
          <p:nvPr>
            <p:ph type="sldNum" sz="quarter" idx="5"/>
          </p:nvPr>
        </p:nvSpPr>
        <p:spPr/>
        <p:txBody>
          <a:bodyPr/>
          <a:lstStyle/>
          <a:p>
            <a:fld id="{998B164C-5AF8-48DC-8378-153F487318B6}" type="slidenum">
              <a:rPr lang="en-GB" smtClean="0"/>
              <a:pPr/>
              <a:t>11</a:t>
            </a:fld>
            <a:endParaRPr lang="en-GB"/>
          </a:p>
        </p:txBody>
      </p:sp>
    </p:spTree>
    <p:extLst>
      <p:ext uri="{BB962C8B-B14F-4D97-AF65-F5344CB8AC3E}">
        <p14:creationId xmlns:p14="http://schemas.microsoft.com/office/powerpoint/2010/main" val="122788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aware if what you are sending to the cluster – if a process only takes 1second to finish then it is better to run it on your desktop – as will have delays from networking </a:t>
            </a:r>
            <a:r>
              <a:rPr lang="en-US" dirty="0" err="1"/>
              <a:t>etc</a:t>
            </a:r>
            <a:endParaRPr lang="en-US" dirty="0"/>
          </a:p>
          <a:p>
            <a:r>
              <a:rPr lang="en-US" dirty="0"/>
              <a:t>- Some tasks are naturally </a:t>
            </a:r>
            <a:r>
              <a:rPr lang="en-US" dirty="0" err="1"/>
              <a:t>parallisable</a:t>
            </a:r>
            <a:r>
              <a:rPr lang="en-US" dirty="0"/>
              <a:t>, some are not </a:t>
            </a:r>
          </a:p>
        </p:txBody>
      </p:sp>
      <p:sp>
        <p:nvSpPr>
          <p:cNvPr id="4" name="Slide Number Placeholder 3"/>
          <p:cNvSpPr>
            <a:spLocks noGrp="1"/>
          </p:cNvSpPr>
          <p:nvPr>
            <p:ph type="sldNum" sz="quarter" idx="5"/>
          </p:nvPr>
        </p:nvSpPr>
        <p:spPr/>
        <p:txBody>
          <a:bodyPr/>
          <a:lstStyle/>
          <a:p>
            <a:fld id="{998B164C-5AF8-48DC-8378-153F487318B6}" type="slidenum">
              <a:rPr lang="en-GB" smtClean="0"/>
              <a:pPr/>
              <a:t>12</a:t>
            </a:fld>
            <a:endParaRPr lang="en-GB"/>
          </a:p>
        </p:txBody>
      </p:sp>
    </p:spTree>
    <p:extLst>
      <p:ext uri="{BB962C8B-B14F-4D97-AF65-F5344CB8AC3E}">
        <p14:creationId xmlns:p14="http://schemas.microsoft.com/office/powerpoint/2010/main" val="164097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4290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3F5A75-E4E1-4149-A7B9-295826FA2D44}" type="datetime1">
              <a:rPr lang="en-GB" smtClean="0"/>
              <a:pPr/>
              <a:t>2019-01-12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11723" y="5730321"/>
            <a:ext cx="9144000" cy="9144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E2E55B-D62E-4BEC-A936-7CAD34194900}" type="datetime1">
              <a:rPr lang="en-GB" smtClean="0"/>
              <a:pPr/>
              <a:t>2019-01-12</a:t>
            </a:fld>
            <a:endParaRPr lang="en-US" dirty="0"/>
          </a:p>
        </p:txBody>
      </p:sp>
      <p:sp>
        <p:nvSpPr>
          <p:cNvPr id="6" name="Slide Number Placeholder 5"/>
          <p:cNvSpPr>
            <a:spLocks noGrp="1"/>
          </p:cNvSpPr>
          <p:nvPr>
            <p:ph type="sldNum" sz="quarter" idx="12"/>
          </p:nvPr>
        </p:nvSpPr>
        <p:spPr/>
        <p:txBody>
          <a:bodyPr/>
          <a:lstStyle/>
          <a:p>
            <a:fld id="{D4C2C539-9197-43D1-9AEB-DCAD8CF92AFA}" type="slidenum">
              <a:rPr lang="en-US" smtClean="0"/>
              <a:pPr/>
              <a:t>‹#›</a:t>
            </a:fld>
            <a:endParaRPr lang="en-US" dirty="0"/>
          </a:p>
        </p:txBody>
      </p:sp>
      <p:sp>
        <p:nvSpPr>
          <p:cNvPr id="7" name="Rectangle 6"/>
          <p:cNvSpPr/>
          <p:nvPr userDrawn="1"/>
        </p:nvSpPr>
        <p:spPr>
          <a:xfrm>
            <a:off x="0" y="228600"/>
            <a:ext cx="9144000" cy="9144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1339824" y="274638"/>
            <a:ext cx="6941578" cy="868362"/>
          </a:xfrm>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8767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8767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9921AA-4DD4-46DB-9680-67917A27E324}" type="datetime1">
              <a:rPr lang="en-GB" smtClean="0"/>
              <a:pPr/>
              <a:t>2019-01-12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3" name="Rectangle 12"/>
          <p:cNvSpPr/>
          <p:nvPr userDrawn="1"/>
        </p:nvSpPr>
        <p:spPr>
          <a:xfrm>
            <a:off x="0" y="228600"/>
            <a:ext cx="9144000" cy="9144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a:spLocks noGrp="1"/>
          </p:cNvSpPr>
          <p:nvPr>
            <p:ph type="title"/>
          </p:nvPr>
        </p:nvSpPr>
        <p:spPr>
          <a:xfrm>
            <a:off x="1339824" y="274638"/>
            <a:ext cx="6941578" cy="868362"/>
          </a:xfrm>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5608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4302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5608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4302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AEBFF-20C1-4D43-8AE6-C64CCFD0E111}" type="datetime1">
              <a:rPr lang="en-GB" smtClean="0"/>
              <a:pPr/>
              <a:t>2019-01-12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4" name="Rectangle 13"/>
          <p:cNvSpPr/>
          <p:nvPr userDrawn="1"/>
        </p:nvSpPr>
        <p:spPr>
          <a:xfrm>
            <a:off x="0" y="228600"/>
            <a:ext cx="9144000" cy="9144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le 1"/>
          <p:cNvSpPr>
            <a:spLocks noGrp="1"/>
          </p:cNvSpPr>
          <p:nvPr>
            <p:ph type="title"/>
          </p:nvPr>
        </p:nvSpPr>
        <p:spPr>
          <a:xfrm>
            <a:off x="1339824" y="274638"/>
            <a:ext cx="6941578" cy="868362"/>
          </a:xfrm>
        </p:spPr>
        <p:txBody>
          <a:body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99EF8F0-08E6-4EED-83DE-244E5FCB5993}" type="datetime1">
              <a:rPr lang="en-GB" smtClean="0"/>
              <a:pPr/>
              <a:t>2019-01-12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userDrawn="1"/>
        </p:nvSpPr>
        <p:spPr>
          <a:xfrm>
            <a:off x="0" y="228600"/>
            <a:ext cx="9144000" cy="9144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p:cNvSpPr>
            <a:spLocks noGrp="1"/>
          </p:cNvSpPr>
          <p:nvPr>
            <p:ph type="title"/>
          </p:nvPr>
        </p:nvSpPr>
        <p:spPr>
          <a:xfrm>
            <a:off x="1339824" y="274638"/>
            <a:ext cx="6941578" cy="868362"/>
          </a:xfrm>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629400"/>
            <a:ext cx="990600" cy="228600"/>
          </a:xfrm>
          <a:prstGeom prst="rect">
            <a:avLst/>
          </a:prstGeom>
        </p:spPr>
        <p:txBody>
          <a:bodyPr vert="horz" lIns="91440" tIns="45720" rIns="91440" bIns="45720" rtlCol="0" anchor="ctr"/>
          <a:lstStyle>
            <a:lvl1pPr algn="l">
              <a:defRPr sz="1050">
                <a:solidFill>
                  <a:schemeClr val="tx1"/>
                </a:solidFill>
              </a:defRPr>
            </a:lvl1pPr>
          </a:lstStyle>
          <a:p>
            <a:fld id="{1CA06C2E-0A95-4900-82C4-7962EF14A78A}" type="datetime1">
              <a:rPr lang="en-GB" smtClean="0"/>
              <a:pPr/>
              <a:t>2019-01-12</a:t>
            </a:fld>
            <a:endParaRPr lang="en-US" dirty="0"/>
          </a:p>
        </p:txBody>
      </p:sp>
      <p:sp>
        <p:nvSpPr>
          <p:cNvPr id="6" name="Slide Number Placeholder 5"/>
          <p:cNvSpPr>
            <a:spLocks noGrp="1"/>
          </p:cNvSpPr>
          <p:nvPr>
            <p:ph type="sldNum" sz="quarter" idx="4"/>
          </p:nvPr>
        </p:nvSpPr>
        <p:spPr>
          <a:xfrm>
            <a:off x="8077200" y="6629400"/>
            <a:ext cx="546354" cy="228600"/>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gat.org/downloads/public/training/CGATTrainingSessions/2014-03-14-CGATClassDebugging.ppt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drmaa.or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en.wikipedia.org/wiki/DRMAA"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drmaa-python.readthedocs.io"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0863"/>
            <a:ext cx="7772400" cy="1470025"/>
          </a:xfrm>
        </p:spPr>
        <p:txBody>
          <a:bodyPr>
            <a:normAutofit fontScale="90000"/>
          </a:bodyPr>
          <a:lstStyle/>
          <a:p>
            <a:r>
              <a:rPr lang="en-GB" dirty="0"/>
              <a:t>High Performance Computing (HPC) </a:t>
            </a:r>
            <a:br>
              <a:rPr lang="en-GB" dirty="0"/>
            </a:br>
            <a:r>
              <a:rPr lang="en-GB" dirty="0"/>
              <a:t>with Sun Grid Engine (SGE)</a:t>
            </a:r>
          </a:p>
        </p:txBody>
      </p:sp>
      <p:sp>
        <p:nvSpPr>
          <p:cNvPr id="3" name="Subtitle 2"/>
          <p:cNvSpPr>
            <a:spLocks noGrp="1"/>
          </p:cNvSpPr>
          <p:nvPr>
            <p:ph type="subTitle" idx="1"/>
          </p:nvPr>
        </p:nvSpPr>
        <p:spPr>
          <a:xfrm>
            <a:off x="1371600" y="2492896"/>
            <a:ext cx="6400800" cy="2688704"/>
          </a:xfrm>
        </p:spPr>
        <p:txBody>
          <a:bodyPr>
            <a:normAutofit/>
          </a:bodyPr>
          <a:lstStyle/>
          <a:p>
            <a:endParaRPr lang="en-GB" dirty="0"/>
          </a:p>
          <a:p>
            <a:r>
              <a:rPr lang="en-GB" dirty="0"/>
              <a:t>Oxford Biomedical Data Science Training Programme</a:t>
            </a:r>
          </a:p>
        </p:txBody>
      </p:sp>
    </p:spTree>
    <p:extLst>
      <p:ext uri="{BB962C8B-B14F-4D97-AF65-F5344CB8AC3E}">
        <p14:creationId xmlns:p14="http://schemas.microsoft.com/office/powerpoint/2010/main" val="2573894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solidFill>
                  <a:srgbClr val="FF0000"/>
                </a:solidFill>
              </a:rPr>
              <a:t>Amdahl’s law</a:t>
            </a:r>
            <a:endParaRPr lang="en-GB" dirty="0"/>
          </a:p>
          <a:p>
            <a:pPr lvl="1"/>
            <a:r>
              <a:rPr lang="en-GB" dirty="0"/>
              <a:t>Time to run on N cores</a:t>
            </a:r>
          </a:p>
          <a:p>
            <a:pPr lvl="2"/>
            <a:r>
              <a:rPr lang="en-GB" dirty="0"/>
              <a:t>Example: 4h program</a:t>
            </a:r>
          </a:p>
          <a:p>
            <a:pPr lvl="2"/>
            <a:r>
              <a:rPr lang="en-GB" dirty="0"/>
              <a:t>Where 3h are parallelisable</a:t>
            </a:r>
          </a:p>
          <a:p>
            <a:pPr lvl="2"/>
            <a:r>
              <a:rPr lang="en-GB" dirty="0"/>
              <a:t>Then F=75%. Assume N=3</a:t>
            </a:r>
          </a:p>
          <a:p>
            <a:pPr lvl="2"/>
            <a:r>
              <a:rPr lang="en-GB" dirty="0"/>
              <a:t>Result is </a:t>
            </a:r>
            <a:r>
              <a:rPr lang="pt-BR" dirty="0"/>
              <a:t>0.5</a:t>
            </a:r>
            <a:endParaRPr lang="en-GB" dirty="0"/>
          </a:p>
          <a:p>
            <a:pPr lvl="2"/>
            <a:endParaRPr lang="en-GB" dirty="0"/>
          </a:p>
          <a:p>
            <a:pPr lvl="1"/>
            <a:r>
              <a:rPr lang="en-GB" dirty="0">
                <a:solidFill>
                  <a:srgbClr val="FF0000"/>
                </a:solidFill>
              </a:rPr>
              <a:t>Speed up</a:t>
            </a:r>
          </a:p>
          <a:p>
            <a:pPr lvl="2"/>
            <a:r>
              <a:rPr lang="en-GB" dirty="0"/>
              <a:t>Example above</a:t>
            </a:r>
          </a:p>
          <a:p>
            <a:pPr lvl="2"/>
            <a:r>
              <a:rPr lang="en-GB" dirty="0"/>
              <a:t>Speed up is 2</a:t>
            </a:r>
            <a:r>
              <a:rPr lang="is-IS" dirty="0"/>
              <a:t> times faster</a:t>
            </a:r>
            <a:endParaRPr lang="en-GB" dirty="0"/>
          </a:p>
          <a:p>
            <a:pPr lvl="1"/>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10</a:t>
            </a:fld>
            <a:endParaRPr lang="en-US" dirty="0"/>
          </a:p>
        </p:txBody>
      </p:sp>
      <p:sp>
        <p:nvSpPr>
          <p:cNvPr id="6" name="Title 5"/>
          <p:cNvSpPr>
            <a:spLocks noGrp="1"/>
          </p:cNvSpPr>
          <p:nvPr>
            <p:ph type="title"/>
          </p:nvPr>
        </p:nvSpPr>
        <p:spPr/>
        <p:txBody>
          <a:bodyPr/>
          <a:lstStyle/>
          <a:p>
            <a:r>
              <a:rPr lang="en-GB"/>
              <a:t>Definitions</a:t>
            </a:r>
          </a:p>
        </p:txBody>
      </p:sp>
      <p:graphicFrame>
        <p:nvGraphicFramePr>
          <p:cNvPr id="7" name="Object 6"/>
          <p:cNvGraphicFramePr>
            <a:graphicFrameLocks noChangeAspect="1"/>
          </p:cNvGraphicFramePr>
          <p:nvPr>
            <p:extLst>
              <p:ext uri="{D42A27DB-BD31-4B8C-83A1-F6EECF244321}">
                <p14:modId xmlns:p14="http://schemas.microsoft.com/office/powerpoint/2010/main" val="117799920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573"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61958765"/>
              </p:ext>
            </p:extLst>
          </p:nvPr>
        </p:nvGraphicFramePr>
        <p:xfrm>
          <a:off x="5605463" y="1909763"/>
          <a:ext cx="2597150" cy="1436687"/>
        </p:xfrm>
        <a:graphic>
          <a:graphicData uri="http://schemas.openxmlformats.org/presentationml/2006/ole">
            <mc:AlternateContent xmlns:mc="http://schemas.openxmlformats.org/markup-compatibility/2006">
              <mc:Choice xmlns:v="urn:schemas-microsoft-com:vml" Requires="v">
                <p:oleObj spid="_x0000_s2574" name="Equation" r:id="rId6" imgW="711200" imgH="393700" progId="Equation.3">
                  <p:embed/>
                </p:oleObj>
              </mc:Choice>
              <mc:Fallback>
                <p:oleObj name="Equation" r:id="rId6" imgW="711200" imgH="393700" progId="Equation.3">
                  <p:embed/>
                  <p:pic>
                    <p:nvPicPr>
                      <p:cNvPr id="0" name=""/>
                      <p:cNvPicPr/>
                      <p:nvPr/>
                    </p:nvPicPr>
                    <p:blipFill>
                      <a:blip r:embed="rId7"/>
                      <a:stretch>
                        <a:fillRect/>
                      </a:stretch>
                    </p:blipFill>
                    <p:spPr>
                      <a:xfrm>
                        <a:off x="5605463" y="1909763"/>
                        <a:ext cx="2597150" cy="1436687"/>
                      </a:xfrm>
                      <a:prstGeom prst="rect">
                        <a:avLst/>
                      </a:prstGeom>
                      <a:ln>
                        <a:solidFill>
                          <a:schemeClr val="tx1"/>
                        </a:solid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01840925"/>
              </p:ext>
            </p:extLst>
          </p:nvPr>
        </p:nvGraphicFramePr>
        <p:xfrm>
          <a:off x="5605463" y="4033291"/>
          <a:ext cx="2690812" cy="2132013"/>
        </p:xfrm>
        <a:graphic>
          <a:graphicData uri="http://schemas.openxmlformats.org/presentationml/2006/ole">
            <mc:AlternateContent xmlns:mc="http://schemas.openxmlformats.org/markup-compatibility/2006">
              <mc:Choice xmlns:v="urn:schemas-microsoft-com:vml" Requires="v">
                <p:oleObj spid="_x0000_s2575" name="Equation" r:id="rId8" imgW="736600" imgH="584200" progId="Equation.3">
                  <p:embed/>
                </p:oleObj>
              </mc:Choice>
              <mc:Fallback>
                <p:oleObj name="Equation" r:id="rId8" imgW="736600" imgH="584200" progId="Equation.3">
                  <p:embed/>
                  <p:pic>
                    <p:nvPicPr>
                      <p:cNvPr id="0" name=""/>
                      <p:cNvPicPr/>
                      <p:nvPr/>
                    </p:nvPicPr>
                    <p:blipFill>
                      <a:blip r:embed="rId9"/>
                      <a:stretch>
                        <a:fillRect/>
                      </a:stretch>
                    </p:blipFill>
                    <p:spPr>
                      <a:xfrm>
                        <a:off x="5605463" y="4033291"/>
                        <a:ext cx="2690812" cy="2132013"/>
                      </a:xfrm>
                      <a:prstGeom prst="rect">
                        <a:avLst/>
                      </a:prstGeom>
                      <a:ln>
                        <a:solidFill>
                          <a:schemeClr val="tx1"/>
                        </a:solidFill>
                      </a:ln>
                    </p:spPr>
                  </p:pic>
                </p:oleObj>
              </mc:Fallback>
            </mc:AlternateContent>
          </a:graphicData>
        </a:graphic>
      </p:graphicFrame>
      <p:sp>
        <p:nvSpPr>
          <p:cNvPr id="4" name="TextBox 3">
            <a:extLst>
              <a:ext uri="{FF2B5EF4-FFF2-40B4-BE49-F238E27FC236}">
                <a16:creationId xmlns:a16="http://schemas.microsoft.com/office/drawing/2014/main" id="{17E0F4F0-4AAF-2543-923F-C52C2B113EF0}"/>
              </a:ext>
            </a:extLst>
          </p:cNvPr>
          <p:cNvSpPr txBox="1"/>
          <p:nvPr/>
        </p:nvSpPr>
        <p:spPr>
          <a:xfrm>
            <a:off x="5868144" y="3319932"/>
            <a:ext cx="1899879" cy="369332"/>
          </a:xfrm>
          <a:prstGeom prst="rect">
            <a:avLst/>
          </a:prstGeom>
          <a:noFill/>
        </p:spPr>
        <p:txBody>
          <a:bodyPr wrap="none" rtlCol="0">
            <a:spAutoFit/>
          </a:bodyPr>
          <a:lstStyle/>
          <a:p>
            <a:r>
              <a:rPr lang="en-US" dirty="0"/>
              <a:t>(1-0.75) + (0.75/3)</a:t>
            </a:r>
          </a:p>
        </p:txBody>
      </p:sp>
    </p:spTree>
    <p:extLst>
      <p:ext uri="{BB962C8B-B14F-4D97-AF65-F5344CB8AC3E}">
        <p14:creationId xmlns:p14="http://schemas.microsoft.com/office/powerpoint/2010/main" val="339658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solidFill>
                  <a:srgbClr val="FF0000"/>
                </a:solidFill>
              </a:rPr>
              <a:t>Amdahl’s law</a:t>
            </a:r>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11</a:t>
            </a:fld>
            <a:endParaRPr lang="en-US" dirty="0"/>
          </a:p>
        </p:txBody>
      </p:sp>
      <p:sp>
        <p:nvSpPr>
          <p:cNvPr id="6" name="Title 5"/>
          <p:cNvSpPr>
            <a:spLocks noGrp="1"/>
          </p:cNvSpPr>
          <p:nvPr>
            <p:ph type="title"/>
          </p:nvPr>
        </p:nvSpPr>
        <p:spPr/>
        <p:txBody>
          <a:bodyPr/>
          <a:lstStyle/>
          <a:p>
            <a:r>
              <a:rPr lang="en-GB"/>
              <a:t>Definitions</a:t>
            </a:r>
          </a:p>
        </p:txBody>
      </p:sp>
      <p:pic>
        <p:nvPicPr>
          <p:cNvPr id="7" name="Picture 6" descr="AmdahlsLa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203" y="2205350"/>
            <a:ext cx="5529594" cy="4319994"/>
          </a:xfrm>
          <a:prstGeom prst="rect">
            <a:avLst/>
          </a:prstGeom>
        </p:spPr>
      </p:pic>
    </p:spTree>
    <p:extLst>
      <p:ext uri="{BB962C8B-B14F-4D97-AF65-F5344CB8AC3E}">
        <p14:creationId xmlns:p14="http://schemas.microsoft.com/office/powerpoint/2010/main" val="2094530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solidFill>
                  <a:srgbClr val="000000"/>
                </a:solidFill>
              </a:rPr>
              <a:t>How much can I parallelise in practice?</a:t>
            </a:r>
          </a:p>
          <a:p>
            <a:pPr lvl="1"/>
            <a:endParaRPr lang="en-GB" dirty="0">
              <a:solidFill>
                <a:srgbClr val="000000"/>
              </a:solidFill>
            </a:endParaRPr>
          </a:p>
          <a:p>
            <a:pPr lvl="1"/>
            <a:r>
              <a:rPr lang="en-GB" dirty="0">
                <a:solidFill>
                  <a:srgbClr val="000000"/>
                </a:solidFill>
              </a:rPr>
              <a:t>It depends on the problem you are solving</a:t>
            </a:r>
          </a:p>
          <a:p>
            <a:pPr lvl="2"/>
            <a:r>
              <a:rPr lang="en-GB" dirty="0">
                <a:solidFill>
                  <a:srgbClr val="000000"/>
                </a:solidFill>
              </a:rPr>
              <a:t>e.g. by individual, by sample, etc.</a:t>
            </a:r>
          </a:p>
          <a:p>
            <a:pPr lvl="1"/>
            <a:endParaRPr lang="en-GB" dirty="0">
              <a:solidFill>
                <a:srgbClr val="000000"/>
              </a:solidFill>
            </a:endParaRPr>
          </a:p>
          <a:p>
            <a:pPr lvl="1"/>
            <a:r>
              <a:rPr lang="en-GB" dirty="0">
                <a:solidFill>
                  <a:srgbClr val="000000"/>
                </a:solidFill>
              </a:rPr>
              <a:t>Parallelising code can be complex</a:t>
            </a:r>
          </a:p>
          <a:p>
            <a:pPr lvl="2"/>
            <a:r>
              <a:rPr lang="en-GB" dirty="0">
                <a:solidFill>
                  <a:srgbClr val="000000"/>
                </a:solidFill>
              </a:rPr>
              <a:t>We think sequentially</a:t>
            </a:r>
          </a:p>
          <a:p>
            <a:pPr lvl="2"/>
            <a:r>
              <a:rPr lang="en-GB" dirty="0">
                <a:solidFill>
                  <a:srgbClr val="000000"/>
                </a:solidFill>
              </a:rPr>
              <a:t>Dependency among subtasks are difficult to debug</a:t>
            </a:r>
          </a:p>
          <a:p>
            <a:pPr lvl="2"/>
            <a:endParaRPr lang="en-GB" dirty="0">
              <a:solidFill>
                <a:srgbClr val="000000"/>
              </a:solidFill>
            </a:endParaRPr>
          </a:p>
          <a:p>
            <a:pPr lvl="1"/>
            <a:r>
              <a:rPr lang="en-GB" dirty="0">
                <a:solidFill>
                  <a:srgbClr val="000000"/>
                </a:solidFill>
              </a:rPr>
              <a:t>Worth it when </a:t>
            </a:r>
            <a:r>
              <a:rPr lang="en-GB" dirty="0">
                <a:solidFill>
                  <a:srgbClr val="FF0000"/>
                </a:solidFill>
              </a:rPr>
              <a:t>time(subtask) &gt;&gt; time(overheads)</a:t>
            </a:r>
          </a:p>
          <a:p>
            <a:endParaRPr lang="en-GB" dirty="0">
              <a:solidFill>
                <a:srgbClr val="000000"/>
              </a:solidFill>
            </a:endParaRP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12</a:t>
            </a:fld>
            <a:endParaRPr lang="en-US" dirty="0"/>
          </a:p>
        </p:txBody>
      </p:sp>
      <p:sp>
        <p:nvSpPr>
          <p:cNvPr id="6" name="Title 5"/>
          <p:cNvSpPr>
            <a:spLocks noGrp="1"/>
          </p:cNvSpPr>
          <p:nvPr>
            <p:ph type="title"/>
          </p:nvPr>
        </p:nvSpPr>
        <p:spPr/>
        <p:txBody>
          <a:bodyPr/>
          <a:lstStyle/>
          <a:p>
            <a:r>
              <a:rPr lang="en-GB"/>
              <a:t>Definitions</a:t>
            </a:r>
          </a:p>
        </p:txBody>
      </p:sp>
    </p:spTree>
    <p:extLst>
      <p:ext uri="{BB962C8B-B14F-4D97-AF65-F5344CB8AC3E}">
        <p14:creationId xmlns:p14="http://schemas.microsoft.com/office/powerpoint/2010/main" val="3391734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Software frameworks</a:t>
            </a:r>
          </a:p>
          <a:p>
            <a:pPr lvl="1"/>
            <a:r>
              <a:rPr lang="en-GB" dirty="0">
                <a:solidFill>
                  <a:srgbClr val="FF0000"/>
                </a:solidFill>
              </a:rPr>
              <a:t>Shared-Memory Multi-Processing</a:t>
            </a:r>
            <a:r>
              <a:rPr lang="en-GB" dirty="0"/>
              <a:t> (e.g. </a:t>
            </a:r>
            <a:r>
              <a:rPr lang="en-GB" dirty="0" err="1"/>
              <a:t>OpenMP</a:t>
            </a:r>
            <a:r>
              <a:rPr lang="en-GB" dirty="0"/>
              <a:t>)</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13</a:t>
            </a:fld>
            <a:endParaRPr lang="en-US" dirty="0"/>
          </a:p>
        </p:txBody>
      </p:sp>
      <p:sp>
        <p:nvSpPr>
          <p:cNvPr id="6" name="Title 5"/>
          <p:cNvSpPr>
            <a:spLocks noGrp="1"/>
          </p:cNvSpPr>
          <p:nvPr>
            <p:ph type="title"/>
          </p:nvPr>
        </p:nvSpPr>
        <p:spPr/>
        <p:txBody>
          <a:bodyPr/>
          <a:lstStyle/>
          <a:p>
            <a:r>
              <a:rPr lang="en-GB"/>
              <a:t>Definitions</a:t>
            </a:r>
          </a:p>
        </p:txBody>
      </p:sp>
      <p:pic>
        <p:nvPicPr>
          <p:cNvPr id="10" name="Picture 9" descr="smp-2.png"/>
          <p:cNvPicPr>
            <a:picLocks noChangeAspect="1"/>
          </p:cNvPicPr>
          <p:nvPr/>
        </p:nvPicPr>
        <p:blipFill>
          <a:blip r:embed="rId3" cstate="print"/>
          <a:stretch>
            <a:fillRect/>
          </a:stretch>
        </p:blipFill>
        <p:spPr>
          <a:xfrm>
            <a:off x="1785938" y="3003773"/>
            <a:ext cx="5572125" cy="26574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Software frameworks</a:t>
            </a:r>
          </a:p>
          <a:p>
            <a:pPr lvl="1"/>
            <a:r>
              <a:rPr lang="en-GB" dirty="0">
                <a:solidFill>
                  <a:srgbClr val="FF0000"/>
                </a:solidFill>
              </a:rPr>
              <a:t>Message-Passing Interface</a:t>
            </a:r>
            <a:r>
              <a:rPr lang="en-GB" dirty="0"/>
              <a:t> (e.g. </a:t>
            </a:r>
            <a:r>
              <a:rPr lang="en-GB" dirty="0" err="1"/>
              <a:t>OpenMPI</a:t>
            </a:r>
            <a:r>
              <a:rPr lang="en-GB" dirty="0"/>
              <a:t>)</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14</a:t>
            </a:fld>
            <a:endParaRPr lang="en-US" dirty="0"/>
          </a:p>
        </p:txBody>
      </p:sp>
      <p:sp>
        <p:nvSpPr>
          <p:cNvPr id="6" name="Title 5"/>
          <p:cNvSpPr>
            <a:spLocks noGrp="1"/>
          </p:cNvSpPr>
          <p:nvPr>
            <p:ph type="title"/>
          </p:nvPr>
        </p:nvSpPr>
        <p:spPr/>
        <p:txBody>
          <a:bodyPr/>
          <a:lstStyle/>
          <a:p>
            <a:r>
              <a:rPr lang="en-GB"/>
              <a:t>Definitions</a:t>
            </a:r>
          </a:p>
        </p:txBody>
      </p:sp>
      <p:pic>
        <p:nvPicPr>
          <p:cNvPr id="8" name="Picture 7" descr="mpi-2.jpeg"/>
          <p:cNvPicPr>
            <a:picLocks noChangeAspect="1"/>
          </p:cNvPicPr>
          <p:nvPr/>
        </p:nvPicPr>
        <p:blipFill>
          <a:blip r:embed="rId3" cstate="print"/>
          <a:stretch>
            <a:fillRect/>
          </a:stretch>
        </p:blipFill>
        <p:spPr>
          <a:xfrm>
            <a:off x="2286000" y="3521088"/>
            <a:ext cx="4572000" cy="18521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Software frameworks</a:t>
            </a:r>
          </a:p>
          <a:p>
            <a:pPr lvl="1"/>
            <a:r>
              <a:rPr lang="en-GB" dirty="0">
                <a:solidFill>
                  <a:srgbClr val="FF0000"/>
                </a:solidFill>
              </a:rPr>
              <a:t>Master-Slave </a:t>
            </a:r>
            <a:r>
              <a:rPr lang="en-GB" dirty="0"/>
              <a:t>(e.g. </a:t>
            </a:r>
            <a:r>
              <a:rPr lang="en-GB" dirty="0" err="1"/>
              <a:t>pipeline.py</a:t>
            </a:r>
            <a:r>
              <a:rPr lang="en-GB" dirty="0"/>
              <a:t>)</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15</a:t>
            </a:fld>
            <a:endParaRPr lang="en-US" dirty="0"/>
          </a:p>
        </p:txBody>
      </p:sp>
      <p:sp>
        <p:nvSpPr>
          <p:cNvPr id="6" name="Title 5"/>
          <p:cNvSpPr>
            <a:spLocks noGrp="1"/>
          </p:cNvSpPr>
          <p:nvPr>
            <p:ph type="title"/>
          </p:nvPr>
        </p:nvSpPr>
        <p:spPr/>
        <p:txBody>
          <a:bodyPr/>
          <a:lstStyle/>
          <a:p>
            <a:r>
              <a:rPr lang="en-GB"/>
              <a:t>Definitions</a:t>
            </a:r>
          </a:p>
        </p:txBody>
      </p:sp>
      <p:pic>
        <p:nvPicPr>
          <p:cNvPr id="9" name="Picture 8" descr="sequential-vs-parallel-programming-3.gif"/>
          <p:cNvPicPr>
            <a:picLocks noChangeAspect="1"/>
          </p:cNvPicPr>
          <p:nvPr/>
        </p:nvPicPr>
        <p:blipFill>
          <a:blip r:embed="rId3" cstate="print"/>
          <a:stretch>
            <a:fillRect/>
          </a:stretch>
        </p:blipFill>
        <p:spPr>
          <a:xfrm>
            <a:off x="1652587" y="2669629"/>
            <a:ext cx="5838825" cy="34956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Why </a:t>
            </a:r>
            <a:r>
              <a:rPr lang="en-GB" dirty="0" smtClean="0"/>
              <a:t>use a batch queue?</a:t>
            </a:r>
          </a:p>
          <a:p>
            <a:pPr lvl="1"/>
            <a:r>
              <a:rPr lang="en-GB" dirty="0" smtClean="0"/>
              <a:t>Manual management of cluster resources:</a:t>
            </a:r>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16</a:t>
            </a:fld>
            <a:endParaRPr lang="en-US" dirty="0"/>
          </a:p>
        </p:txBody>
      </p:sp>
      <p:sp>
        <p:nvSpPr>
          <p:cNvPr id="6" name="Title 5"/>
          <p:cNvSpPr>
            <a:spLocks noGrp="1"/>
          </p:cNvSpPr>
          <p:nvPr>
            <p:ph type="title"/>
          </p:nvPr>
        </p:nvSpPr>
        <p:spPr/>
        <p:txBody>
          <a:bodyPr/>
          <a:lstStyle/>
          <a:p>
            <a:r>
              <a:rPr lang="en-GB" dirty="0" smtClean="0"/>
              <a:t>Batch systems</a:t>
            </a:r>
            <a:endParaRPr lang="en-GB" dirty="0"/>
          </a:p>
        </p:txBody>
      </p:sp>
      <p:pic>
        <p:nvPicPr>
          <p:cNvPr id="9" name="Picture 8" descr="sge-at-work.jpg"/>
          <p:cNvPicPr>
            <a:picLocks noChangeAspect="1"/>
          </p:cNvPicPr>
          <p:nvPr/>
        </p:nvPicPr>
        <p:blipFill rotWithShape="1">
          <a:blip r:embed="rId3" cstate="print"/>
          <a:srcRect r="64834"/>
          <a:stretch/>
        </p:blipFill>
        <p:spPr>
          <a:xfrm>
            <a:off x="3740179" y="2708920"/>
            <a:ext cx="1663642" cy="37045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0242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Why use a batch queue?</a:t>
            </a:r>
          </a:p>
          <a:p>
            <a:pPr lvl="1"/>
            <a:r>
              <a:rPr lang="en-GB" dirty="0" smtClean="0"/>
              <a:t>Automation simplifies and improves things:</a:t>
            </a:r>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17</a:t>
            </a:fld>
            <a:endParaRPr lang="en-US" dirty="0"/>
          </a:p>
        </p:txBody>
      </p:sp>
      <p:sp>
        <p:nvSpPr>
          <p:cNvPr id="6" name="Title 5"/>
          <p:cNvSpPr>
            <a:spLocks noGrp="1"/>
          </p:cNvSpPr>
          <p:nvPr>
            <p:ph type="title"/>
          </p:nvPr>
        </p:nvSpPr>
        <p:spPr/>
        <p:txBody>
          <a:bodyPr/>
          <a:lstStyle/>
          <a:p>
            <a:r>
              <a:rPr lang="en-GB" dirty="0" smtClean="0"/>
              <a:t>Batch systems</a:t>
            </a:r>
            <a:endParaRPr lang="en-GB" dirty="0"/>
          </a:p>
        </p:txBody>
      </p:sp>
      <p:pic>
        <p:nvPicPr>
          <p:cNvPr id="11" name="Picture 10" descr="sge-steps.png"/>
          <p:cNvPicPr>
            <a:picLocks noChangeAspect="1"/>
          </p:cNvPicPr>
          <p:nvPr/>
        </p:nvPicPr>
        <p:blipFill>
          <a:blip r:embed="rId3" cstate="print"/>
          <a:stretch>
            <a:fillRect/>
          </a:stretch>
        </p:blipFill>
        <p:spPr>
          <a:xfrm>
            <a:off x="1691680" y="2852936"/>
            <a:ext cx="5709754" cy="327013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Sun Grid Engine: Architecture</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18</a:t>
            </a:fld>
            <a:endParaRPr lang="en-US" dirty="0"/>
          </a:p>
        </p:txBody>
      </p:sp>
      <p:sp>
        <p:nvSpPr>
          <p:cNvPr id="6" name="Title 5"/>
          <p:cNvSpPr>
            <a:spLocks noGrp="1"/>
          </p:cNvSpPr>
          <p:nvPr>
            <p:ph type="title"/>
          </p:nvPr>
        </p:nvSpPr>
        <p:spPr/>
        <p:txBody>
          <a:bodyPr/>
          <a:lstStyle/>
          <a:p>
            <a:r>
              <a:rPr lang="en-GB" dirty="0"/>
              <a:t>What is SGE</a:t>
            </a:r>
          </a:p>
        </p:txBody>
      </p:sp>
      <p:pic>
        <p:nvPicPr>
          <p:cNvPr id="7" name="Picture 6" descr="sge_schema.png"/>
          <p:cNvPicPr>
            <a:picLocks noChangeAspect="1"/>
          </p:cNvPicPr>
          <p:nvPr/>
        </p:nvPicPr>
        <p:blipFill>
          <a:blip r:embed="rId3" cstate="print"/>
          <a:srcRect t="20597" r="2908" b="12196"/>
          <a:stretch>
            <a:fillRect/>
          </a:stretch>
        </p:blipFill>
        <p:spPr>
          <a:xfrm>
            <a:off x="966143" y="2133273"/>
            <a:ext cx="7452000" cy="386874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GB" dirty="0"/>
              <a:t>Job </a:t>
            </a:r>
            <a:r>
              <a:rPr lang="en-GB" dirty="0">
                <a:solidFill>
                  <a:srgbClr val="FF0000"/>
                </a:solidFill>
              </a:rPr>
              <a:t>scheduling</a:t>
            </a:r>
          </a:p>
          <a:p>
            <a:pPr lvl="1"/>
            <a:r>
              <a:rPr lang="en-GB" dirty="0"/>
              <a:t>Scheduler is triggered either by:</a:t>
            </a:r>
          </a:p>
          <a:p>
            <a:pPr lvl="2"/>
            <a:r>
              <a:rPr lang="en-GB" dirty="0" smtClean="0"/>
              <a:t>Periodically (used on our systems – 15s on CGAT, 30s on CBRG)</a:t>
            </a:r>
            <a:endParaRPr lang="en-GB" dirty="0"/>
          </a:p>
          <a:p>
            <a:pPr lvl="2"/>
            <a:r>
              <a:rPr lang="en-GB" dirty="0"/>
              <a:t>New job submitted</a:t>
            </a:r>
          </a:p>
          <a:p>
            <a:pPr lvl="2"/>
            <a:r>
              <a:rPr lang="en-GB" dirty="0"/>
              <a:t>Job finished</a:t>
            </a:r>
          </a:p>
          <a:p>
            <a:pPr lvl="1"/>
            <a:endParaRPr lang="en-GB" dirty="0"/>
          </a:p>
          <a:p>
            <a:pPr lvl="1"/>
            <a:r>
              <a:rPr lang="en-GB" dirty="0"/>
              <a:t>Scheduler assesses the needs of all pending jobs against all available resources, considering:</a:t>
            </a:r>
          </a:p>
          <a:p>
            <a:pPr lvl="2"/>
            <a:r>
              <a:rPr lang="en-GB" dirty="0" smtClean="0"/>
              <a:t>Job priority</a:t>
            </a:r>
          </a:p>
          <a:p>
            <a:pPr lvl="2"/>
            <a:r>
              <a:rPr lang="en-GB" dirty="0" smtClean="0"/>
              <a:t>Cluster </a:t>
            </a:r>
            <a:r>
              <a:rPr lang="en-GB" dirty="0"/>
              <a:t>configuration and cluster load</a:t>
            </a:r>
          </a:p>
          <a:p>
            <a:pPr lvl="2"/>
            <a:r>
              <a:rPr lang="en-GB" dirty="0"/>
              <a:t>Job requirements (CPU, RAM, I/O)</a:t>
            </a:r>
          </a:p>
          <a:p>
            <a:pPr lvl="2"/>
            <a:r>
              <a:rPr lang="en-GB" dirty="0"/>
              <a:t>Execution hosts’ relative performance</a:t>
            </a:r>
          </a:p>
          <a:p>
            <a:pPr lvl="1"/>
            <a:endParaRPr lang="en-GB" dirty="0"/>
          </a:p>
          <a:p>
            <a:pPr lvl="1"/>
            <a:r>
              <a:rPr lang="en-GB" dirty="0"/>
              <a:t>After assessment:</a:t>
            </a:r>
          </a:p>
          <a:p>
            <a:pPr lvl="2"/>
            <a:r>
              <a:rPr lang="en-GB" dirty="0"/>
              <a:t>Dispatch new jobs</a:t>
            </a:r>
          </a:p>
          <a:p>
            <a:pPr lvl="2"/>
            <a:r>
              <a:rPr lang="en-GB" dirty="0"/>
              <a:t>Suspend running jobs</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19</a:t>
            </a:fld>
            <a:endParaRPr lang="en-US" dirty="0"/>
          </a:p>
        </p:txBody>
      </p:sp>
      <p:sp>
        <p:nvSpPr>
          <p:cNvPr id="6" name="Title 5"/>
          <p:cNvSpPr>
            <a:spLocks noGrp="1"/>
          </p:cNvSpPr>
          <p:nvPr>
            <p:ph type="title"/>
          </p:nvPr>
        </p:nvSpPr>
        <p:spPr/>
        <p:txBody>
          <a:bodyPr/>
          <a:lstStyle/>
          <a:p>
            <a:r>
              <a:rPr lang="en-GB" dirty="0"/>
              <a:t>What is SGE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Definitions</a:t>
            </a:r>
          </a:p>
          <a:p>
            <a:r>
              <a:rPr lang="en-GB" dirty="0" smtClean="0"/>
              <a:t>Batch system basics</a:t>
            </a:r>
            <a:endParaRPr lang="en-GB" dirty="0"/>
          </a:p>
          <a:p>
            <a:r>
              <a:rPr lang="en-GB" dirty="0" smtClean="0"/>
              <a:t>SGE in particular</a:t>
            </a:r>
            <a:endParaRPr lang="en-GB" dirty="0"/>
          </a:p>
          <a:p>
            <a:r>
              <a:rPr lang="en-GB" dirty="0"/>
              <a:t>How to use SGE</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a:t>
            </a:fld>
            <a:endParaRPr lang="en-US" dirty="0"/>
          </a:p>
        </p:txBody>
      </p:sp>
      <p:sp>
        <p:nvSpPr>
          <p:cNvPr id="6" name="Title 5"/>
          <p:cNvSpPr>
            <a:spLocks noGrp="1"/>
          </p:cNvSpPr>
          <p:nvPr>
            <p:ph type="title"/>
          </p:nvPr>
        </p:nvSpPr>
        <p:spPr/>
        <p:txBody>
          <a:bodyPr/>
          <a:lstStyle/>
          <a:p>
            <a:r>
              <a:rPr lang="en-GB" dirty="0"/>
              <a:t>Overview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Get to know your jobs</a:t>
            </a:r>
          </a:p>
          <a:p>
            <a:r>
              <a:rPr lang="en-GB" dirty="0"/>
              <a:t>Get to know your cluster</a:t>
            </a:r>
          </a:p>
          <a:p>
            <a:r>
              <a:rPr lang="en-GB" dirty="0"/>
              <a:t>Submit jobs to the cluster</a:t>
            </a:r>
          </a:p>
          <a:p>
            <a:r>
              <a:rPr lang="en-GB" dirty="0"/>
              <a:t>Monitor jobs</a:t>
            </a:r>
          </a:p>
          <a:p>
            <a:r>
              <a:rPr lang="en-GB" dirty="0"/>
              <a:t>Cancel jobs</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20</a:t>
            </a:fld>
            <a:endParaRPr lang="en-US" dirty="0"/>
          </a:p>
        </p:txBody>
      </p:sp>
      <p:sp>
        <p:nvSpPr>
          <p:cNvPr id="6" name="Title 5"/>
          <p:cNvSpPr>
            <a:spLocks noGrp="1"/>
          </p:cNvSpPr>
          <p:nvPr>
            <p:ph type="title"/>
          </p:nvPr>
        </p:nvSpPr>
        <p:spPr/>
        <p:txBody>
          <a:bodyPr/>
          <a:lstStyle/>
          <a:p>
            <a:r>
              <a:rPr lang="en-GB"/>
              <a:t>How to use SGE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a:t>Job profiling</a:t>
            </a:r>
          </a:p>
          <a:p>
            <a:pPr lvl="1"/>
            <a:r>
              <a:rPr lang="en-GB" dirty="0"/>
              <a:t>Iterative process</a:t>
            </a:r>
          </a:p>
          <a:p>
            <a:pPr lvl="2"/>
            <a:r>
              <a:rPr lang="en-GB" dirty="0"/>
              <a:t>Run first a smaller instance of your problem</a:t>
            </a:r>
          </a:p>
          <a:p>
            <a:pPr lvl="2"/>
            <a:r>
              <a:rPr lang="en-GB" dirty="0"/>
              <a:t>Measure the computational resources: time and memory</a:t>
            </a:r>
          </a:p>
          <a:p>
            <a:pPr lvl="2"/>
            <a:r>
              <a:rPr lang="en-GB" dirty="0"/>
              <a:t>Repeat the process with a bigger instance</a:t>
            </a:r>
          </a:p>
          <a:p>
            <a:pPr lvl="2"/>
            <a:endParaRPr lang="en-GB" dirty="0"/>
          </a:p>
          <a:p>
            <a:pPr lvl="1"/>
            <a:r>
              <a:rPr lang="en-GB" dirty="0"/>
              <a:t>Use profiling tools, e.g.:</a:t>
            </a:r>
          </a:p>
          <a:p>
            <a:pPr lvl="2"/>
            <a:r>
              <a:rPr lang="en-GB" dirty="0"/>
              <a:t>Linux: use </a:t>
            </a:r>
            <a:r>
              <a:rPr lang="en-GB" dirty="0">
                <a:solidFill>
                  <a:srgbClr val="FF0000"/>
                </a:solidFill>
              </a:rPr>
              <a:t>top</a:t>
            </a:r>
            <a:r>
              <a:rPr lang="en-GB" dirty="0"/>
              <a:t> to see your program in action</a:t>
            </a:r>
          </a:p>
          <a:p>
            <a:pPr lvl="2"/>
            <a:r>
              <a:rPr lang="en-GB" dirty="0"/>
              <a:t>Linux: </a:t>
            </a:r>
            <a:r>
              <a:rPr lang="en-GB" dirty="0">
                <a:solidFill>
                  <a:srgbClr val="FF0000"/>
                </a:solidFill>
              </a:rPr>
              <a:t>/</a:t>
            </a:r>
            <a:r>
              <a:rPr lang="en-GB" dirty="0" err="1">
                <a:solidFill>
                  <a:srgbClr val="FF0000"/>
                </a:solidFill>
              </a:rPr>
              <a:t>usr</a:t>
            </a:r>
            <a:r>
              <a:rPr lang="en-GB" dirty="0">
                <a:solidFill>
                  <a:srgbClr val="FF0000"/>
                </a:solidFill>
              </a:rPr>
              <a:t>/bin/time</a:t>
            </a:r>
            <a:r>
              <a:rPr lang="en-GB" dirty="0"/>
              <a:t> –o </a:t>
            </a:r>
            <a:r>
              <a:rPr lang="en-GB" dirty="0" err="1"/>
              <a:t>profile.out</a:t>
            </a:r>
            <a:r>
              <a:rPr lang="en-GB" dirty="0"/>
              <a:t> –v ./</a:t>
            </a:r>
            <a:r>
              <a:rPr lang="en-GB" dirty="0" err="1"/>
              <a:t>script.sh</a:t>
            </a:r>
            <a:endParaRPr lang="en-GB" dirty="0"/>
          </a:p>
          <a:p>
            <a:pPr lvl="2"/>
            <a:r>
              <a:rPr lang="en-GB" dirty="0">
                <a:solidFill>
                  <a:srgbClr val="000000"/>
                </a:solidFill>
              </a:rPr>
              <a:t>Sun Grid Engine:</a:t>
            </a:r>
            <a:r>
              <a:rPr lang="en-GB" dirty="0">
                <a:solidFill>
                  <a:srgbClr val="FF0000"/>
                </a:solidFill>
              </a:rPr>
              <a:t> </a:t>
            </a:r>
            <a:r>
              <a:rPr lang="en-GB" dirty="0" err="1">
                <a:solidFill>
                  <a:srgbClr val="FF0000"/>
                </a:solidFill>
              </a:rPr>
              <a:t>qstat</a:t>
            </a:r>
            <a:r>
              <a:rPr lang="en-GB" dirty="0"/>
              <a:t> –j &lt;</a:t>
            </a:r>
            <a:r>
              <a:rPr lang="en-GB" dirty="0" err="1"/>
              <a:t>job_id</a:t>
            </a:r>
            <a:r>
              <a:rPr lang="en-GB" dirty="0"/>
              <a:t>&gt; | </a:t>
            </a:r>
            <a:r>
              <a:rPr lang="en-GB" dirty="0" err="1"/>
              <a:t>grep</a:t>
            </a:r>
            <a:r>
              <a:rPr lang="en-GB" dirty="0"/>
              <a:t> usage</a:t>
            </a:r>
          </a:p>
          <a:p>
            <a:pPr lvl="2"/>
            <a:r>
              <a:rPr lang="en-GB" dirty="0" err="1"/>
              <a:t>Python:Davids</a:t>
            </a:r>
            <a:r>
              <a:rPr lang="en-GB" dirty="0"/>
              <a:t>’ </a:t>
            </a:r>
            <a:r>
              <a:rPr lang="en-GB" dirty="0">
                <a:hlinkClick r:id="rId3">
                  <a:extLst>
                    <a:ext uri="{A12FA001-AC4F-418D-AE19-62706E023703}">
                      <ahyp:hlinkClr xmlns="" xmlns:ahyp="http://schemas.microsoft.com/office/drawing/2018/hyperlinkcolor" val="tx"/>
                    </a:ext>
                  </a:extLst>
                </a:hlinkClick>
              </a:rPr>
              <a:t>talk</a:t>
            </a:r>
            <a:r>
              <a:rPr lang="en-GB" dirty="0"/>
              <a:t> on debugging/profiling tools</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21</a:t>
            </a:fld>
            <a:endParaRPr lang="en-US" dirty="0"/>
          </a:p>
        </p:txBody>
      </p:sp>
      <p:sp>
        <p:nvSpPr>
          <p:cNvPr id="6" name="Title 5"/>
          <p:cNvSpPr>
            <a:spLocks noGrp="1"/>
          </p:cNvSpPr>
          <p:nvPr>
            <p:ph type="title"/>
          </p:nvPr>
        </p:nvSpPr>
        <p:spPr/>
        <p:txBody>
          <a:bodyPr/>
          <a:lstStyle/>
          <a:p>
            <a:r>
              <a:rPr lang="en-GB"/>
              <a:t>Get to know your jobs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r>
              <a:rPr lang="en-US" dirty="0"/>
              <a:t>Let’s log into the cluster</a:t>
            </a:r>
          </a:p>
          <a:p>
            <a:endParaRPr lang="en-US" dirty="0"/>
          </a:p>
          <a:p>
            <a:r>
              <a:rPr lang="en-US" dirty="0"/>
              <a:t>We’ll be typing the following commands as we speak</a:t>
            </a:r>
          </a:p>
          <a:p>
            <a:endParaRPr lang="en-US" dirty="0"/>
          </a:p>
          <a:p>
            <a:endParaRPr lang="en-US" dirty="0"/>
          </a:p>
          <a:p>
            <a:endParaRPr lang="en-US"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22</a:t>
            </a:fld>
            <a:endParaRPr lang="en-US" dirty="0"/>
          </a:p>
        </p:txBody>
      </p:sp>
      <p:sp>
        <p:nvSpPr>
          <p:cNvPr id="6" name="Title 5"/>
          <p:cNvSpPr>
            <a:spLocks noGrp="1"/>
          </p:cNvSpPr>
          <p:nvPr>
            <p:ph type="title"/>
          </p:nvPr>
        </p:nvSpPr>
        <p:spPr/>
        <p:txBody>
          <a:bodyPr/>
          <a:lstStyle/>
          <a:p>
            <a:r>
              <a:rPr lang="en-US" dirty="0"/>
              <a:t>Exercise 1</a:t>
            </a:r>
          </a:p>
        </p:txBody>
      </p:sp>
    </p:spTree>
    <p:extLst>
      <p:ext uri="{BB962C8B-B14F-4D97-AF65-F5344CB8AC3E}">
        <p14:creationId xmlns:p14="http://schemas.microsoft.com/office/powerpoint/2010/main" val="1171186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Computational resources </a:t>
            </a:r>
            <a:r>
              <a:rPr lang="en-GB" dirty="0" smtClean="0"/>
              <a:t>available – CGAT:</a:t>
            </a:r>
            <a:endParaRPr lang="en-GB" dirty="0"/>
          </a:p>
          <a:p>
            <a:pPr lvl="1"/>
            <a:r>
              <a:rPr lang="en-GB" dirty="0" err="1">
                <a:solidFill>
                  <a:srgbClr val="FF0000"/>
                </a:solidFill>
              </a:rPr>
              <a:t>qhost</a:t>
            </a:r>
            <a:endParaRPr lang="en-GB" dirty="0">
              <a:solidFill>
                <a:srgbClr val="FF0000"/>
              </a:solidFill>
            </a:endParaRPr>
          </a:p>
          <a:p>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23</a:t>
            </a:fld>
            <a:endParaRPr lang="en-US" dirty="0"/>
          </a:p>
        </p:txBody>
      </p:sp>
      <p:sp>
        <p:nvSpPr>
          <p:cNvPr id="6" name="Title 5"/>
          <p:cNvSpPr>
            <a:spLocks noGrp="1"/>
          </p:cNvSpPr>
          <p:nvPr>
            <p:ph type="title"/>
          </p:nvPr>
        </p:nvSpPr>
        <p:spPr/>
        <p:txBody>
          <a:bodyPr/>
          <a:lstStyle/>
          <a:p>
            <a:r>
              <a:rPr lang="en-GB" dirty="0"/>
              <a:t>Get to know your cluster</a:t>
            </a:r>
          </a:p>
        </p:txBody>
      </p:sp>
      <p:pic>
        <p:nvPicPr>
          <p:cNvPr id="7" name="Content Placeholder 8" descr="sge-qhost.png"/>
          <p:cNvPicPr>
            <a:picLocks noChangeAspect="1"/>
          </p:cNvPicPr>
          <p:nvPr/>
        </p:nvPicPr>
        <p:blipFill rotWithShape="1">
          <a:blip r:embed="rId3">
            <a:extLst>
              <a:ext uri="{28A0092B-C50C-407E-A947-70E740481C1C}">
                <a14:useLocalDpi xmlns:a14="http://schemas.microsoft.com/office/drawing/2010/main" val="0"/>
              </a:ext>
            </a:extLst>
          </a:blip>
          <a:srcRect t="23616" r="66637" b="57272"/>
          <a:stretch/>
        </p:blipFill>
        <p:spPr>
          <a:xfrm>
            <a:off x="1116379" y="2725209"/>
            <a:ext cx="6839996" cy="2395875"/>
          </a:xfrm>
          <a:prstGeom prst="rect">
            <a:avLst/>
          </a:prstGeom>
          <a:ln>
            <a:noFill/>
          </a:ln>
          <a:effectLst>
            <a:outerShdw blurRad="292100" dist="139700" dir="2700000" algn="tl" rotWithShape="0">
              <a:srgbClr val="333333">
                <a:alpha val="65000"/>
              </a:srgbClr>
            </a:outerShdw>
          </a:effectLst>
        </p:spPr>
      </p:pic>
      <p:pic>
        <p:nvPicPr>
          <p:cNvPr id="8" name="Content Placeholder 8" descr="sge-qhost.png"/>
          <p:cNvPicPr>
            <a:picLocks noChangeAspect="1"/>
          </p:cNvPicPr>
          <p:nvPr/>
        </p:nvPicPr>
        <p:blipFill rotWithShape="1">
          <a:blip r:embed="rId3">
            <a:extLst>
              <a:ext uri="{28A0092B-C50C-407E-A947-70E740481C1C}">
                <a14:useLocalDpi xmlns:a14="http://schemas.microsoft.com/office/drawing/2010/main" val="0"/>
              </a:ext>
            </a:extLst>
          </a:blip>
          <a:srcRect t="65673" r="66637" b="25997"/>
          <a:stretch/>
        </p:blipFill>
        <p:spPr>
          <a:xfrm>
            <a:off x="1116378" y="5121084"/>
            <a:ext cx="6839998" cy="104422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Computational resources </a:t>
            </a:r>
            <a:r>
              <a:rPr lang="en-GB" dirty="0" smtClean="0"/>
              <a:t>available – CBRG:</a:t>
            </a:r>
            <a:endParaRPr lang="en-GB" dirty="0"/>
          </a:p>
          <a:p>
            <a:pPr lvl="1"/>
            <a:r>
              <a:rPr lang="en-GB" dirty="0" err="1">
                <a:solidFill>
                  <a:srgbClr val="FF0000"/>
                </a:solidFill>
              </a:rPr>
              <a:t>qhost</a:t>
            </a:r>
            <a:endParaRPr lang="en-GB" dirty="0">
              <a:solidFill>
                <a:srgbClr val="FF0000"/>
              </a:solidFill>
            </a:endParaRPr>
          </a:p>
          <a:p>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2019-01-14</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24</a:t>
            </a:fld>
            <a:endParaRPr lang="en-US" dirty="0"/>
          </a:p>
        </p:txBody>
      </p:sp>
      <p:sp>
        <p:nvSpPr>
          <p:cNvPr id="6" name="Title 5"/>
          <p:cNvSpPr>
            <a:spLocks noGrp="1"/>
          </p:cNvSpPr>
          <p:nvPr>
            <p:ph type="title"/>
          </p:nvPr>
        </p:nvSpPr>
        <p:spPr/>
        <p:txBody>
          <a:bodyPr/>
          <a:lstStyle/>
          <a:p>
            <a:r>
              <a:rPr lang="en-GB" dirty="0"/>
              <a:t>Get to know your cluster</a:t>
            </a:r>
          </a:p>
        </p:txBody>
      </p:sp>
      <p:sp>
        <p:nvSpPr>
          <p:cNvPr id="9" name="TextBox 8"/>
          <p:cNvSpPr txBox="1"/>
          <p:nvPr/>
        </p:nvSpPr>
        <p:spPr>
          <a:xfrm>
            <a:off x="814169" y="2996952"/>
            <a:ext cx="7574255" cy="2492990"/>
          </a:xfrm>
          <a:prstGeom prst="rect">
            <a:avLst/>
          </a:prstGeom>
          <a:solidFill>
            <a:schemeClr val="tx1">
              <a:lumMod val="85000"/>
              <a:lumOff val="15000"/>
            </a:schemeClr>
          </a:solidFill>
        </p:spPr>
        <p:txBody>
          <a:bodyPr wrap="square" rtlCol="0">
            <a:spAutoFit/>
          </a:bodyPr>
          <a:lstStyle/>
          <a:p>
            <a:r>
              <a:rPr lang="en-GB" sz="1200" dirty="0">
                <a:solidFill>
                  <a:schemeClr val="bg1"/>
                </a:solidFill>
                <a:latin typeface="Courier New" panose="02070309020205020404" pitchFamily="49" charset="0"/>
                <a:cs typeface="Courier New" panose="02070309020205020404" pitchFamily="49" charset="0"/>
              </a:rPr>
              <a:t>cbrgbigmem01p           lx26-amd64     40  0.00 1009.6G   10.6G   32.0G     0.0</a:t>
            </a:r>
          </a:p>
          <a:p>
            <a:r>
              <a:rPr lang="en-GB" sz="1200" dirty="0">
                <a:solidFill>
                  <a:schemeClr val="bg1"/>
                </a:solidFill>
                <a:latin typeface="Courier New" panose="02070309020205020404" pitchFamily="49" charset="0"/>
                <a:cs typeface="Courier New" panose="02070309020205020404" pitchFamily="49" charset="0"/>
              </a:rPr>
              <a:t>cbrgbigmem02p           lx26-amd64     40 16.43 1009.6G  223.5G   32.0G   43.6M</a:t>
            </a:r>
          </a:p>
          <a:p>
            <a:r>
              <a:rPr lang="en-GB" sz="1200" dirty="0">
                <a:solidFill>
                  <a:schemeClr val="bg1"/>
                </a:solidFill>
                <a:latin typeface="Courier New" panose="02070309020205020404" pitchFamily="49" charset="0"/>
                <a:cs typeface="Courier New" panose="02070309020205020404" pitchFamily="49" charset="0"/>
              </a:rPr>
              <a:t>cbrgwn001p              lx26-amd64     24 15.69  252.2G  171.4G   32.0G   27.2G</a:t>
            </a:r>
          </a:p>
          <a:p>
            <a:r>
              <a:rPr lang="en-GB" sz="1200" dirty="0">
                <a:solidFill>
                  <a:schemeClr val="bg1"/>
                </a:solidFill>
                <a:latin typeface="Courier New" panose="02070309020205020404" pitchFamily="49" charset="0"/>
                <a:cs typeface="Courier New" panose="02070309020205020404" pitchFamily="49" charset="0"/>
              </a:rPr>
              <a:t>cbrgwn003p              lx26-amd64     24 15.63  252.2G  170.1G   32.0G   38.6M</a:t>
            </a:r>
          </a:p>
          <a:p>
            <a:r>
              <a:rPr lang="en-GB" sz="1200" dirty="0">
                <a:solidFill>
                  <a:schemeClr val="bg1"/>
                </a:solidFill>
                <a:latin typeface="Courier New" panose="02070309020205020404" pitchFamily="49" charset="0"/>
                <a:cs typeface="Courier New" panose="02070309020205020404" pitchFamily="49" charset="0"/>
              </a:rPr>
              <a:t>cbrgwn004p              lx26-amd64     24 15.68  252.2G  170.1G   32.0G   28.7M</a:t>
            </a:r>
          </a:p>
          <a:p>
            <a:r>
              <a:rPr lang="en-GB" sz="1200" dirty="0">
                <a:solidFill>
                  <a:schemeClr val="bg1"/>
                </a:solidFill>
                <a:latin typeface="Courier New" panose="02070309020205020404" pitchFamily="49" charset="0"/>
                <a:cs typeface="Courier New" panose="02070309020205020404" pitchFamily="49" charset="0"/>
              </a:rPr>
              <a:t>cbrgwn005p              lx26-amd64     48     -  252.2G       -   32.0G       -</a:t>
            </a:r>
          </a:p>
          <a:p>
            <a:r>
              <a:rPr lang="en-GB" sz="1200" dirty="0">
                <a:solidFill>
                  <a:schemeClr val="bg1"/>
                </a:solidFill>
                <a:latin typeface="Courier New" panose="02070309020205020404" pitchFamily="49" charset="0"/>
                <a:cs typeface="Courier New" panose="02070309020205020404" pitchFamily="49" charset="0"/>
              </a:rPr>
              <a:t>cbrgwn006p              lx26-amd64     24  1.62  252.2G   12.1G   32.0G   26.9G</a:t>
            </a:r>
          </a:p>
          <a:p>
            <a:r>
              <a:rPr lang="en-GB" sz="1200" dirty="0">
                <a:solidFill>
                  <a:schemeClr val="bg1"/>
                </a:solidFill>
                <a:latin typeface="Courier New" panose="02070309020205020404" pitchFamily="49" charset="0"/>
                <a:cs typeface="Courier New" panose="02070309020205020404" pitchFamily="49" charset="0"/>
              </a:rPr>
              <a:t>cbrgwn007p              lx26-amd64     24  0.99  252.2G    6.9G   32.0G   48.2M</a:t>
            </a:r>
          </a:p>
          <a:p>
            <a:r>
              <a:rPr lang="en-GB" sz="1200" dirty="0">
                <a:solidFill>
                  <a:schemeClr val="bg1"/>
                </a:solidFill>
                <a:latin typeface="Courier New" panose="02070309020205020404" pitchFamily="49" charset="0"/>
                <a:cs typeface="Courier New" panose="02070309020205020404" pitchFamily="49" charset="0"/>
              </a:rPr>
              <a:t>cbrgwn008p              lx26-amd64     24 15.62  252.2G  170.1G   32.0G   86.3M</a:t>
            </a:r>
          </a:p>
          <a:p>
            <a:r>
              <a:rPr lang="en-GB" sz="1200" dirty="0">
                <a:solidFill>
                  <a:schemeClr val="bg1"/>
                </a:solidFill>
                <a:latin typeface="Courier New" panose="02070309020205020404" pitchFamily="49" charset="0"/>
                <a:cs typeface="Courier New" panose="02070309020205020404" pitchFamily="49" charset="0"/>
              </a:rPr>
              <a:t>cbrgwn009p              lx26-amd64     24  0.00  252.2G    2.2G   32.0G   24.3M</a:t>
            </a:r>
          </a:p>
          <a:p>
            <a:r>
              <a:rPr lang="en-GB" sz="1200" dirty="0">
                <a:solidFill>
                  <a:schemeClr val="bg1"/>
                </a:solidFill>
                <a:latin typeface="Courier New" panose="02070309020205020404" pitchFamily="49" charset="0"/>
                <a:cs typeface="Courier New" panose="02070309020205020404" pitchFamily="49" charset="0"/>
              </a:rPr>
              <a:t>cbrgwn010p              lx26-amd64     24 15.74  252.2G  170.2G   32.0G   21.9M</a:t>
            </a:r>
          </a:p>
          <a:p>
            <a:r>
              <a:rPr lang="en-GB" sz="1200" dirty="0">
                <a:solidFill>
                  <a:schemeClr val="bg1"/>
                </a:solidFill>
                <a:latin typeface="Courier New" panose="02070309020205020404" pitchFamily="49" charset="0"/>
                <a:cs typeface="Courier New" panose="02070309020205020404" pitchFamily="49" charset="0"/>
              </a:rPr>
              <a:t>cbrgwn011p              lx26-amd64     24  1.61  252.2G    4.8G   32.0G    3.9G</a:t>
            </a:r>
          </a:p>
          <a:p>
            <a:r>
              <a:rPr lang="en-GB" sz="1200" dirty="0">
                <a:solidFill>
                  <a:schemeClr val="bg1"/>
                </a:solidFill>
                <a:latin typeface="Courier New" panose="02070309020205020404" pitchFamily="49" charset="0"/>
                <a:cs typeface="Courier New" panose="02070309020205020404" pitchFamily="49" charset="0"/>
              </a:rPr>
              <a:t>cbrgwn012p              lx26-amd64     24  0.95  252.2G   14.6G   32.0G   31.9G</a:t>
            </a:r>
          </a:p>
        </p:txBody>
      </p:sp>
    </p:spTree>
    <p:extLst>
      <p:ext uri="{BB962C8B-B14F-4D97-AF65-F5344CB8AC3E}">
        <p14:creationId xmlns:p14="http://schemas.microsoft.com/office/powerpoint/2010/main" val="1781466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Host groups?</a:t>
            </a:r>
          </a:p>
          <a:p>
            <a:pPr lvl="1"/>
            <a:r>
              <a:rPr lang="en-GB" dirty="0" err="1">
                <a:solidFill>
                  <a:srgbClr val="FF0000"/>
                </a:solidFill>
              </a:rPr>
              <a:t>qconf</a:t>
            </a:r>
            <a:r>
              <a:rPr lang="en-GB" dirty="0">
                <a:solidFill>
                  <a:srgbClr val="FF0000"/>
                </a:solidFill>
              </a:rPr>
              <a:t> –</a:t>
            </a:r>
            <a:r>
              <a:rPr lang="en-GB" dirty="0" err="1">
                <a:solidFill>
                  <a:srgbClr val="FF0000"/>
                </a:solidFill>
              </a:rPr>
              <a:t>shgrpl</a:t>
            </a:r>
            <a:r>
              <a:rPr lang="en-GB" dirty="0"/>
              <a:t>                       </a:t>
            </a:r>
            <a:r>
              <a:rPr lang="en-GB" dirty="0">
                <a:solidFill>
                  <a:schemeClr val="accent3"/>
                </a:solidFill>
              </a:rPr>
              <a:t># show all host groups</a:t>
            </a:r>
          </a:p>
          <a:p>
            <a:pPr lvl="1"/>
            <a:r>
              <a:rPr lang="en-GB" dirty="0" err="1">
                <a:solidFill>
                  <a:srgbClr val="FF0000"/>
                </a:solidFill>
              </a:rPr>
              <a:t>qconf</a:t>
            </a:r>
            <a:r>
              <a:rPr lang="en-GB" dirty="0">
                <a:solidFill>
                  <a:srgbClr val="FF0000"/>
                </a:solidFill>
              </a:rPr>
              <a:t> –</a:t>
            </a:r>
            <a:r>
              <a:rPr lang="en-GB" dirty="0" err="1">
                <a:solidFill>
                  <a:srgbClr val="FF0000"/>
                </a:solidFill>
              </a:rPr>
              <a:t>shgrp</a:t>
            </a:r>
            <a:r>
              <a:rPr lang="en-GB" dirty="0">
                <a:solidFill>
                  <a:srgbClr val="FF0000"/>
                </a:solidFill>
              </a:rPr>
              <a:t> &lt;@name&gt;</a:t>
            </a:r>
            <a:r>
              <a:rPr lang="en-GB" dirty="0"/>
              <a:t>    </a:t>
            </a:r>
            <a:r>
              <a:rPr lang="en-GB" dirty="0">
                <a:solidFill>
                  <a:schemeClr val="accent3"/>
                </a:solidFill>
              </a:rPr>
              <a:t># show host group conf.</a:t>
            </a:r>
          </a:p>
          <a:p>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2019-01-14</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25</a:t>
            </a:fld>
            <a:endParaRPr lang="en-US" dirty="0"/>
          </a:p>
        </p:txBody>
      </p:sp>
      <p:sp>
        <p:nvSpPr>
          <p:cNvPr id="6" name="Title 5"/>
          <p:cNvSpPr>
            <a:spLocks noGrp="1"/>
          </p:cNvSpPr>
          <p:nvPr>
            <p:ph type="title"/>
          </p:nvPr>
        </p:nvSpPr>
        <p:spPr/>
        <p:txBody>
          <a:bodyPr/>
          <a:lstStyle/>
          <a:p>
            <a:r>
              <a:rPr lang="en-GB"/>
              <a:t>Get to know your cluster</a:t>
            </a:r>
          </a:p>
        </p:txBody>
      </p:sp>
      <p:sp>
        <p:nvSpPr>
          <p:cNvPr id="4" name="TextBox 3"/>
          <p:cNvSpPr txBox="1"/>
          <p:nvPr/>
        </p:nvSpPr>
        <p:spPr>
          <a:xfrm>
            <a:off x="899592" y="4509120"/>
            <a:ext cx="3456384" cy="923330"/>
          </a:xfrm>
          <a:prstGeom prst="rect">
            <a:avLst/>
          </a:prstGeom>
          <a:solidFill>
            <a:schemeClr val="tx1">
              <a:lumMod val="85000"/>
              <a:lumOff val="15000"/>
            </a:schemeClr>
          </a:solidFill>
        </p:spPr>
        <p:txBody>
          <a:bodyPr wrap="square" rtlCol="0">
            <a:spAutoFit/>
          </a:bodyPr>
          <a:lstStyle/>
          <a:p>
            <a:r>
              <a:rPr lang="en-GB" dirty="0">
                <a:solidFill>
                  <a:schemeClr val="bg1"/>
                </a:solidFill>
                <a:latin typeface="Courier New" panose="02070309020205020404" pitchFamily="49" charset="0"/>
                <a:cs typeface="Courier New" panose="02070309020205020404" pitchFamily="49" charset="0"/>
              </a:rPr>
              <a:t>$ </a:t>
            </a:r>
            <a:r>
              <a:rPr lang="en-GB" dirty="0" err="1">
                <a:solidFill>
                  <a:schemeClr val="bg1"/>
                </a:solidFill>
                <a:latin typeface="Courier New" panose="02070309020205020404" pitchFamily="49" charset="0"/>
                <a:cs typeface="Courier New" panose="02070309020205020404" pitchFamily="49" charset="0"/>
              </a:rPr>
              <a:t>qconf</a:t>
            </a:r>
            <a:r>
              <a:rPr lang="en-GB" dirty="0">
                <a:solidFill>
                  <a:schemeClr val="bg1"/>
                </a:solidFill>
                <a:latin typeface="Courier New" panose="02070309020205020404" pitchFamily="49" charset="0"/>
                <a:cs typeface="Courier New" panose="02070309020205020404" pitchFamily="49" charset="0"/>
              </a:rPr>
              <a:t> -</a:t>
            </a:r>
            <a:r>
              <a:rPr lang="en-GB" dirty="0" err="1">
                <a:solidFill>
                  <a:schemeClr val="bg1"/>
                </a:solidFill>
                <a:latin typeface="Courier New" panose="02070309020205020404" pitchFamily="49" charset="0"/>
                <a:cs typeface="Courier New" panose="02070309020205020404" pitchFamily="49" charset="0"/>
              </a:rPr>
              <a:t>shgrpl</a:t>
            </a:r>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a:t>
            </a:r>
            <a:r>
              <a:rPr lang="en-GB" dirty="0" err="1">
                <a:solidFill>
                  <a:schemeClr val="bg1"/>
                </a:solidFill>
                <a:latin typeface="Courier New" panose="02070309020205020404" pitchFamily="49" charset="0"/>
                <a:cs typeface="Courier New" panose="02070309020205020404" pitchFamily="49" charset="0"/>
              </a:rPr>
              <a:t>allhosts</a:t>
            </a:r>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a:t>
            </a:r>
            <a:r>
              <a:rPr lang="en-GB" dirty="0" err="1">
                <a:solidFill>
                  <a:schemeClr val="bg1"/>
                </a:solidFill>
                <a:latin typeface="Courier New" panose="02070309020205020404" pitchFamily="49" charset="0"/>
                <a:cs typeface="Courier New" panose="02070309020205020404" pitchFamily="49" charset="0"/>
              </a:rPr>
              <a:t>mpihosts</a:t>
            </a:r>
            <a:endParaRPr lang="en-GB" dirty="0" smtClean="0">
              <a:solidFill>
                <a:schemeClr val="bg1"/>
              </a:solidFill>
              <a:latin typeface="Courier New" panose="02070309020205020404" pitchFamily="49" charset="0"/>
              <a:cs typeface="Courier New" panose="02070309020205020404" pitchFamily="49" charset="0"/>
            </a:endParaRPr>
          </a:p>
        </p:txBody>
      </p:sp>
      <p:sp>
        <p:nvSpPr>
          <p:cNvPr id="7" name="TextBox 6"/>
          <p:cNvSpPr txBox="1"/>
          <p:nvPr/>
        </p:nvSpPr>
        <p:spPr>
          <a:xfrm>
            <a:off x="4644008" y="4509120"/>
            <a:ext cx="3816424" cy="923330"/>
          </a:xfrm>
          <a:prstGeom prst="rect">
            <a:avLst/>
          </a:prstGeom>
          <a:solidFill>
            <a:schemeClr val="tx1">
              <a:lumMod val="85000"/>
              <a:lumOff val="15000"/>
            </a:schemeClr>
          </a:solidFill>
        </p:spPr>
        <p:txBody>
          <a:bodyPr wrap="square" rtlCol="0">
            <a:spAutoFit/>
          </a:bodyPr>
          <a:lstStyle/>
          <a:p>
            <a:r>
              <a:rPr lang="en-GB" dirty="0">
                <a:solidFill>
                  <a:schemeClr val="bg1"/>
                </a:solidFill>
                <a:latin typeface="Courier New" panose="02070309020205020404" pitchFamily="49" charset="0"/>
                <a:cs typeface="Courier New" panose="02070309020205020404" pitchFamily="49" charset="0"/>
              </a:rPr>
              <a:t>$ </a:t>
            </a:r>
            <a:r>
              <a:rPr lang="en-GB" dirty="0" err="1">
                <a:solidFill>
                  <a:schemeClr val="bg1"/>
                </a:solidFill>
                <a:latin typeface="Courier New" panose="02070309020205020404" pitchFamily="49" charset="0"/>
                <a:cs typeface="Courier New" panose="02070309020205020404" pitchFamily="49" charset="0"/>
              </a:rPr>
              <a:t>qconf</a:t>
            </a:r>
            <a:r>
              <a:rPr lang="en-GB" dirty="0">
                <a:solidFill>
                  <a:schemeClr val="bg1"/>
                </a:solidFill>
                <a:latin typeface="Courier New" panose="02070309020205020404" pitchFamily="49" charset="0"/>
                <a:cs typeface="Courier New" panose="02070309020205020404" pitchFamily="49" charset="0"/>
              </a:rPr>
              <a:t> -</a:t>
            </a:r>
            <a:r>
              <a:rPr lang="en-GB" dirty="0" err="1">
                <a:solidFill>
                  <a:schemeClr val="bg1"/>
                </a:solidFill>
                <a:latin typeface="Courier New" panose="02070309020205020404" pitchFamily="49" charset="0"/>
                <a:cs typeface="Courier New" panose="02070309020205020404" pitchFamily="49" charset="0"/>
              </a:rPr>
              <a:t>shgrpl</a:t>
            </a:r>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no host group list </a:t>
            </a:r>
            <a:r>
              <a:rPr lang="en-GB" dirty="0" smtClean="0">
                <a:solidFill>
                  <a:schemeClr val="bg1"/>
                </a:solidFill>
                <a:latin typeface="Courier New" panose="02070309020205020404" pitchFamily="49" charset="0"/>
                <a:cs typeface="Courier New" panose="02070309020205020404" pitchFamily="49" charset="0"/>
              </a:rPr>
              <a:t>defined</a:t>
            </a:r>
          </a:p>
          <a:p>
            <a:endParaRPr lang="en-GB" dirty="0">
              <a:solidFill>
                <a:schemeClr val="bg1"/>
              </a:solidFill>
              <a:latin typeface="Courier New" panose="02070309020205020404" pitchFamily="49" charset="0"/>
              <a:cs typeface="Courier New" panose="02070309020205020404" pitchFamily="49" charset="0"/>
            </a:endParaRPr>
          </a:p>
        </p:txBody>
      </p:sp>
      <p:sp>
        <p:nvSpPr>
          <p:cNvPr id="8" name="TextBox 7"/>
          <p:cNvSpPr txBox="1"/>
          <p:nvPr/>
        </p:nvSpPr>
        <p:spPr>
          <a:xfrm>
            <a:off x="1691680" y="3867254"/>
            <a:ext cx="1872208" cy="369332"/>
          </a:xfrm>
          <a:prstGeom prst="rect">
            <a:avLst/>
          </a:prstGeom>
          <a:noFill/>
        </p:spPr>
        <p:txBody>
          <a:bodyPr wrap="square" rtlCol="0">
            <a:spAutoFit/>
          </a:bodyPr>
          <a:lstStyle/>
          <a:p>
            <a:pPr algn="ctr"/>
            <a:r>
              <a:rPr lang="en-GB" dirty="0" smtClean="0"/>
              <a:t>CGAT</a:t>
            </a:r>
            <a:endParaRPr lang="en-GB" dirty="0"/>
          </a:p>
        </p:txBody>
      </p:sp>
      <p:sp>
        <p:nvSpPr>
          <p:cNvPr id="9" name="TextBox 8"/>
          <p:cNvSpPr txBox="1"/>
          <p:nvPr/>
        </p:nvSpPr>
        <p:spPr>
          <a:xfrm>
            <a:off x="5616116" y="3852941"/>
            <a:ext cx="1872208" cy="369332"/>
          </a:xfrm>
          <a:prstGeom prst="rect">
            <a:avLst/>
          </a:prstGeom>
          <a:noFill/>
        </p:spPr>
        <p:txBody>
          <a:bodyPr wrap="square" rtlCol="0">
            <a:spAutoFit/>
          </a:bodyPr>
          <a:lstStyle/>
          <a:p>
            <a:pPr algn="ctr"/>
            <a:r>
              <a:rPr lang="en-GB" dirty="0" smtClean="0"/>
              <a:t>CBRG</a:t>
            </a:r>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3596" y="5157192"/>
            <a:ext cx="8229600" cy="1184176"/>
          </a:xfrm>
        </p:spPr>
        <p:txBody>
          <a:bodyPr>
            <a:normAutofit/>
          </a:bodyPr>
          <a:lstStyle/>
          <a:p>
            <a:r>
              <a:rPr lang="en-GB" dirty="0" smtClean="0"/>
              <a:t>In practice, we mostly use the defaults:</a:t>
            </a:r>
          </a:p>
          <a:p>
            <a:pPr lvl="1"/>
            <a:r>
              <a:rPr lang="en-GB" dirty="0" err="1" smtClean="0"/>
              <a:t>all.q</a:t>
            </a:r>
            <a:r>
              <a:rPr lang="en-GB" dirty="0" smtClean="0"/>
              <a:t> or </a:t>
            </a:r>
            <a:r>
              <a:rPr lang="en-GB" dirty="0" err="1" smtClean="0"/>
              <a:t>batchq</a:t>
            </a:r>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2019-01-14</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26</a:t>
            </a:fld>
            <a:endParaRPr lang="en-US" dirty="0"/>
          </a:p>
        </p:txBody>
      </p:sp>
      <p:sp>
        <p:nvSpPr>
          <p:cNvPr id="6" name="Title 5"/>
          <p:cNvSpPr>
            <a:spLocks noGrp="1"/>
          </p:cNvSpPr>
          <p:nvPr>
            <p:ph type="title"/>
          </p:nvPr>
        </p:nvSpPr>
        <p:spPr/>
        <p:txBody>
          <a:bodyPr/>
          <a:lstStyle/>
          <a:p>
            <a:r>
              <a:rPr lang="en-GB"/>
              <a:t>Get to know your cluster</a:t>
            </a:r>
          </a:p>
        </p:txBody>
      </p:sp>
      <p:sp>
        <p:nvSpPr>
          <p:cNvPr id="7" name="TextBox 6"/>
          <p:cNvSpPr txBox="1"/>
          <p:nvPr/>
        </p:nvSpPr>
        <p:spPr>
          <a:xfrm>
            <a:off x="899592" y="3501008"/>
            <a:ext cx="3456384" cy="954107"/>
          </a:xfrm>
          <a:prstGeom prst="rect">
            <a:avLst/>
          </a:prstGeom>
          <a:solidFill>
            <a:schemeClr val="tx1">
              <a:lumMod val="85000"/>
              <a:lumOff val="15000"/>
            </a:schemeClr>
          </a:solidFill>
        </p:spPr>
        <p:txBody>
          <a:bodyPr wrap="square" rtlCol="0">
            <a:spAutoFit/>
          </a:bodyPr>
          <a:lstStyle/>
          <a:p>
            <a:r>
              <a:rPr lang="en-GB" sz="1400" dirty="0" smtClean="0">
                <a:solidFill>
                  <a:schemeClr val="bg1"/>
                </a:solidFill>
                <a:latin typeface="Courier New" panose="02070309020205020404" pitchFamily="49" charset="0"/>
                <a:cs typeface="Courier New" panose="02070309020205020404" pitchFamily="49" charset="0"/>
              </a:rPr>
              <a:t>$ </a:t>
            </a:r>
            <a:r>
              <a:rPr lang="en-GB" sz="1400" dirty="0" err="1">
                <a:solidFill>
                  <a:schemeClr val="bg1"/>
                </a:solidFill>
                <a:latin typeface="Courier New" panose="02070309020205020404" pitchFamily="49" charset="0"/>
                <a:cs typeface="Courier New" panose="02070309020205020404" pitchFamily="49" charset="0"/>
              </a:rPr>
              <a:t>qconf</a:t>
            </a:r>
            <a:r>
              <a:rPr lang="en-GB" sz="1400" dirty="0">
                <a:solidFill>
                  <a:schemeClr val="bg1"/>
                </a:solidFill>
                <a:latin typeface="Courier New" panose="02070309020205020404" pitchFamily="49" charset="0"/>
                <a:cs typeface="Courier New" panose="02070309020205020404" pitchFamily="49" charset="0"/>
              </a:rPr>
              <a:t> -</a:t>
            </a:r>
            <a:r>
              <a:rPr lang="en-GB" sz="1400" dirty="0" err="1">
                <a:solidFill>
                  <a:schemeClr val="bg1"/>
                </a:solidFill>
                <a:latin typeface="Courier New" panose="02070309020205020404" pitchFamily="49" charset="0"/>
                <a:cs typeface="Courier New" panose="02070309020205020404" pitchFamily="49" charset="0"/>
              </a:rPr>
              <a:t>sql</a:t>
            </a:r>
            <a:endParaRPr lang="en-GB" sz="1400" dirty="0">
              <a:solidFill>
                <a:schemeClr val="bg1"/>
              </a:solidFill>
              <a:latin typeface="Courier New" panose="02070309020205020404" pitchFamily="49" charset="0"/>
              <a:cs typeface="Courier New" panose="02070309020205020404" pitchFamily="49" charset="0"/>
            </a:endParaRPr>
          </a:p>
          <a:p>
            <a:r>
              <a:rPr lang="en-GB" sz="1400" dirty="0" err="1">
                <a:solidFill>
                  <a:schemeClr val="bg1"/>
                </a:solidFill>
                <a:latin typeface="Courier New" panose="02070309020205020404" pitchFamily="49" charset="0"/>
                <a:cs typeface="Courier New" panose="02070309020205020404" pitchFamily="49" charset="0"/>
              </a:rPr>
              <a:t>all.q</a:t>
            </a:r>
            <a:endParaRPr lang="en-GB" sz="1400" dirty="0">
              <a:solidFill>
                <a:schemeClr val="bg1"/>
              </a:solidFill>
              <a:latin typeface="Courier New" panose="02070309020205020404" pitchFamily="49" charset="0"/>
              <a:cs typeface="Courier New" panose="02070309020205020404" pitchFamily="49" charset="0"/>
            </a:endParaRPr>
          </a:p>
          <a:p>
            <a:r>
              <a:rPr lang="en-GB" sz="1400" dirty="0" err="1">
                <a:solidFill>
                  <a:schemeClr val="bg1"/>
                </a:solidFill>
                <a:latin typeface="Courier New" panose="02070309020205020404" pitchFamily="49" charset="0"/>
                <a:cs typeface="Courier New" panose="02070309020205020404" pitchFamily="49" charset="0"/>
              </a:rPr>
              <a:t>mpi.q</a:t>
            </a:r>
            <a:endParaRPr lang="en-GB" sz="1400" dirty="0">
              <a:solidFill>
                <a:schemeClr val="bg1"/>
              </a:solidFill>
              <a:latin typeface="Courier New" panose="02070309020205020404" pitchFamily="49" charset="0"/>
              <a:cs typeface="Courier New" panose="02070309020205020404" pitchFamily="49" charset="0"/>
            </a:endParaRPr>
          </a:p>
          <a:p>
            <a:r>
              <a:rPr lang="en-GB" sz="1400" dirty="0" err="1">
                <a:solidFill>
                  <a:schemeClr val="bg1"/>
                </a:solidFill>
                <a:latin typeface="Courier New" panose="02070309020205020404" pitchFamily="49" charset="0"/>
                <a:cs typeface="Courier New" panose="02070309020205020404" pitchFamily="49" charset="0"/>
              </a:rPr>
              <a:t>pairsdb.q</a:t>
            </a:r>
            <a:endParaRPr lang="en-GB" sz="1400" dirty="0">
              <a:solidFill>
                <a:schemeClr val="bg1"/>
              </a:solidFill>
              <a:latin typeface="Courier New" panose="02070309020205020404" pitchFamily="49" charset="0"/>
              <a:cs typeface="Courier New" panose="02070309020205020404" pitchFamily="49" charset="0"/>
            </a:endParaRPr>
          </a:p>
        </p:txBody>
      </p:sp>
      <p:sp>
        <p:nvSpPr>
          <p:cNvPr id="8" name="TextBox 7"/>
          <p:cNvSpPr txBox="1"/>
          <p:nvPr/>
        </p:nvSpPr>
        <p:spPr>
          <a:xfrm>
            <a:off x="4644008" y="3501008"/>
            <a:ext cx="3816424" cy="1600438"/>
          </a:xfrm>
          <a:prstGeom prst="rect">
            <a:avLst/>
          </a:prstGeom>
          <a:solidFill>
            <a:schemeClr val="tx1">
              <a:lumMod val="85000"/>
              <a:lumOff val="15000"/>
            </a:schemeClr>
          </a:solidFill>
        </p:spPr>
        <p:txBody>
          <a:bodyPr wrap="square" rtlCol="0">
            <a:spAutoFit/>
          </a:bodyPr>
          <a:lstStyle/>
          <a:p>
            <a:r>
              <a:rPr lang="en-GB" sz="1400" dirty="0">
                <a:solidFill>
                  <a:schemeClr val="bg1"/>
                </a:solidFill>
                <a:latin typeface="Courier New" panose="02070309020205020404" pitchFamily="49" charset="0"/>
                <a:cs typeface="Courier New" panose="02070309020205020404" pitchFamily="49" charset="0"/>
              </a:rPr>
              <a:t>$ </a:t>
            </a:r>
            <a:r>
              <a:rPr lang="en-GB" sz="1400" dirty="0" err="1">
                <a:solidFill>
                  <a:schemeClr val="bg1"/>
                </a:solidFill>
                <a:latin typeface="Courier New" panose="02070309020205020404" pitchFamily="49" charset="0"/>
                <a:cs typeface="Courier New" panose="02070309020205020404" pitchFamily="49" charset="0"/>
              </a:rPr>
              <a:t>qconf</a:t>
            </a:r>
            <a:r>
              <a:rPr lang="en-GB" sz="1400" dirty="0">
                <a:solidFill>
                  <a:schemeClr val="bg1"/>
                </a:solidFill>
                <a:latin typeface="Courier New" panose="02070309020205020404" pitchFamily="49" charset="0"/>
                <a:cs typeface="Courier New" panose="02070309020205020404" pitchFamily="49" charset="0"/>
              </a:rPr>
              <a:t> -</a:t>
            </a:r>
            <a:r>
              <a:rPr lang="en-GB" sz="1400" dirty="0" err="1">
                <a:solidFill>
                  <a:schemeClr val="bg1"/>
                </a:solidFill>
                <a:latin typeface="Courier New" panose="02070309020205020404" pitchFamily="49" charset="0"/>
                <a:cs typeface="Courier New" panose="02070309020205020404" pitchFamily="49" charset="0"/>
              </a:rPr>
              <a:t>sql</a:t>
            </a:r>
            <a:endParaRPr lang="en-GB" sz="1400" dirty="0">
              <a:solidFill>
                <a:schemeClr val="bg1"/>
              </a:solidFill>
              <a:latin typeface="Courier New" panose="02070309020205020404" pitchFamily="49" charset="0"/>
              <a:cs typeface="Courier New" panose="02070309020205020404" pitchFamily="49" charset="0"/>
            </a:endParaRPr>
          </a:p>
          <a:p>
            <a:r>
              <a:rPr lang="en-GB" sz="1400" dirty="0" err="1">
                <a:solidFill>
                  <a:schemeClr val="bg1"/>
                </a:solidFill>
                <a:latin typeface="Courier New" panose="02070309020205020404" pitchFamily="49" charset="0"/>
                <a:cs typeface="Courier New" panose="02070309020205020404" pitchFamily="49" charset="0"/>
              </a:rPr>
              <a:t>batchq</a:t>
            </a:r>
            <a:endParaRPr lang="en-GB" sz="1400" dirty="0">
              <a:solidFill>
                <a:schemeClr val="bg1"/>
              </a:solidFill>
              <a:latin typeface="Courier New" panose="02070309020205020404" pitchFamily="49" charset="0"/>
              <a:cs typeface="Courier New" panose="02070309020205020404" pitchFamily="49" charset="0"/>
            </a:endParaRPr>
          </a:p>
          <a:p>
            <a:r>
              <a:rPr lang="en-GB" sz="1400" dirty="0" err="1">
                <a:solidFill>
                  <a:schemeClr val="bg1"/>
                </a:solidFill>
                <a:latin typeface="Courier New" panose="02070309020205020404" pitchFamily="49" charset="0"/>
                <a:cs typeface="Courier New" panose="02070309020205020404" pitchFamily="49" charset="0"/>
              </a:rPr>
              <a:t>bigmemq</a:t>
            </a:r>
            <a:endParaRPr lang="en-GB" sz="1400" dirty="0">
              <a:solidFill>
                <a:schemeClr val="bg1"/>
              </a:solidFill>
              <a:latin typeface="Courier New" panose="02070309020205020404" pitchFamily="49" charset="0"/>
              <a:cs typeface="Courier New" panose="02070309020205020404" pitchFamily="49" charset="0"/>
            </a:endParaRPr>
          </a:p>
          <a:p>
            <a:r>
              <a:rPr lang="en-GB" sz="1400" dirty="0" err="1">
                <a:solidFill>
                  <a:schemeClr val="bg1"/>
                </a:solidFill>
                <a:latin typeface="Courier New" panose="02070309020205020404" pitchFamily="49" charset="0"/>
                <a:cs typeface="Courier New" panose="02070309020205020404" pitchFamily="49" charset="0"/>
              </a:rPr>
              <a:t>blastq</a:t>
            </a:r>
            <a:endParaRPr lang="en-GB" sz="1400" dirty="0">
              <a:solidFill>
                <a:schemeClr val="bg1"/>
              </a:solidFill>
              <a:latin typeface="Courier New" panose="02070309020205020404" pitchFamily="49" charset="0"/>
              <a:cs typeface="Courier New" panose="02070309020205020404" pitchFamily="49" charset="0"/>
            </a:endParaRPr>
          </a:p>
          <a:p>
            <a:r>
              <a:rPr lang="en-GB" sz="1400" dirty="0">
                <a:solidFill>
                  <a:schemeClr val="bg1"/>
                </a:solidFill>
                <a:latin typeface="Courier New" panose="02070309020205020404" pitchFamily="49" charset="0"/>
                <a:cs typeface="Courier New" panose="02070309020205020404" pitchFamily="49" charset="0"/>
              </a:rPr>
              <a:t>local</a:t>
            </a:r>
          </a:p>
          <a:p>
            <a:r>
              <a:rPr lang="en-GB" sz="1400" dirty="0" err="1">
                <a:solidFill>
                  <a:schemeClr val="bg1"/>
                </a:solidFill>
                <a:latin typeface="Courier New" panose="02070309020205020404" pitchFamily="49" charset="0"/>
                <a:cs typeface="Courier New" panose="02070309020205020404" pitchFamily="49" charset="0"/>
              </a:rPr>
              <a:t>testq</a:t>
            </a:r>
            <a:endParaRPr lang="en-GB" sz="1400" dirty="0">
              <a:solidFill>
                <a:schemeClr val="bg1"/>
              </a:solidFill>
              <a:latin typeface="Courier New" panose="02070309020205020404" pitchFamily="49" charset="0"/>
              <a:cs typeface="Courier New" panose="02070309020205020404" pitchFamily="49" charset="0"/>
            </a:endParaRPr>
          </a:p>
          <a:p>
            <a:r>
              <a:rPr lang="en-GB" sz="1400" dirty="0" err="1">
                <a:solidFill>
                  <a:schemeClr val="bg1"/>
                </a:solidFill>
                <a:latin typeface="Courier New" panose="02070309020205020404" pitchFamily="49" charset="0"/>
                <a:cs typeface="Courier New" panose="02070309020205020404" pitchFamily="49" charset="0"/>
              </a:rPr>
              <a:t>wholenodeq</a:t>
            </a:r>
            <a:endParaRPr lang="en-GB" sz="1400" dirty="0">
              <a:solidFill>
                <a:schemeClr val="bg1"/>
              </a:solidFill>
              <a:latin typeface="Courier New" panose="02070309020205020404" pitchFamily="49" charset="0"/>
              <a:cs typeface="Courier New" panose="02070309020205020404" pitchFamily="49" charset="0"/>
            </a:endParaRPr>
          </a:p>
        </p:txBody>
      </p:sp>
      <p:sp>
        <p:nvSpPr>
          <p:cNvPr id="9" name="TextBox 8"/>
          <p:cNvSpPr txBox="1"/>
          <p:nvPr/>
        </p:nvSpPr>
        <p:spPr>
          <a:xfrm>
            <a:off x="1691680" y="3083273"/>
            <a:ext cx="1872208" cy="369332"/>
          </a:xfrm>
          <a:prstGeom prst="rect">
            <a:avLst/>
          </a:prstGeom>
          <a:noFill/>
        </p:spPr>
        <p:txBody>
          <a:bodyPr wrap="square" rtlCol="0">
            <a:spAutoFit/>
          </a:bodyPr>
          <a:lstStyle/>
          <a:p>
            <a:pPr algn="ctr"/>
            <a:r>
              <a:rPr lang="en-GB" dirty="0" smtClean="0"/>
              <a:t>CGAT</a:t>
            </a:r>
            <a:endParaRPr lang="en-GB" dirty="0"/>
          </a:p>
        </p:txBody>
      </p:sp>
      <p:sp>
        <p:nvSpPr>
          <p:cNvPr id="10" name="TextBox 9"/>
          <p:cNvSpPr txBox="1"/>
          <p:nvPr/>
        </p:nvSpPr>
        <p:spPr>
          <a:xfrm>
            <a:off x="5616116" y="3068960"/>
            <a:ext cx="1872208" cy="369332"/>
          </a:xfrm>
          <a:prstGeom prst="rect">
            <a:avLst/>
          </a:prstGeom>
          <a:noFill/>
        </p:spPr>
        <p:txBody>
          <a:bodyPr wrap="square" rtlCol="0">
            <a:spAutoFit/>
          </a:bodyPr>
          <a:lstStyle/>
          <a:p>
            <a:pPr algn="ctr"/>
            <a:r>
              <a:rPr lang="en-GB" dirty="0" smtClean="0"/>
              <a:t>CBRG</a:t>
            </a:r>
            <a:endParaRPr lang="en-GB" dirty="0"/>
          </a:p>
        </p:txBody>
      </p:sp>
      <p:sp>
        <p:nvSpPr>
          <p:cNvPr id="11" name="Content Placeholder 1"/>
          <p:cNvSpPr txBox="1">
            <a:spLocks/>
          </p:cNvSpPr>
          <p:nvPr/>
        </p:nvSpPr>
        <p:spPr>
          <a:xfrm>
            <a:off x="573596" y="1464569"/>
            <a:ext cx="8229600"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Type of queues?</a:t>
            </a:r>
          </a:p>
          <a:p>
            <a:pPr lvl="1"/>
            <a:r>
              <a:rPr lang="en-GB" dirty="0" err="1" smtClean="0">
                <a:solidFill>
                  <a:srgbClr val="FF0000"/>
                </a:solidFill>
              </a:rPr>
              <a:t>qconf</a:t>
            </a:r>
            <a:r>
              <a:rPr lang="en-GB" dirty="0" smtClean="0">
                <a:solidFill>
                  <a:srgbClr val="FF0000"/>
                </a:solidFill>
              </a:rPr>
              <a:t> –</a:t>
            </a:r>
            <a:r>
              <a:rPr lang="en-GB" dirty="0" err="1" smtClean="0">
                <a:solidFill>
                  <a:srgbClr val="FF0000"/>
                </a:solidFill>
              </a:rPr>
              <a:t>sql</a:t>
            </a:r>
            <a:r>
              <a:rPr lang="en-GB" dirty="0" smtClean="0"/>
              <a:t>                              </a:t>
            </a:r>
            <a:r>
              <a:rPr lang="en-GB" dirty="0" smtClean="0">
                <a:solidFill>
                  <a:schemeClr val="accent3"/>
                </a:solidFill>
              </a:rPr>
              <a:t># show list of queues</a:t>
            </a:r>
          </a:p>
          <a:p>
            <a:pPr lvl="1"/>
            <a:r>
              <a:rPr lang="en-GB" dirty="0" err="1" smtClean="0">
                <a:solidFill>
                  <a:srgbClr val="FF0000"/>
                </a:solidFill>
              </a:rPr>
              <a:t>qconf</a:t>
            </a:r>
            <a:r>
              <a:rPr lang="en-GB" dirty="0" smtClean="0">
                <a:solidFill>
                  <a:srgbClr val="FF0000"/>
                </a:solidFill>
              </a:rPr>
              <a:t> –</a:t>
            </a:r>
            <a:r>
              <a:rPr lang="en-GB" dirty="0" err="1" smtClean="0">
                <a:solidFill>
                  <a:srgbClr val="FF0000"/>
                </a:solidFill>
              </a:rPr>
              <a:t>sq</a:t>
            </a:r>
            <a:r>
              <a:rPr lang="en-GB" dirty="0" smtClean="0">
                <a:solidFill>
                  <a:srgbClr val="FF0000"/>
                </a:solidFill>
              </a:rPr>
              <a:t> &lt;queue-name&gt;</a:t>
            </a:r>
            <a:r>
              <a:rPr lang="en-GB" dirty="0" smtClean="0"/>
              <a:t>   </a:t>
            </a:r>
            <a:r>
              <a:rPr lang="en-GB" dirty="0" smtClean="0">
                <a:solidFill>
                  <a:schemeClr val="accent3"/>
                </a:solidFill>
              </a:rPr>
              <a:t># show queue </a:t>
            </a:r>
            <a:r>
              <a:rPr lang="en-GB" dirty="0" err="1" smtClean="0">
                <a:solidFill>
                  <a:schemeClr val="accent3"/>
                </a:solidFill>
              </a:rPr>
              <a:t>config</a:t>
            </a:r>
            <a:r>
              <a:rPr lang="en-GB" dirty="0" smtClean="0">
                <a:solidFill>
                  <a:schemeClr val="accent3"/>
                </a:solidFill>
              </a:rPr>
              <a:t>.</a:t>
            </a:r>
          </a:p>
          <a:p>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Parallel environments</a:t>
            </a:r>
            <a:r>
              <a:rPr lang="en-GB" dirty="0" smtClean="0"/>
              <a:t>:</a:t>
            </a:r>
          </a:p>
          <a:p>
            <a:pPr lvl="1"/>
            <a:r>
              <a:rPr lang="en-GB" dirty="0" err="1" smtClean="0"/>
              <a:t>qconf</a:t>
            </a:r>
            <a:r>
              <a:rPr lang="en-GB" dirty="0" smtClean="0"/>
              <a:t> -</a:t>
            </a:r>
            <a:r>
              <a:rPr lang="en-GB" dirty="0" err="1" smtClean="0"/>
              <a:t>spl</a:t>
            </a:r>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27</a:t>
            </a:fld>
            <a:endParaRPr lang="en-US" dirty="0"/>
          </a:p>
        </p:txBody>
      </p:sp>
      <p:sp>
        <p:nvSpPr>
          <p:cNvPr id="6" name="Title 5"/>
          <p:cNvSpPr>
            <a:spLocks noGrp="1"/>
          </p:cNvSpPr>
          <p:nvPr>
            <p:ph type="title"/>
          </p:nvPr>
        </p:nvSpPr>
        <p:spPr/>
        <p:txBody>
          <a:bodyPr/>
          <a:lstStyle/>
          <a:p>
            <a:r>
              <a:rPr lang="en-GB" dirty="0"/>
              <a:t>Get to know your cluster</a:t>
            </a:r>
          </a:p>
        </p:txBody>
      </p:sp>
      <p:sp>
        <p:nvSpPr>
          <p:cNvPr id="7" name="Cube 6"/>
          <p:cNvSpPr/>
          <p:nvPr/>
        </p:nvSpPr>
        <p:spPr>
          <a:xfrm>
            <a:off x="899592" y="3140968"/>
            <a:ext cx="2196000" cy="1836000"/>
          </a:xfrm>
          <a:prstGeom prst="cube">
            <a:avLst>
              <a:gd name="adj" fmla="val 8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solidFill>
                  <a:srgbClr val="FF0000"/>
                </a:solidFill>
              </a:rPr>
              <a:t>dedicated</a:t>
            </a:r>
          </a:p>
          <a:p>
            <a:pPr algn="ctr"/>
            <a:endParaRPr lang="en-GB" dirty="0"/>
          </a:p>
          <a:p>
            <a:pPr algn="ctr"/>
            <a:r>
              <a:rPr lang="en-GB" dirty="0"/>
              <a:t>Allocation rule: </a:t>
            </a:r>
          </a:p>
          <a:p>
            <a:pPr algn="ctr"/>
            <a:r>
              <a:rPr lang="en-GB" dirty="0"/>
              <a:t>All jobs on the same execution host ($</a:t>
            </a:r>
            <a:r>
              <a:rPr lang="en-GB" dirty="0" err="1"/>
              <a:t>pe_slots</a:t>
            </a:r>
            <a:r>
              <a:rPr lang="en-GB" dirty="0"/>
              <a:t>) </a:t>
            </a:r>
          </a:p>
        </p:txBody>
      </p:sp>
      <p:sp>
        <p:nvSpPr>
          <p:cNvPr id="8" name="Cube 7"/>
          <p:cNvSpPr/>
          <p:nvPr/>
        </p:nvSpPr>
        <p:spPr>
          <a:xfrm>
            <a:off x="3384112" y="3140968"/>
            <a:ext cx="2196000" cy="1836000"/>
          </a:xfrm>
          <a:prstGeom prst="cube">
            <a:avLst>
              <a:gd name="adj" fmla="val 863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FF0000"/>
                </a:solidFill>
              </a:rPr>
              <a:t>make</a:t>
            </a:r>
          </a:p>
          <a:p>
            <a:pPr algn="ctr"/>
            <a:endParaRPr lang="en-GB" dirty="0"/>
          </a:p>
          <a:p>
            <a:pPr algn="ctr"/>
            <a:r>
              <a:rPr lang="en-GB" dirty="0"/>
              <a:t>Allocation rule: </a:t>
            </a:r>
          </a:p>
          <a:p>
            <a:pPr algn="ctr"/>
            <a:r>
              <a:rPr lang="en-GB" dirty="0"/>
              <a:t>Round robin</a:t>
            </a:r>
          </a:p>
          <a:p>
            <a:pPr algn="ctr"/>
            <a:r>
              <a:rPr lang="en-GB" dirty="0"/>
              <a:t> ($</a:t>
            </a:r>
            <a:r>
              <a:rPr lang="en-GB" dirty="0" err="1"/>
              <a:t>round_robin</a:t>
            </a:r>
            <a:r>
              <a:rPr lang="en-GB" dirty="0"/>
              <a:t>)</a:t>
            </a:r>
          </a:p>
          <a:p>
            <a:pPr algn="ctr"/>
            <a:endParaRPr lang="en-GB" dirty="0"/>
          </a:p>
        </p:txBody>
      </p:sp>
      <p:sp>
        <p:nvSpPr>
          <p:cNvPr id="9" name="Cube 8"/>
          <p:cNvSpPr/>
          <p:nvPr/>
        </p:nvSpPr>
        <p:spPr>
          <a:xfrm>
            <a:off x="5904392" y="3140968"/>
            <a:ext cx="2196000" cy="1836000"/>
          </a:xfrm>
          <a:prstGeom prst="cube">
            <a:avLst>
              <a:gd name="adj" fmla="val 863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err="1">
                <a:solidFill>
                  <a:srgbClr val="FF0000"/>
                </a:solidFill>
              </a:rPr>
              <a:t>mpi</a:t>
            </a:r>
            <a:endParaRPr lang="en-GB" dirty="0">
              <a:solidFill>
                <a:srgbClr val="FF0000"/>
              </a:solidFill>
            </a:endParaRPr>
          </a:p>
          <a:p>
            <a:pPr algn="ctr"/>
            <a:endParaRPr lang="en-GB" dirty="0"/>
          </a:p>
          <a:p>
            <a:pPr algn="ctr"/>
            <a:r>
              <a:rPr lang="en-GB" dirty="0"/>
              <a:t>Allocation rule: </a:t>
            </a:r>
          </a:p>
          <a:p>
            <a:pPr algn="ctr"/>
            <a:r>
              <a:rPr lang="en-GB" dirty="0"/>
              <a:t>Fill-up</a:t>
            </a:r>
          </a:p>
          <a:p>
            <a:pPr algn="ctr"/>
            <a:r>
              <a:rPr lang="en-GB" dirty="0"/>
              <a:t> ($</a:t>
            </a:r>
            <a:r>
              <a:rPr lang="en-GB" dirty="0" err="1"/>
              <a:t>fill_up</a:t>
            </a:r>
            <a:r>
              <a:rPr lang="en-GB" dirty="0"/>
              <a:t>)</a:t>
            </a:r>
          </a:p>
          <a:p>
            <a:pPr algn="ct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Is the cluster empty or loaded?</a:t>
            </a:r>
          </a:p>
          <a:p>
            <a:pPr lvl="2"/>
            <a:r>
              <a:rPr lang="en-GB" dirty="0" err="1">
                <a:solidFill>
                  <a:srgbClr val="FF0000"/>
                </a:solidFill>
              </a:rPr>
              <a:t>qhost</a:t>
            </a:r>
            <a:r>
              <a:rPr lang="en-GB" dirty="0">
                <a:solidFill>
                  <a:srgbClr val="FF0000"/>
                </a:solidFill>
              </a:rPr>
              <a:t> –j</a:t>
            </a:r>
          </a:p>
          <a:p>
            <a:pPr lvl="2"/>
            <a:r>
              <a:rPr lang="en-GB" dirty="0" err="1">
                <a:solidFill>
                  <a:srgbClr val="FF0000"/>
                </a:solidFill>
              </a:rPr>
              <a:t>qstat</a:t>
            </a:r>
            <a:r>
              <a:rPr lang="en-GB" dirty="0">
                <a:solidFill>
                  <a:srgbClr val="FF0000"/>
                </a:solidFill>
              </a:rPr>
              <a:t> </a:t>
            </a:r>
            <a:r>
              <a:rPr lang="en-GB" dirty="0" smtClean="0">
                <a:solidFill>
                  <a:srgbClr val="FF0000"/>
                </a:solidFill>
              </a:rPr>
              <a:t>–f –u “*”  </a:t>
            </a:r>
            <a:r>
              <a:rPr lang="en-GB" dirty="0" smtClean="0">
                <a:solidFill>
                  <a:schemeClr val="accent1"/>
                </a:solidFill>
              </a:rPr>
              <a:t>(on CBRG this is just ‘</a:t>
            </a:r>
            <a:r>
              <a:rPr lang="en-GB" dirty="0" err="1" smtClean="0">
                <a:solidFill>
                  <a:schemeClr val="accent1"/>
                </a:solidFill>
              </a:rPr>
              <a:t>qstat</a:t>
            </a:r>
            <a:r>
              <a:rPr lang="en-GB" dirty="0" smtClean="0">
                <a:solidFill>
                  <a:schemeClr val="accent1"/>
                </a:solidFill>
              </a:rPr>
              <a:t>’)</a:t>
            </a:r>
            <a:endParaRPr lang="en-GB" dirty="0">
              <a:solidFill>
                <a:schemeClr val="accent1"/>
              </a:solidFill>
            </a:endParaRPr>
          </a:p>
        </p:txBody>
      </p:sp>
      <p:sp>
        <p:nvSpPr>
          <p:cNvPr id="3" name="Date Placeholder 2"/>
          <p:cNvSpPr>
            <a:spLocks noGrp="1"/>
          </p:cNvSpPr>
          <p:nvPr>
            <p:ph type="dt" sz="half" idx="10"/>
          </p:nvPr>
        </p:nvSpPr>
        <p:spPr/>
        <p:txBody>
          <a:bodyPr/>
          <a:lstStyle/>
          <a:p>
            <a:fld id="{02E2E55B-D62E-4BEC-A936-7CAD34194900}" type="datetime1">
              <a:rPr lang="en-GB" smtClean="0"/>
              <a:pPr/>
              <a:t>2019-01-14</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28</a:t>
            </a:fld>
            <a:endParaRPr lang="en-US" dirty="0"/>
          </a:p>
        </p:txBody>
      </p:sp>
      <p:sp>
        <p:nvSpPr>
          <p:cNvPr id="6" name="Title 5"/>
          <p:cNvSpPr>
            <a:spLocks noGrp="1"/>
          </p:cNvSpPr>
          <p:nvPr>
            <p:ph type="title"/>
          </p:nvPr>
        </p:nvSpPr>
        <p:spPr/>
        <p:txBody>
          <a:bodyPr/>
          <a:lstStyle/>
          <a:p>
            <a:r>
              <a:rPr lang="en-GB"/>
              <a:t>Get to know your cluster</a:t>
            </a:r>
          </a:p>
        </p:txBody>
      </p:sp>
      <p:sp>
        <p:nvSpPr>
          <p:cNvPr id="7" name="TextBox 6"/>
          <p:cNvSpPr txBox="1"/>
          <p:nvPr/>
        </p:nvSpPr>
        <p:spPr>
          <a:xfrm>
            <a:off x="683568" y="3212976"/>
            <a:ext cx="7718271" cy="2677656"/>
          </a:xfrm>
          <a:prstGeom prst="rect">
            <a:avLst/>
          </a:prstGeom>
          <a:solidFill>
            <a:schemeClr val="tx1">
              <a:lumMod val="85000"/>
              <a:lumOff val="15000"/>
            </a:schemeClr>
          </a:solidFill>
        </p:spPr>
        <p:txBody>
          <a:bodyPr wrap="square" rtlCol="0">
            <a:spAutoFit/>
          </a:bodyPr>
          <a:lstStyle/>
          <a:p>
            <a:r>
              <a:rPr lang="en-GB" sz="1200" dirty="0" err="1">
                <a:solidFill>
                  <a:schemeClr val="bg1"/>
                </a:solidFill>
                <a:latin typeface="Courier New" panose="02070309020205020404" pitchFamily="49" charset="0"/>
                <a:cs typeface="Courier New" panose="02070309020205020404" pitchFamily="49" charset="0"/>
              </a:rPr>
              <a:t>queuename</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qtype</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resv</a:t>
            </a:r>
            <a:r>
              <a:rPr lang="en-GB" sz="1200" dirty="0">
                <a:solidFill>
                  <a:schemeClr val="bg1"/>
                </a:solidFill>
                <a:latin typeface="Courier New" panose="02070309020205020404" pitchFamily="49" charset="0"/>
                <a:cs typeface="Courier New" panose="02070309020205020404" pitchFamily="49" charset="0"/>
              </a:rPr>
              <a:t>/used/tot. </a:t>
            </a:r>
            <a:r>
              <a:rPr lang="en-GB" sz="1200" dirty="0" err="1">
                <a:solidFill>
                  <a:schemeClr val="bg1"/>
                </a:solidFill>
                <a:latin typeface="Courier New" panose="02070309020205020404" pitchFamily="49" charset="0"/>
                <a:cs typeface="Courier New" panose="02070309020205020404" pitchFamily="49" charset="0"/>
              </a:rPr>
              <a:t>load_avg</a:t>
            </a:r>
            <a:r>
              <a:rPr lang="en-GB" sz="1200" dirty="0">
                <a:solidFill>
                  <a:schemeClr val="bg1"/>
                </a:solidFill>
                <a:latin typeface="Courier New" panose="02070309020205020404" pitchFamily="49" charset="0"/>
                <a:cs typeface="Courier New" panose="02070309020205020404" pitchFamily="49" charset="0"/>
              </a:rPr>
              <a:t> arch          states</a:t>
            </a:r>
          </a:p>
          <a:p>
            <a:r>
              <a:rPr lang="en-GB" sz="1200" dirty="0">
                <a:solidFill>
                  <a:schemeClr val="bg1"/>
                </a:solidFill>
                <a:latin typeface="Courier New" panose="02070309020205020404" pitchFamily="49" charset="0"/>
                <a:cs typeface="Courier New" panose="02070309020205020404" pitchFamily="49" charset="0"/>
              </a:rPr>
              <a:t>---------------------------------------------------------------------------------</a:t>
            </a:r>
          </a:p>
          <a:p>
            <a:r>
              <a:rPr lang="en-GB" sz="1200" dirty="0">
                <a:solidFill>
                  <a:schemeClr val="bg1"/>
                </a:solidFill>
                <a:latin typeface="Courier New" panose="02070309020205020404" pitchFamily="49" charset="0"/>
                <a:cs typeface="Courier New" panose="02070309020205020404" pitchFamily="49" charset="0"/>
              </a:rPr>
              <a:t>batchq@cbrgbigmem01p           BIP   0/0/40         0.00     lx26-amd64    d</a:t>
            </a:r>
          </a:p>
          <a:p>
            <a:r>
              <a:rPr lang="en-GB" sz="1200" dirty="0">
                <a:solidFill>
                  <a:schemeClr val="bg1"/>
                </a:solidFill>
                <a:latin typeface="Courier New" panose="02070309020205020404" pitchFamily="49" charset="0"/>
                <a:cs typeface="Courier New" panose="02070309020205020404" pitchFamily="49" charset="0"/>
              </a:rPr>
              <a:t>---------------------------------------------------------------------------------</a:t>
            </a:r>
          </a:p>
          <a:p>
            <a:r>
              <a:rPr lang="en-GB" sz="1200" dirty="0">
                <a:solidFill>
                  <a:schemeClr val="bg1"/>
                </a:solidFill>
                <a:latin typeface="Courier New" panose="02070309020205020404" pitchFamily="49" charset="0"/>
                <a:cs typeface="Courier New" panose="02070309020205020404" pitchFamily="49" charset="0"/>
              </a:rPr>
              <a:t>batchq@cbrgbigmem02p           BIP   0/3/40         2.30     lx26-amd64    </a:t>
            </a:r>
          </a:p>
          <a:p>
            <a:r>
              <a:rPr lang="en-GB" sz="1200" dirty="0">
                <a:solidFill>
                  <a:schemeClr val="bg1"/>
                </a:solidFill>
                <a:latin typeface="Courier New" panose="02070309020205020404" pitchFamily="49" charset="0"/>
                <a:cs typeface="Courier New" panose="02070309020205020404" pitchFamily="49" charset="0"/>
              </a:rPr>
              <a:t>1638175 0.55500 </a:t>
            </a:r>
            <a:r>
              <a:rPr lang="en-GB" sz="1200" dirty="0" err="1">
                <a:solidFill>
                  <a:schemeClr val="bg1"/>
                </a:solidFill>
                <a:latin typeface="Courier New" panose="02070309020205020404" pitchFamily="49" charset="0"/>
                <a:cs typeface="Courier New" panose="02070309020205020404" pitchFamily="49" charset="0"/>
              </a:rPr>
              <a:t>TyGER_star</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doconnor</a:t>
            </a:r>
            <a:r>
              <a:rPr lang="en-GB" sz="1200" dirty="0">
                <a:solidFill>
                  <a:schemeClr val="bg1"/>
                </a:solidFill>
                <a:latin typeface="Courier New" panose="02070309020205020404" pitchFamily="49" charset="0"/>
                <a:cs typeface="Courier New" panose="02070309020205020404" pitchFamily="49" charset="0"/>
              </a:rPr>
              <a:t>     r     01/14/2019 12:10:17     1        </a:t>
            </a:r>
          </a:p>
          <a:p>
            <a:r>
              <a:rPr lang="en-GB" sz="1200" dirty="0">
                <a:solidFill>
                  <a:schemeClr val="bg1"/>
                </a:solidFill>
                <a:latin typeface="Courier New" panose="02070309020205020404" pitchFamily="49" charset="0"/>
                <a:cs typeface="Courier New" panose="02070309020205020404" pitchFamily="49" charset="0"/>
              </a:rPr>
              <a:t>1638182 0.55500 </a:t>
            </a:r>
            <a:r>
              <a:rPr lang="en-GB" sz="1200" dirty="0" err="1">
                <a:solidFill>
                  <a:schemeClr val="bg1"/>
                </a:solidFill>
                <a:latin typeface="Courier New" panose="02070309020205020404" pitchFamily="49" charset="0"/>
                <a:cs typeface="Courier New" panose="02070309020205020404" pitchFamily="49" charset="0"/>
              </a:rPr>
              <a:t>TyGER_star</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doconnor</a:t>
            </a:r>
            <a:r>
              <a:rPr lang="en-GB" sz="1200" dirty="0">
                <a:solidFill>
                  <a:schemeClr val="bg1"/>
                </a:solidFill>
                <a:latin typeface="Courier New" panose="02070309020205020404" pitchFamily="49" charset="0"/>
                <a:cs typeface="Courier New" panose="02070309020205020404" pitchFamily="49" charset="0"/>
              </a:rPr>
              <a:t>     r     01/14/2019 12:10:32     1        </a:t>
            </a:r>
          </a:p>
          <a:p>
            <a:r>
              <a:rPr lang="en-GB" sz="1200" dirty="0">
                <a:solidFill>
                  <a:schemeClr val="bg1"/>
                </a:solidFill>
                <a:latin typeface="Courier New" panose="02070309020205020404" pitchFamily="49" charset="0"/>
                <a:cs typeface="Courier New" panose="02070309020205020404" pitchFamily="49" charset="0"/>
              </a:rPr>
              <a:t>1638191 0.55500 </a:t>
            </a:r>
            <a:r>
              <a:rPr lang="en-GB" sz="1200" dirty="0" err="1">
                <a:solidFill>
                  <a:schemeClr val="bg1"/>
                </a:solidFill>
                <a:latin typeface="Courier New" panose="02070309020205020404" pitchFamily="49" charset="0"/>
                <a:cs typeface="Courier New" panose="02070309020205020404" pitchFamily="49" charset="0"/>
              </a:rPr>
              <a:t>TyGER_star</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doconnor</a:t>
            </a:r>
            <a:r>
              <a:rPr lang="en-GB" sz="1200" dirty="0">
                <a:solidFill>
                  <a:schemeClr val="bg1"/>
                </a:solidFill>
                <a:latin typeface="Courier New" panose="02070309020205020404" pitchFamily="49" charset="0"/>
                <a:cs typeface="Courier New" panose="02070309020205020404" pitchFamily="49" charset="0"/>
              </a:rPr>
              <a:t>     r     01/14/2019 12:10:52     1        </a:t>
            </a:r>
          </a:p>
          <a:p>
            <a:r>
              <a:rPr lang="en-GB" sz="1200" dirty="0">
                <a:solidFill>
                  <a:schemeClr val="bg1"/>
                </a:solidFill>
                <a:latin typeface="Courier New" panose="02070309020205020404" pitchFamily="49" charset="0"/>
                <a:cs typeface="Courier New" panose="02070309020205020404" pitchFamily="49" charset="0"/>
              </a:rPr>
              <a:t>---------------------------------------------------------------------------------</a:t>
            </a:r>
          </a:p>
          <a:p>
            <a:r>
              <a:rPr lang="en-GB" sz="1200" dirty="0">
                <a:solidFill>
                  <a:schemeClr val="bg1"/>
                </a:solidFill>
                <a:latin typeface="Courier New" panose="02070309020205020404" pitchFamily="49" charset="0"/>
                <a:cs typeface="Courier New" panose="02070309020205020404" pitchFamily="49" charset="0"/>
              </a:rPr>
              <a:t>batchq@cbrgwn001p              BIP   0/3/24         7.81     lx26-amd64    </a:t>
            </a:r>
          </a:p>
          <a:p>
            <a:r>
              <a:rPr lang="en-GB" sz="1200" dirty="0">
                <a:solidFill>
                  <a:schemeClr val="bg1"/>
                </a:solidFill>
                <a:latin typeface="Courier New" panose="02070309020205020404" pitchFamily="49" charset="0"/>
                <a:cs typeface="Courier New" panose="02070309020205020404" pitchFamily="49" charset="0"/>
              </a:rPr>
              <a:t>1326769 0.55500 QLOGIN     </a:t>
            </a:r>
            <a:r>
              <a:rPr lang="en-GB" sz="1200" dirty="0" err="1">
                <a:solidFill>
                  <a:schemeClr val="bg1"/>
                </a:solidFill>
                <a:latin typeface="Courier New" panose="02070309020205020404" pitchFamily="49" charset="0"/>
                <a:cs typeface="Courier New" panose="02070309020205020404" pitchFamily="49" charset="0"/>
              </a:rPr>
              <a:t>rbeagrie</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dr</a:t>
            </a:r>
            <a:r>
              <a:rPr lang="en-GB" sz="1200" dirty="0">
                <a:solidFill>
                  <a:schemeClr val="bg1"/>
                </a:solidFill>
                <a:latin typeface="Courier New" panose="02070309020205020404" pitchFamily="49" charset="0"/>
                <a:cs typeface="Courier New" panose="02070309020205020404" pitchFamily="49" charset="0"/>
              </a:rPr>
              <a:t>    10/13/2018 01:28:23     1        </a:t>
            </a:r>
          </a:p>
          <a:p>
            <a:r>
              <a:rPr lang="en-GB" sz="1200" dirty="0">
                <a:solidFill>
                  <a:schemeClr val="bg1"/>
                </a:solidFill>
                <a:latin typeface="Courier New" panose="02070309020205020404" pitchFamily="49" charset="0"/>
                <a:cs typeface="Courier New" panose="02070309020205020404" pitchFamily="49" charset="0"/>
              </a:rPr>
              <a:t>1638181 0.55500 </a:t>
            </a:r>
            <a:r>
              <a:rPr lang="en-GB" sz="1200" dirty="0" err="1">
                <a:solidFill>
                  <a:schemeClr val="bg1"/>
                </a:solidFill>
                <a:latin typeface="Courier New" panose="02070309020205020404" pitchFamily="49" charset="0"/>
                <a:cs typeface="Courier New" panose="02070309020205020404" pitchFamily="49" charset="0"/>
              </a:rPr>
              <a:t>TyGER_star</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doconnor</a:t>
            </a:r>
            <a:r>
              <a:rPr lang="en-GB" sz="1200" dirty="0">
                <a:solidFill>
                  <a:schemeClr val="bg1"/>
                </a:solidFill>
                <a:latin typeface="Courier New" panose="02070309020205020404" pitchFamily="49" charset="0"/>
                <a:cs typeface="Courier New" panose="02070309020205020404" pitchFamily="49" charset="0"/>
              </a:rPr>
              <a:t>     r     01/14/2019 12:10:32     1        </a:t>
            </a:r>
          </a:p>
          <a:p>
            <a:r>
              <a:rPr lang="en-GB" sz="1200" dirty="0">
                <a:solidFill>
                  <a:schemeClr val="bg1"/>
                </a:solidFill>
                <a:latin typeface="Courier New" panose="02070309020205020404" pitchFamily="49" charset="0"/>
                <a:cs typeface="Courier New" panose="02070309020205020404" pitchFamily="49" charset="0"/>
              </a:rPr>
              <a:t>1638190 0.55500 </a:t>
            </a:r>
            <a:r>
              <a:rPr lang="en-GB" sz="1200" dirty="0" err="1">
                <a:solidFill>
                  <a:schemeClr val="bg1"/>
                </a:solidFill>
                <a:latin typeface="Courier New" panose="02070309020205020404" pitchFamily="49" charset="0"/>
                <a:cs typeface="Courier New" panose="02070309020205020404" pitchFamily="49" charset="0"/>
              </a:rPr>
              <a:t>TyGER_star</a:t>
            </a:r>
            <a:r>
              <a:rPr lang="en-GB" sz="1200" dirty="0">
                <a:solidFill>
                  <a:schemeClr val="bg1"/>
                </a:solidFill>
                <a:latin typeface="Courier New" panose="02070309020205020404" pitchFamily="49" charset="0"/>
                <a:cs typeface="Courier New" panose="02070309020205020404" pitchFamily="49" charset="0"/>
              </a:rPr>
              <a:t> </a:t>
            </a:r>
            <a:r>
              <a:rPr lang="en-GB" sz="1200" dirty="0" err="1">
                <a:solidFill>
                  <a:schemeClr val="bg1"/>
                </a:solidFill>
                <a:latin typeface="Courier New" panose="02070309020205020404" pitchFamily="49" charset="0"/>
                <a:cs typeface="Courier New" panose="02070309020205020404" pitchFamily="49" charset="0"/>
              </a:rPr>
              <a:t>doconnor</a:t>
            </a:r>
            <a:r>
              <a:rPr lang="en-GB" sz="1200" dirty="0">
                <a:solidFill>
                  <a:schemeClr val="bg1"/>
                </a:solidFill>
                <a:latin typeface="Courier New" panose="02070309020205020404" pitchFamily="49" charset="0"/>
                <a:cs typeface="Courier New" panose="02070309020205020404" pitchFamily="49" charset="0"/>
              </a:rPr>
              <a:t>     r     01/14/2019 12:10:47     1        </a:t>
            </a:r>
          </a:p>
          <a:p>
            <a:r>
              <a:rPr lang="en-GB" sz="1200" dirty="0">
                <a:solidFill>
                  <a:schemeClr val="bg1"/>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endParaRPr lang="en-US" dirty="0"/>
          </a:p>
          <a:p>
            <a:r>
              <a:rPr lang="en-US" dirty="0"/>
              <a:t>Back to the slides!</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29</a:t>
            </a:fld>
            <a:endParaRPr lang="en-US" dirty="0"/>
          </a:p>
        </p:txBody>
      </p:sp>
      <p:sp>
        <p:nvSpPr>
          <p:cNvPr id="6" name="Title 5"/>
          <p:cNvSpPr>
            <a:spLocks noGrp="1"/>
          </p:cNvSpPr>
          <p:nvPr>
            <p:ph type="title"/>
          </p:nvPr>
        </p:nvSpPr>
        <p:spPr/>
        <p:txBody>
          <a:bodyPr/>
          <a:lstStyle/>
          <a:p>
            <a:r>
              <a:rPr lang="en-US" dirty="0"/>
              <a:t>End of exercise 1</a:t>
            </a:r>
          </a:p>
        </p:txBody>
      </p:sp>
    </p:spTree>
    <p:extLst>
      <p:ext uri="{BB962C8B-B14F-4D97-AF65-F5344CB8AC3E}">
        <p14:creationId xmlns:p14="http://schemas.microsoft.com/office/powerpoint/2010/main" val="3304416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7512D4-6929-DF4C-B149-1134F171BBD8}"/>
              </a:ext>
            </a:extLst>
          </p:cNvPr>
          <p:cNvSpPr>
            <a:spLocks noGrp="1"/>
          </p:cNvSpPr>
          <p:nvPr>
            <p:ph idx="1"/>
          </p:nvPr>
        </p:nvSpPr>
        <p:spPr/>
        <p:txBody>
          <a:bodyPr/>
          <a:lstStyle/>
          <a:p>
            <a:r>
              <a:rPr lang="en-GB" dirty="0"/>
              <a:t>High Performance Computing (HPC)</a:t>
            </a:r>
          </a:p>
          <a:p>
            <a:pPr lvl="1"/>
            <a:r>
              <a:rPr lang="en-GB" dirty="0"/>
              <a:t>Blurry concept, relative to historical context</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Computational resources available vs required</a:t>
            </a:r>
          </a:p>
          <a:p>
            <a:pPr lvl="1"/>
            <a:endParaRPr lang="en-GB" dirty="0"/>
          </a:p>
          <a:p>
            <a:endParaRPr lang="en-GB" dirty="0"/>
          </a:p>
          <a:p>
            <a:endParaRPr lang="en-US" dirty="0"/>
          </a:p>
        </p:txBody>
      </p:sp>
      <p:sp>
        <p:nvSpPr>
          <p:cNvPr id="3" name="Date Placeholder 2">
            <a:extLst>
              <a:ext uri="{FF2B5EF4-FFF2-40B4-BE49-F238E27FC236}">
                <a16:creationId xmlns:a16="http://schemas.microsoft.com/office/drawing/2014/main" id="{4C750213-A482-5448-A7CD-087E2FE6DA44}"/>
              </a:ext>
            </a:extLst>
          </p:cNvPr>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a:extLst>
              <a:ext uri="{FF2B5EF4-FFF2-40B4-BE49-F238E27FC236}">
                <a16:creationId xmlns:a16="http://schemas.microsoft.com/office/drawing/2014/main" id="{FC0CBD7F-AD50-F440-9098-68545E8740AB}"/>
              </a:ext>
            </a:extLst>
          </p:cNvPr>
          <p:cNvSpPr>
            <a:spLocks noGrp="1"/>
          </p:cNvSpPr>
          <p:nvPr>
            <p:ph type="sldNum" sz="quarter" idx="12"/>
          </p:nvPr>
        </p:nvSpPr>
        <p:spPr/>
        <p:txBody>
          <a:bodyPr/>
          <a:lstStyle/>
          <a:p>
            <a:fld id="{D4C2C539-9197-43D1-9AEB-DCAD8CF92AFA}" type="slidenum">
              <a:rPr lang="en-US" smtClean="0"/>
              <a:pPr/>
              <a:t>3</a:t>
            </a:fld>
            <a:endParaRPr lang="en-US" dirty="0"/>
          </a:p>
        </p:txBody>
      </p:sp>
      <p:sp>
        <p:nvSpPr>
          <p:cNvPr id="6" name="Title 5">
            <a:extLst>
              <a:ext uri="{FF2B5EF4-FFF2-40B4-BE49-F238E27FC236}">
                <a16:creationId xmlns:a16="http://schemas.microsoft.com/office/drawing/2014/main" id="{29DF01E9-D0C7-7441-B15E-AD9C4DA3BA20}"/>
              </a:ext>
            </a:extLst>
          </p:cNvPr>
          <p:cNvSpPr>
            <a:spLocks noGrp="1"/>
          </p:cNvSpPr>
          <p:nvPr>
            <p:ph type="title"/>
          </p:nvPr>
        </p:nvSpPr>
        <p:spPr/>
        <p:txBody>
          <a:bodyPr/>
          <a:lstStyle/>
          <a:p>
            <a:r>
              <a:rPr lang="en-GB" dirty="0"/>
              <a:t>Definitions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708920"/>
            <a:ext cx="4229100" cy="2990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1657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Batch submission:</a:t>
            </a:r>
          </a:p>
          <a:p>
            <a:pPr lvl="1"/>
            <a:r>
              <a:rPr lang="en-GB" dirty="0" err="1">
                <a:solidFill>
                  <a:srgbClr val="FF0000"/>
                </a:solidFill>
              </a:rPr>
              <a:t>qsub</a:t>
            </a:r>
            <a:r>
              <a:rPr lang="en-GB" dirty="0">
                <a:solidFill>
                  <a:srgbClr val="FF0000"/>
                </a:solidFill>
              </a:rPr>
              <a:t> [</a:t>
            </a:r>
            <a:r>
              <a:rPr lang="en-GB" dirty="0" err="1">
                <a:solidFill>
                  <a:srgbClr val="FF0000"/>
                </a:solidFill>
              </a:rPr>
              <a:t>sge</a:t>
            </a:r>
            <a:r>
              <a:rPr lang="en-GB" dirty="0">
                <a:solidFill>
                  <a:srgbClr val="FF0000"/>
                </a:solidFill>
              </a:rPr>
              <a:t>-options] &lt;batch-</a:t>
            </a:r>
            <a:r>
              <a:rPr lang="en-GB" dirty="0" err="1">
                <a:solidFill>
                  <a:srgbClr val="FF0000"/>
                </a:solidFill>
              </a:rPr>
              <a:t>prog</a:t>
            </a:r>
            <a:r>
              <a:rPr lang="en-GB" dirty="0">
                <a:solidFill>
                  <a:srgbClr val="FF0000"/>
                </a:solidFill>
              </a:rPr>
              <a:t>&gt; [</a:t>
            </a:r>
            <a:r>
              <a:rPr lang="en-GB" dirty="0" err="1">
                <a:solidFill>
                  <a:srgbClr val="FF0000"/>
                </a:solidFill>
              </a:rPr>
              <a:t>prog-args</a:t>
            </a:r>
            <a:r>
              <a:rPr lang="en-GB" dirty="0">
                <a:solidFill>
                  <a:srgbClr val="FF0000"/>
                </a:solidFill>
              </a:rPr>
              <a:t>]</a:t>
            </a:r>
          </a:p>
          <a:p>
            <a:pPr lvl="1"/>
            <a:r>
              <a:rPr lang="en-GB" dirty="0">
                <a:solidFill>
                  <a:srgbClr val="000000"/>
                </a:solidFill>
              </a:rPr>
              <a:t>e.g.: </a:t>
            </a:r>
            <a:r>
              <a:rPr lang="en-GB" dirty="0" err="1">
                <a:solidFill>
                  <a:srgbClr val="000000"/>
                </a:solidFill>
              </a:rPr>
              <a:t>pipeline.py</a:t>
            </a:r>
            <a:endParaRPr lang="en-GB" dirty="0">
              <a:solidFill>
                <a:srgbClr val="000000"/>
              </a:solidFill>
            </a:endParaRPr>
          </a:p>
          <a:p>
            <a:endParaRPr lang="en-GB" dirty="0"/>
          </a:p>
          <a:p>
            <a:r>
              <a:rPr lang="en-GB" dirty="0"/>
              <a:t>Interactive sessions:</a:t>
            </a:r>
          </a:p>
          <a:p>
            <a:pPr lvl="1"/>
            <a:r>
              <a:rPr lang="en-GB" dirty="0" err="1">
                <a:solidFill>
                  <a:srgbClr val="FF0000"/>
                </a:solidFill>
              </a:rPr>
              <a:t>qrsh</a:t>
            </a:r>
            <a:r>
              <a:rPr lang="en-GB" dirty="0">
                <a:solidFill>
                  <a:srgbClr val="FF0000"/>
                </a:solidFill>
              </a:rPr>
              <a:t> [</a:t>
            </a:r>
            <a:r>
              <a:rPr lang="en-GB" dirty="0" err="1">
                <a:solidFill>
                  <a:srgbClr val="FF0000"/>
                </a:solidFill>
              </a:rPr>
              <a:t>sge</a:t>
            </a:r>
            <a:r>
              <a:rPr lang="en-GB" dirty="0">
                <a:solidFill>
                  <a:srgbClr val="FF0000"/>
                </a:solidFill>
              </a:rPr>
              <a:t>-options] [commands</a:t>
            </a:r>
            <a:r>
              <a:rPr lang="en-GB" dirty="0" smtClean="0">
                <a:solidFill>
                  <a:srgbClr val="FF0000"/>
                </a:solidFill>
              </a:rPr>
              <a:t>]</a:t>
            </a:r>
            <a:endParaRPr lang="en-GB" dirty="0">
              <a:solidFill>
                <a:srgbClr val="FF0000"/>
              </a:solidFill>
            </a:endParaRPr>
          </a:p>
          <a:p>
            <a:pPr marL="0" indent="0">
              <a:buNone/>
            </a:pPr>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30</a:t>
            </a:fld>
            <a:endParaRPr lang="en-US" dirty="0"/>
          </a:p>
        </p:txBody>
      </p:sp>
      <p:sp>
        <p:nvSpPr>
          <p:cNvPr id="6" name="Title 5"/>
          <p:cNvSpPr>
            <a:spLocks noGrp="1"/>
          </p:cNvSpPr>
          <p:nvPr>
            <p:ph type="title"/>
          </p:nvPr>
        </p:nvSpPr>
        <p:spPr/>
        <p:txBody>
          <a:bodyPr/>
          <a:lstStyle/>
          <a:p>
            <a:r>
              <a:rPr lang="en-GB" dirty="0"/>
              <a:t>Submit jobs to the cluster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Useful SGE options:</a:t>
            </a:r>
          </a:p>
          <a:p>
            <a:pPr lvl="1"/>
            <a:r>
              <a:rPr lang="en-GB" dirty="0" err="1">
                <a:solidFill>
                  <a:srgbClr val="FF0000"/>
                </a:solidFill>
              </a:rPr>
              <a:t>qsub</a:t>
            </a:r>
            <a:r>
              <a:rPr lang="en-GB" dirty="0">
                <a:solidFill>
                  <a:srgbClr val="FF0000"/>
                </a:solidFill>
              </a:rPr>
              <a:t> –</a:t>
            </a:r>
            <a:r>
              <a:rPr lang="en-GB" dirty="0" err="1">
                <a:solidFill>
                  <a:srgbClr val="FF0000"/>
                </a:solidFill>
              </a:rPr>
              <a:t>cwd</a:t>
            </a:r>
            <a:r>
              <a:rPr lang="en-GB" dirty="0"/>
              <a:t>  </a:t>
            </a:r>
            <a:r>
              <a:rPr lang="en-GB" dirty="0">
                <a:solidFill>
                  <a:schemeClr val="accent3"/>
                </a:solidFill>
              </a:rPr>
              <a:t># use current directory as working one </a:t>
            </a:r>
          </a:p>
          <a:p>
            <a:pPr lvl="1"/>
            <a:r>
              <a:rPr lang="en-GB" dirty="0" err="1">
                <a:solidFill>
                  <a:srgbClr val="FF0000"/>
                </a:solidFill>
              </a:rPr>
              <a:t>qsub</a:t>
            </a:r>
            <a:r>
              <a:rPr lang="en-GB" dirty="0">
                <a:solidFill>
                  <a:srgbClr val="FF0000"/>
                </a:solidFill>
              </a:rPr>
              <a:t> –</a:t>
            </a:r>
            <a:r>
              <a:rPr lang="en-GB" dirty="0" err="1">
                <a:solidFill>
                  <a:srgbClr val="FF0000"/>
                </a:solidFill>
              </a:rPr>
              <a:t>i</a:t>
            </a:r>
            <a:r>
              <a:rPr lang="en-GB" dirty="0">
                <a:solidFill>
                  <a:srgbClr val="FF0000"/>
                </a:solidFill>
              </a:rPr>
              <a:t> &lt;</a:t>
            </a:r>
            <a:r>
              <a:rPr lang="en-GB" dirty="0" err="1">
                <a:solidFill>
                  <a:srgbClr val="FF0000"/>
                </a:solidFill>
              </a:rPr>
              <a:t>input.file</a:t>
            </a:r>
            <a:r>
              <a:rPr lang="en-GB" dirty="0">
                <a:solidFill>
                  <a:srgbClr val="FF0000"/>
                </a:solidFill>
              </a:rPr>
              <a:t>&gt;</a:t>
            </a:r>
            <a:r>
              <a:rPr lang="en-GB" dirty="0"/>
              <a:t>       </a:t>
            </a:r>
            <a:r>
              <a:rPr lang="en-GB" dirty="0">
                <a:solidFill>
                  <a:schemeClr val="accent3"/>
                </a:solidFill>
              </a:rPr>
              <a:t> # redirect standard input</a:t>
            </a:r>
          </a:p>
          <a:p>
            <a:pPr lvl="1"/>
            <a:r>
              <a:rPr lang="en-GB" dirty="0" err="1">
                <a:solidFill>
                  <a:srgbClr val="FF0000"/>
                </a:solidFill>
              </a:rPr>
              <a:t>qsub</a:t>
            </a:r>
            <a:r>
              <a:rPr lang="en-GB" dirty="0">
                <a:solidFill>
                  <a:srgbClr val="FF0000"/>
                </a:solidFill>
              </a:rPr>
              <a:t> –o &lt;</a:t>
            </a:r>
            <a:r>
              <a:rPr lang="en-GB" dirty="0" err="1">
                <a:solidFill>
                  <a:srgbClr val="FF0000"/>
                </a:solidFill>
              </a:rPr>
              <a:t>output.file</a:t>
            </a:r>
            <a:r>
              <a:rPr lang="en-GB" dirty="0">
                <a:solidFill>
                  <a:srgbClr val="FF0000"/>
                </a:solidFill>
              </a:rPr>
              <a:t>&gt;</a:t>
            </a:r>
            <a:r>
              <a:rPr lang="en-GB" dirty="0"/>
              <a:t>    </a:t>
            </a:r>
            <a:r>
              <a:rPr lang="en-GB" dirty="0">
                <a:solidFill>
                  <a:schemeClr val="accent3"/>
                </a:solidFill>
              </a:rPr>
              <a:t># redirect standard output</a:t>
            </a:r>
          </a:p>
          <a:p>
            <a:pPr lvl="1"/>
            <a:r>
              <a:rPr lang="en-GB" dirty="0" err="1">
                <a:solidFill>
                  <a:srgbClr val="FF0000"/>
                </a:solidFill>
              </a:rPr>
              <a:t>qsub</a:t>
            </a:r>
            <a:r>
              <a:rPr lang="en-GB" dirty="0">
                <a:solidFill>
                  <a:srgbClr val="FF0000"/>
                </a:solidFill>
              </a:rPr>
              <a:t> –e &lt;</a:t>
            </a:r>
            <a:r>
              <a:rPr lang="en-GB" dirty="0" err="1">
                <a:solidFill>
                  <a:srgbClr val="FF0000"/>
                </a:solidFill>
              </a:rPr>
              <a:t>error.file</a:t>
            </a:r>
            <a:r>
              <a:rPr lang="en-GB" dirty="0">
                <a:solidFill>
                  <a:srgbClr val="FF0000"/>
                </a:solidFill>
              </a:rPr>
              <a:t>&gt;</a:t>
            </a:r>
            <a:r>
              <a:rPr lang="en-GB" dirty="0"/>
              <a:t>        </a:t>
            </a:r>
            <a:r>
              <a:rPr lang="en-GB" dirty="0">
                <a:solidFill>
                  <a:schemeClr val="accent3"/>
                </a:solidFill>
              </a:rPr>
              <a:t># redirect standard error</a:t>
            </a:r>
          </a:p>
          <a:p>
            <a:pPr lvl="1"/>
            <a:r>
              <a:rPr lang="en-GB" dirty="0" err="1">
                <a:solidFill>
                  <a:srgbClr val="FF0000"/>
                </a:solidFill>
              </a:rPr>
              <a:t>qsub</a:t>
            </a:r>
            <a:r>
              <a:rPr lang="en-GB" dirty="0">
                <a:solidFill>
                  <a:srgbClr val="FF0000"/>
                </a:solidFill>
              </a:rPr>
              <a:t> –j y</a:t>
            </a:r>
            <a:r>
              <a:rPr lang="en-GB" dirty="0"/>
              <a:t>     </a:t>
            </a:r>
            <a:r>
              <a:rPr lang="en-GB" dirty="0">
                <a:solidFill>
                  <a:schemeClr val="accent3"/>
                </a:solidFill>
              </a:rPr>
              <a:t># redirect standard error to output</a:t>
            </a:r>
          </a:p>
          <a:p>
            <a:pPr lvl="1"/>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31</a:t>
            </a:fld>
            <a:endParaRPr lang="en-US" dirty="0"/>
          </a:p>
        </p:txBody>
      </p:sp>
      <p:sp>
        <p:nvSpPr>
          <p:cNvPr id="6" name="Title 5"/>
          <p:cNvSpPr>
            <a:spLocks noGrp="1"/>
          </p:cNvSpPr>
          <p:nvPr>
            <p:ph type="title"/>
          </p:nvPr>
        </p:nvSpPr>
        <p:spPr/>
        <p:txBody>
          <a:bodyPr/>
          <a:lstStyle/>
          <a:p>
            <a:r>
              <a:rPr lang="en-GB"/>
              <a:t>Submit jobs to the cluster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More useful options</a:t>
            </a:r>
          </a:p>
          <a:p>
            <a:pPr lvl="1"/>
            <a:r>
              <a:rPr lang="en-GB" dirty="0" err="1">
                <a:solidFill>
                  <a:srgbClr val="FF0000"/>
                </a:solidFill>
              </a:rPr>
              <a:t>qsub</a:t>
            </a:r>
            <a:r>
              <a:rPr lang="en-GB" dirty="0">
                <a:solidFill>
                  <a:srgbClr val="FF0000"/>
                </a:solidFill>
              </a:rPr>
              <a:t> –p &lt;priority&gt;   </a:t>
            </a:r>
            <a:r>
              <a:rPr lang="en-GB" dirty="0">
                <a:solidFill>
                  <a:schemeClr val="accent3"/>
                </a:solidFill>
              </a:rPr>
              <a:t># lowest: -1024, highest: 1023</a:t>
            </a:r>
            <a:endParaRPr lang="en-GB" dirty="0">
              <a:solidFill>
                <a:srgbClr val="FF0000"/>
              </a:solidFill>
            </a:endParaRPr>
          </a:p>
          <a:p>
            <a:pPr lvl="1"/>
            <a:r>
              <a:rPr lang="en-GB" dirty="0" err="1">
                <a:solidFill>
                  <a:srgbClr val="FF0000"/>
                </a:solidFill>
              </a:rPr>
              <a:t>qsub</a:t>
            </a:r>
            <a:r>
              <a:rPr lang="en-GB" dirty="0">
                <a:solidFill>
                  <a:srgbClr val="FF0000"/>
                </a:solidFill>
              </a:rPr>
              <a:t> –N &lt;job-name&gt;</a:t>
            </a:r>
            <a:r>
              <a:rPr lang="en-GB" dirty="0"/>
              <a:t>      </a:t>
            </a:r>
            <a:r>
              <a:rPr lang="en-GB" dirty="0">
                <a:solidFill>
                  <a:schemeClr val="accent3"/>
                </a:solidFill>
              </a:rPr>
              <a:t># change job name</a:t>
            </a:r>
          </a:p>
          <a:p>
            <a:pPr lvl="1"/>
            <a:r>
              <a:rPr lang="en-GB" dirty="0" err="1">
                <a:solidFill>
                  <a:srgbClr val="FF0000"/>
                </a:solidFill>
              </a:rPr>
              <a:t>qsub</a:t>
            </a:r>
            <a:r>
              <a:rPr lang="en-GB" dirty="0">
                <a:solidFill>
                  <a:srgbClr val="FF0000"/>
                </a:solidFill>
              </a:rPr>
              <a:t> –M &lt;email&gt; -m e</a:t>
            </a:r>
            <a:r>
              <a:rPr lang="en-GB" dirty="0"/>
              <a:t>    </a:t>
            </a:r>
            <a:r>
              <a:rPr lang="en-GB" dirty="0">
                <a:solidFill>
                  <a:schemeClr val="accent3"/>
                </a:solidFill>
              </a:rPr>
              <a:t># email me when done</a:t>
            </a:r>
          </a:p>
          <a:p>
            <a:pPr lvl="1"/>
            <a:r>
              <a:rPr lang="en-GB" dirty="0" err="1">
                <a:solidFill>
                  <a:srgbClr val="FF0000"/>
                </a:solidFill>
              </a:rPr>
              <a:t>qsub</a:t>
            </a:r>
            <a:r>
              <a:rPr lang="en-GB" dirty="0">
                <a:solidFill>
                  <a:srgbClr val="FF0000"/>
                </a:solidFill>
              </a:rPr>
              <a:t> –q &lt;queue-name&gt;</a:t>
            </a:r>
            <a:r>
              <a:rPr lang="en-GB" dirty="0"/>
              <a:t>  </a:t>
            </a:r>
            <a:r>
              <a:rPr lang="en-GB" dirty="0">
                <a:solidFill>
                  <a:schemeClr val="accent3"/>
                </a:solidFill>
              </a:rPr>
              <a:t># select specific queue</a:t>
            </a:r>
          </a:p>
          <a:p>
            <a:pPr lvl="1"/>
            <a:r>
              <a:rPr lang="en-GB" dirty="0" err="1">
                <a:solidFill>
                  <a:srgbClr val="FF0000"/>
                </a:solidFill>
              </a:rPr>
              <a:t>qsub</a:t>
            </a:r>
            <a:r>
              <a:rPr lang="en-GB" dirty="0">
                <a:solidFill>
                  <a:srgbClr val="FF0000"/>
                </a:solidFill>
              </a:rPr>
              <a:t> –v name=value</a:t>
            </a:r>
            <a:r>
              <a:rPr lang="en-GB" dirty="0"/>
              <a:t>       </a:t>
            </a:r>
            <a:r>
              <a:rPr lang="en-GB" dirty="0">
                <a:solidFill>
                  <a:schemeClr val="accent3"/>
                </a:solidFill>
              </a:rPr>
              <a:t># export </a:t>
            </a:r>
            <a:r>
              <a:rPr lang="en-GB" dirty="0" err="1">
                <a:solidFill>
                  <a:schemeClr val="accent3"/>
                </a:solidFill>
              </a:rPr>
              <a:t>env</a:t>
            </a:r>
            <a:r>
              <a:rPr lang="en-GB" dirty="0">
                <a:solidFill>
                  <a:schemeClr val="accent3"/>
                </a:solidFill>
              </a:rPr>
              <a:t> variables</a:t>
            </a:r>
          </a:p>
          <a:p>
            <a:pPr lvl="1"/>
            <a:r>
              <a:rPr lang="en-GB" dirty="0" err="1">
                <a:solidFill>
                  <a:srgbClr val="FF0000"/>
                </a:solidFill>
              </a:rPr>
              <a:t>qsub</a:t>
            </a:r>
            <a:r>
              <a:rPr lang="en-GB" dirty="0">
                <a:solidFill>
                  <a:srgbClr val="FF0000"/>
                </a:solidFill>
              </a:rPr>
              <a:t> –</a:t>
            </a:r>
            <a:r>
              <a:rPr lang="en-GB" dirty="0" err="1">
                <a:solidFill>
                  <a:srgbClr val="FF0000"/>
                </a:solidFill>
              </a:rPr>
              <a:t>hold_jid</a:t>
            </a:r>
            <a:r>
              <a:rPr lang="en-GB" dirty="0">
                <a:solidFill>
                  <a:srgbClr val="FF0000"/>
                </a:solidFill>
              </a:rPr>
              <a:t> &lt;job-id&gt;</a:t>
            </a:r>
            <a:r>
              <a:rPr lang="en-GB" dirty="0"/>
              <a:t>  </a:t>
            </a:r>
            <a:r>
              <a:rPr lang="en-GB" dirty="0">
                <a:solidFill>
                  <a:schemeClr val="accent3"/>
                </a:solidFill>
              </a:rPr>
              <a:t># start job after &lt;job-id&gt;</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32</a:t>
            </a:fld>
            <a:endParaRPr lang="en-US" dirty="0"/>
          </a:p>
        </p:txBody>
      </p:sp>
      <p:sp>
        <p:nvSpPr>
          <p:cNvPr id="6" name="Title 5"/>
          <p:cNvSpPr>
            <a:spLocks noGrp="1"/>
          </p:cNvSpPr>
          <p:nvPr>
            <p:ph type="title"/>
          </p:nvPr>
        </p:nvSpPr>
        <p:spPr/>
        <p:txBody>
          <a:bodyPr/>
          <a:lstStyle/>
          <a:p>
            <a:r>
              <a:rPr lang="en-GB"/>
              <a:t>Submit jobs to the cluster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Define job requirements</a:t>
            </a:r>
          </a:p>
          <a:p>
            <a:pPr lvl="1"/>
            <a:r>
              <a:rPr lang="en-GB" dirty="0"/>
              <a:t>Run time limit</a:t>
            </a:r>
          </a:p>
          <a:p>
            <a:pPr lvl="2"/>
            <a:r>
              <a:rPr lang="en-GB" dirty="0" err="1">
                <a:solidFill>
                  <a:srgbClr val="FF0000"/>
                </a:solidFill>
              </a:rPr>
              <a:t>qsub</a:t>
            </a:r>
            <a:r>
              <a:rPr lang="en-GB" dirty="0">
                <a:solidFill>
                  <a:srgbClr val="FF0000"/>
                </a:solidFill>
              </a:rPr>
              <a:t> –l </a:t>
            </a:r>
            <a:r>
              <a:rPr lang="en-GB" dirty="0" err="1">
                <a:solidFill>
                  <a:srgbClr val="FF0000"/>
                </a:solidFill>
              </a:rPr>
              <a:t>h_rt</a:t>
            </a:r>
            <a:r>
              <a:rPr lang="en-GB" dirty="0">
                <a:solidFill>
                  <a:srgbClr val="FF0000"/>
                </a:solidFill>
              </a:rPr>
              <a:t>=1:30</a:t>
            </a:r>
          </a:p>
          <a:p>
            <a:pPr lvl="1"/>
            <a:endParaRPr lang="en-GB" dirty="0"/>
          </a:p>
          <a:p>
            <a:pPr lvl="1"/>
            <a:r>
              <a:rPr lang="en-GB" dirty="0"/>
              <a:t>Memory usage (</a:t>
            </a:r>
            <a:r>
              <a:rPr lang="en-GB" dirty="0">
                <a:solidFill>
                  <a:schemeClr val="accent1"/>
                </a:solidFill>
              </a:rPr>
              <a:t>per slot</a:t>
            </a:r>
            <a:r>
              <a:rPr lang="en-GB" dirty="0"/>
              <a:t>)</a:t>
            </a:r>
          </a:p>
          <a:p>
            <a:pPr lvl="2"/>
            <a:r>
              <a:rPr lang="en-GB" dirty="0" err="1">
                <a:solidFill>
                  <a:srgbClr val="FF0000"/>
                </a:solidFill>
              </a:rPr>
              <a:t>qsub</a:t>
            </a:r>
            <a:r>
              <a:rPr lang="en-GB" dirty="0">
                <a:solidFill>
                  <a:srgbClr val="FF0000"/>
                </a:solidFill>
              </a:rPr>
              <a:t> –l </a:t>
            </a:r>
            <a:r>
              <a:rPr lang="en-GB" dirty="0" err="1">
                <a:solidFill>
                  <a:srgbClr val="FF0000"/>
                </a:solidFill>
              </a:rPr>
              <a:t>mem_free</a:t>
            </a:r>
            <a:r>
              <a:rPr lang="en-GB" dirty="0">
                <a:solidFill>
                  <a:srgbClr val="FF0000"/>
                </a:solidFill>
              </a:rPr>
              <a:t>=2G</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33</a:t>
            </a:fld>
            <a:endParaRPr lang="en-US" dirty="0"/>
          </a:p>
        </p:txBody>
      </p:sp>
      <p:sp>
        <p:nvSpPr>
          <p:cNvPr id="6" name="Title 5"/>
          <p:cNvSpPr>
            <a:spLocks noGrp="1"/>
          </p:cNvSpPr>
          <p:nvPr>
            <p:ph type="title"/>
          </p:nvPr>
        </p:nvSpPr>
        <p:spPr/>
        <p:txBody>
          <a:bodyPr/>
          <a:lstStyle/>
          <a:p>
            <a:r>
              <a:rPr lang="en-GB"/>
              <a:t>Submit jobs to the cluster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Define requirements for </a:t>
            </a:r>
            <a:r>
              <a:rPr lang="en-GB" dirty="0">
                <a:solidFill>
                  <a:srgbClr val="FF0000"/>
                </a:solidFill>
              </a:rPr>
              <a:t>parallel</a:t>
            </a:r>
            <a:r>
              <a:rPr lang="en-GB" dirty="0"/>
              <a:t> jobs:</a:t>
            </a:r>
          </a:p>
          <a:p>
            <a:pPr lvl="1"/>
            <a:r>
              <a:rPr lang="en-GB" dirty="0"/>
              <a:t>Shared-memory multi-processing:</a:t>
            </a:r>
          </a:p>
          <a:p>
            <a:pPr lvl="2"/>
            <a:r>
              <a:rPr lang="en-GB" dirty="0" err="1">
                <a:solidFill>
                  <a:srgbClr val="FF0000"/>
                </a:solidFill>
              </a:rPr>
              <a:t>qsub</a:t>
            </a:r>
            <a:r>
              <a:rPr lang="en-GB" dirty="0">
                <a:solidFill>
                  <a:srgbClr val="FF0000"/>
                </a:solidFill>
              </a:rPr>
              <a:t> –</a:t>
            </a:r>
            <a:r>
              <a:rPr lang="en-GB" dirty="0" err="1">
                <a:solidFill>
                  <a:srgbClr val="FF0000"/>
                </a:solidFill>
              </a:rPr>
              <a:t>pe</a:t>
            </a:r>
            <a:r>
              <a:rPr lang="en-GB" dirty="0">
                <a:solidFill>
                  <a:srgbClr val="FF0000"/>
                </a:solidFill>
              </a:rPr>
              <a:t> dedicated &lt;n-slots&gt;</a:t>
            </a:r>
          </a:p>
          <a:p>
            <a:pPr lvl="1"/>
            <a:endParaRPr lang="en-GB" dirty="0"/>
          </a:p>
          <a:p>
            <a:pPr lvl="1"/>
            <a:r>
              <a:rPr lang="en-GB" dirty="0"/>
              <a:t>Message-passing interface:</a:t>
            </a:r>
          </a:p>
          <a:p>
            <a:pPr lvl="2"/>
            <a:r>
              <a:rPr lang="en-GB" dirty="0" err="1">
                <a:solidFill>
                  <a:srgbClr val="FF0000"/>
                </a:solidFill>
              </a:rPr>
              <a:t>qsub</a:t>
            </a:r>
            <a:r>
              <a:rPr lang="en-GB" dirty="0">
                <a:solidFill>
                  <a:srgbClr val="FF0000"/>
                </a:solidFill>
              </a:rPr>
              <a:t> –</a:t>
            </a:r>
            <a:r>
              <a:rPr lang="en-GB" dirty="0" err="1">
                <a:solidFill>
                  <a:srgbClr val="FF0000"/>
                </a:solidFill>
              </a:rPr>
              <a:t>pe</a:t>
            </a:r>
            <a:r>
              <a:rPr lang="en-GB" dirty="0">
                <a:solidFill>
                  <a:srgbClr val="FF0000"/>
                </a:solidFill>
              </a:rPr>
              <a:t> </a:t>
            </a:r>
            <a:r>
              <a:rPr lang="en-GB" dirty="0" err="1">
                <a:solidFill>
                  <a:srgbClr val="FF0000"/>
                </a:solidFill>
              </a:rPr>
              <a:t>mpi</a:t>
            </a:r>
            <a:r>
              <a:rPr lang="en-GB" dirty="0">
                <a:solidFill>
                  <a:srgbClr val="FF0000"/>
                </a:solidFill>
              </a:rPr>
              <a:t> &lt;n-slots&gt;</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34</a:t>
            </a:fld>
            <a:endParaRPr lang="en-US" dirty="0"/>
          </a:p>
        </p:txBody>
      </p:sp>
      <p:sp>
        <p:nvSpPr>
          <p:cNvPr id="6" name="Title 5"/>
          <p:cNvSpPr>
            <a:spLocks noGrp="1"/>
          </p:cNvSpPr>
          <p:nvPr>
            <p:ph type="title"/>
          </p:nvPr>
        </p:nvSpPr>
        <p:spPr/>
        <p:txBody>
          <a:bodyPr/>
          <a:lstStyle/>
          <a:p>
            <a:r>
              <a:rPr lang="en-GB"/>
              <a:t>Submit jobs to the cluster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Array jobs (</a:t>
            </a:r>
            <a:r>
              <a:rPr lang="en-GB" dirty="0" err="1">
                <a:solidFill>
                  <a:srgbClr val="FF0000"/>
                </a:solidFill>
              </a:rPr>
              <a:t>qsub</a:t>
            </a:r>
            <a:r>
              <a:rPr lang="en-GB" dirty="0"/>
              <a:t> only)</a:t>
            </a:r>
          </a:p>
          <a:p>
            <a:pPr lvl="1"/>
            <a:r>
              <a:rPr lang="en-GB" dirty="0" err="1">
                <a:solidFill>
                  <a:srgbClr val="FF0000"/>
                </a:solidFill>
              </a:rPr>
              <a:t>qsub</a:t>
            </a:r>
            <a:r>
              <a:rPr lang="en-GB" dirty="0">
                <a:solidFill>
                  <a:srgbClr val="FF0000"/>
                </a:solidFill>
              </a:rPr>
              <a:t> –t n[-m[:s]] &lt;script.sh&gt;</a:t>
            </a:r>
          </a:p>
          <a:p>
            <a:pPr lvl="2"/>
            <a:r>
              <a:rPr lang="en-GB" dirty="0"/>
              <a:t>Exported environment variables:</a:t>
            </a:r>
          </a:p>
          <a:p>
            <a:pPr lvl="2"/>
            <a:r>
              <a:rPr lang="en-GB" sz="2000" dirty="0">
                <a:solidFill>
                  <a:schemeClr val="accent3"/>
                </a:solidFill>
              </a:rPr>
              <a:t>SGE_TASK_ID</a:t>
            </a:r>
          </a:p>
          <a:p>
            <a:pPr lvl="2"/>
            <a:r>
              <a:rPr lang="en-GB" sz="2000" dirty="0">
                <a:solidFill>
                  <a:schemeClr val="accent3"/>
                </a:solidFill>
              </a:rPr>
              <a:t>SGE_TASK_FIRST, SGE_TASK_LAST, SGE_TASK_STEPSIZE</a:t>
            </a:r>
          </a:p>
          <a:p>
            <a:pPr lvl="2"/>
            <a:endParaRPr lang="en-GB" dirty="0"/>
          </a:p>
          <a:p>
            <a:r>
              <a:rPr lang="en-GB" dirty="0"/>
              <a:t>Example</a:t>
            </a:r>
          </a:p>
          <a:p>
            <a:pPr lvl="1"/>
            <a:r>
              <a:rPr lang="en-GB" dirty="0" err="1">
                <a:solidFill>
                  <a:srgbClr val="FF0000"/>
                </a:solidFill>
              </a:rPr>
              <a:t>qsub</a:t>
            </a:r>
            <a:r>
              <a:rPr lang="en-GB" dirty="0">
                <a:solidFill>
                  <a:srgbClr val="FF0000"/>
                </a:solidFill>
              </a:rPr>
              <a:t> -t 2-10:2 &lt;script.sh&gt;</a:t>
            </a:r>
          </a:p>
          <a:p>
            <a:pPr lvl="2"/>
            <a:r>
              <a:rPr lang="en-GB" sz="2000" dirty="0">
                <a:solidFill>
                  <a:schemeClr val="accent3"/>
                </a:solidFill>
              </a:rPr>
              <a:t>SGE_TASK_ID=2, 4, 6, 8, 10</a:t>
            </a:r>
          </a:p>
          <a:p>
            <a:pPr lvl="2"/>
            <a:r>
              <a:rPr lang="en-GB" sz="2000" dirty="0">
                <a:solidFill>
                  <a:schemeClr val="accent3"/>
                </a:solidFill>
              </a:rPr>
              <a:t>SGE_TASK_FIRST=2, SGE_TASK_LAST=10, SGE_TASK_STEPSIZE=2</a:t>
            </a:r>
          </a:p>
          <a:p>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35</a:t>
            </a:fld>
            <a:endParaRPr lang="en-US" dirty="0"/>
          </a:p>
        </p:txBody>
      </p:sp>
      <p:sp>
        <p:nvSpPr>
          <p:cNvPr id="6" name="Title 5"/>
          <p:cNvSpPr>
            <a:spLocks noGrp="1"/>
          </p:cNvSpPr>
          <p:nvPr>
            <p:ph type="title"/>
          </p:nvPr>
        </p:nvSpPr>
        <p:spPr/>
        <p:txBody>
          <a:bodyPr/>
          <a:lstStyle/>
          <a:p>
            <a:r>
              <a:rPr lang="en-GB" dirty="0"/>
              <a:t>Submit jobs to the cluster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Batch jobs: Better use a submission script</a:t>
            </a:r>
          </a:p>
          <a:p>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36</a:t>
            </a:fld>
            <a:endParaRPr lang="en-US" dirty="0"/>
          </a:p>
        </p:txBody>
      </p:sp>
      <p:sp>
        <p:nvSpPr>
          <p:cNvPr id="6" name="Title 5"/>
          <p:cNvSpPr>
            <a:spLocks noGrp="1"/>
          </p:cNvSpPr>
          <p:nvPr>
            <p:ph type="title"/>
          </p:nvPr>
        </p:nvSpPr>
        <p:spPr/>
        <p:txBody>
          <a:bodyPr/>
          <a:lstStyle/>
          <a:p>
            <a:r>
              <a:rPr lang="en-GB" dirty="0"/>
              <a:t>Submit jobs to the cluster</a:t>
            </a:r>
          </a:p>
        </p:txBody>
      </p:sp>
      <p:sp>
        <p:nvSpPr>
          <p:cNvPr id="7" name="TextBox 6"/>
          <p:cNvSpPr txBox="1"/>
          <p:nvPr/>
        </p:nvSpPr>
        <p:spPr>
          <a:xfrm>
            <a:off x="3456172" y="2276872"/>
            <a:ext cx="4644220" cy="398570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100" dirty="0"/>
              <a:t>#!/bin/bash</a:t>
            </a:r>
            <a:br>
              <a:rPr lang="en-GB" sz="1100" dirty="0"/>
            </a:br>
            <a:r>
              <a:rPr lang="en-GB" sz="1100" dirty="0"/>
              <a:t/>
            </a:r>
            <a:br>
              <a:rPr lang="en-GB" sz="1100" dirty="0"/>
            </a:br>
            <a:r>
              <a:rPr lang="en-GB" sz="1100" dirty="0">
                <a:solidFill>
                  <a:schemeClr val="accent3"/>
                </a:solidFill>
              </a:rPr>
              <a:t># The SGE batch system uses the current directory as working directory.</a:t>
            </a:r>
            <a:br>
              <a:rPr lang="en-GB" sz="1100" dirty="0">
                <a:solidFill>
                  <a:schemeClr val="accent3"/>
                </a:solidFill>
              </a:rPr>
            </a:br>
            <a:r>
              <a:rPr lang="en-GB" sz="1100" dirty="0">
                <a:solidFill>
                  <a:schemeClr val="accent3"/>
                </a:solidFill>
              </a:rPr>
              <a:t># Both files (output.dat and error.dat) will be placed in the current</a:t>
            </a:r>
            <a:br>
              <a:rPr lang="en-GB" sz="1100" dirty="0">
                <a:solidFill>
                  <a:schemeClr val="accent3"/>
                </a:solidFill>
              </a:rPr>
            </a:br>
            <a:r>
              <a:rPr lang="en-GB" sz="1100" dirty="0">
                <a:solidFill>
                  <a:schemeClr val="accent3"/>
                </a:solidFill>
              </a:rPr>
              <a:t># directory. The batch system assumes to find the executable in this directory.</a:t>
            </a:r>
            <a:br>
              <a:rPr lang="en-GB" sz="1100" dirty="0">
                <a:solidFill>
                  <a:schemeClr val="accent3"/>
                </a:solidFill>
              </a:rPr>
            </a:br>
            <a:r>
              <a:rPr lang="en-GB" sz="1100" dirty="0"/>
              <a:t>#$ -</a:t>
            </a:r>
            <a:r>
              <a:rPr lang="en-GB" sz="1100" dirty="0" err="1"/>
              <a:t>cwd</a:t>
            </a:r>
            <a:r>
              <a:rPr lang="en-GB" sz="1100" dirty="0"/>
              <a:t/>
            </a:r>
            <a:br>
              <a:rPr lang="en-GB" sz="1100" dirty="0"/>
            </a:br>
            <a:r>
              <a:rPr lang="en-GB" sz="1100" dirty="0"/>
              <a:t/>
            </a:r>
            <a:br>
              <a:rPr lang="en-GB" sz="1100" dirty="0"/>
            </a:br>
            <a:r>
              <a:rPr lang="en-GB" sz="1100" dirty="0">
                <a:solidFill>
                  <a:schemeClr val="accent3"/>
                </a:solidFill>
              </a:rPr>
              <a:t># Redirect output stream to this file.</a:t>
            </a:r>
            <a:r>
              <a:rPr lang="en-GB" sz="1100" dirty="0"/>
              <a:t/>
            </a:r>
            <a:br>
              <a:rPr lang="en-GB" sz="1100" dirty="0"/>
            </a:br>
            <a:r>
              <a:rPr lang="en-GB" sz="1100" dirty="0"/>
              <a:t>#$ -o output.dat</a:t>
            </a:r>
            <a:br>
              <a:rPr lang="en-GB" sz="1100" dirty="0"/>
            </a:br>
            <a:r>
              <a:rPr lang="en-GB" sz="1100" dirty="0"/>
              <a:t/>
            </a:r>
            <a:br>
              <a:rPr lang="en-GB" sz="1100" dirty="0"/>
            </a:br>
            <a:r>
              <a:rPr lang="en-GB" sz="1100" dirty="0">
                <a:solidFill>
                  <a:schemeClr val="accent3"/>
                </a:solidFill>
              </a:rPr>
              <a:t># Redirect error stream to this file.</a:t>
            </a:r>
            <a:r>
              <a:rPr lang="en-GB" sz="1100" dirty="0"/>
              <a:t/>
            </a:r>
            <a:br>
              <a:rPr lang="en-GB" sz="1100" dirty="0"/>
            </a:br>
            <a:r>
              <a:rPr lang="en-GB" sz="1100" dirty="0"/>
              <a:t>#$ -e error.dat</a:t>
            </a:r>
            <a:br>
              <a:rPr lang="en-GB" sz="1100" dirty="0"/>
            </a:br>
            <a:r>
              <a:rPr lang="en-GB" sz="1100" dirty="0"/>
              <a:t/>
            </a:r>
            <a:br>
              <a:rPr lang="en-GB" sz="1100" dirty="0"/>
            </a:br>
            <a:r>
              <a:rPr lang="en-GB" sz="1100" dirty="0">
                <a:solidFill>
                  <a:schemeClr val="accent3"/>
                </a:solidFill>
              </a:rPr>
              <a:t># Send status information to this email address.</a:t>
            </a:r>
            <a:r>
              <a:rPr lang="en-GB" sz="1100" dirty="0"/>
              <a:t/>
            </a:r>
            <a:br>
              <a:rPr lang="en-GB" sz="1100" dirty="0"/>
            </a:br>
            <a:r>
              <a:rPr lang="en-GB" sz="1100" dirty="0"/>
              <a:t>#$ -M </a:t>
            </a:r>
            <a:r>
              <a:rPr lang="en-GB" sz="1100" dirty="0" err="1"/>
              <a:t>sebastian.lunavalero@imm.ox.ac.uk</a:t>
            </a:r>
            <a:r>
              <a:rPr lang="en-GB" sz="1100" dirty="0"/>
              <a:t/>
            </a:r>
            <a:br>
              <a:rPr lang="en-GB" sz="1100" dirty="0"/>
            </a:br>
            <a:r>
              <a:rPr lang="en-GB" sz="1100" dirty="0"/>
              <a:t/>
            </a:r>
            <a:br>
              <a:rPr lang="en-GB" sz="1100" dirty="0"/>
            </a:br>
            <a:r>
              <a:rPr lang="en-GB" sz="1100" dirty="0">
                <a:solidFill>
                  <a:schemeClr val="accent3"/>
                </a:solidFill>
              </a:rPr>
              <a:t># Send an e-mail when the job is done.</a:t>
            </a:r>
            <a:r>
              <a:rPr lang="en-GB" sz="1100" dirty="0"/>
              <a:t/>
            </a:r>
            <a:br>
              <a:rPr lang="en-GB" sz="1100" dirty="0"/>
            </a:br>
            <a:r>
              <a:rPr lang="en-GB" sz="1100" dirty="0"/>
              <a:t>#$ -m e</a:t>
            </a:r>
            <a:br>
              <a:rPr lang="en-GB" sz="1100" dirty="0"/>
            </a:br>
            <a:r>
              <a:rPr lang="en-GB" sz="1100" dirty="0"/>
              <a:t/>
            </a:r>
            <a:br>
              <a:rPr lang="en-GB" sz="1100" dirty="0"/>
            </a:br>
            <a:r>
              <a:rPr lang="en-GB" sz="1100" dirty="0">
                <a:solidFill>
                  <a:schemeClr val="accent3"/>
                </a:solidFill>
              </a:rPr>
              <a:t># For example an additional script file to be executed in the current</a:t>
            </a:r>
            <a:br>
              <a:rPr lang="en-GB" sz="1100" dirty="0">
                <a:solidFill>
                  <a:schemeClr val="accent3"/>
                </a:solidFill>
              </a:rPr>
            </a:br>
            <a:r>
              <a:rPr lang="en-GB" sz="1100" dirty="0">
                <a:solidFill>
                  <a:schemeClr val="accent3"/>
                </a:solidFill>
              </a:rPr>
              <a:t># working directory. In such a case assure that script.sh has </a:t>
            </a:r>
            <a:br>
              <a:rPr lang="en-GB" sz="1100" dirty="0">
                <a:solidFill>
                  <a:schemeClr val="accent3"/>
                </a:solidFill>
              </a:rPr>
            </a:br>
            <a:r>
              <a:rPr lang="en-GB" sz="1100" dirty="0">
                <a:solidFill>
                  <a:schemeClr val="accent3"/>
                </a:solidFill>
              </a:rPr>
              <a:t># execution rights (</a:t>
            </a:r>
            <a:r>
              <a:rPr lang="en-GB" sz="1100" dirty="0" err="1">
                <a:solidFill>
                  <a:schemeClr val="accent3"/>
                </a:solidFill>
              </a:rPr>
              <a:t>chmod</a:t>
            </a:r>
            <a:r>
              <a:rPr lang="en-GB" sz="1100" dirty="0">
                <a:solidFill>
                  <a:schemeClr val="accent3"/>
                </a:solidFill>
              </a:rPr>
              <a:t> +x script.sh).</a:t>
            </a:r>
            <a:br>
              <a:rPr lang="en-GB" sz="1100" dirty="0">
                <a:solidFill>
                  <a:schemeClr val="accent3"/>
                </a:solidFill>
              </a:rPr>
            </a:br>
            <a:r>
              <a:rPr lang="en-GB" sz="1100" dirty="0"/>
              <a:t>./script.sh</a:t>
            </a:r>
          </a:p>
        </p:txBody>
      </p:sp>
      <p:sp>
        <p:nvSpPr>
          <p:cNvPr id="8" name="TextBox 7"/>
          <p:cNvSpPr txBox="1"/>
          <p:nvPr/>
        </p:nvSpPr>
        <p:spPr>
          <a:xfrm>
            <a:off x="1077241" y="3923764"/>
            <a:ext cx="164307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dirty="0" err="1">
                <a:solidFill>
                  <a:srgbClr val="FF0000"/>
                </a:solidFill>
              </a:rPr>
              <a:t>qsub</a:t>
            </a:r>
            <a:r>
              <a:rPr lang="en-GB" dirty="0"/>
              <a:t> sge-job.sh</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
            </a:r>
            <a:r>
              <a:rPr lang="en-US" dirty="0" err="1"/>
              <a:t>bashrc</a:t>
            </a:r>
            <a:r>
              <a:rPr lang="en-US" dirty="0"/>
              <a:t> ready?</a:t>
            </a:r>
          </a:p>
          <a:p>
            <a:endParaRPr lang="en-US" dirty="0"/>
          </a:p>
          <a:p>
            <a:r>
              <a:rPr lang="en-US" dirty="0" err="1">
                <a:solidFill>
                  <a:srgbClr val="FF0000"/>
                </a:solidFill>
              </a:rPr>
              <a:t>ssh</a:t>
            </a:r>
            <a:r>
              <a:rPr lang="en-US" dirty="0">
                <a:solidFill>
                  <a:srgbClr val="FF0000"/>
                </a:solidFill>
              </a:rPr>
              <a:t> into head node</a:t>
            </a:r>
          </a:p>
          <a:p>
            <a:endParaRPr lang="en-US" dirty="0">
              <a:solidFill>
                <a:srgbClr val="FF0000"/>
              </a:solidFill>
            </a:endParaRPr>
          </a:p>
          <a:p>
            <a:endParaRPr lang="en-US"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37</a:t>
            </a:fld>
            <a:endParaRPr lang="en-US" dirty="0"/>
          </a:p>
        </p:txBody>
      </p:sp>
      <p:sp>
        <p:nvSpPr>
          <p:cNvPr id="6" name="Title 5"/>
          <p:cNvSpPr>
            <a:spLocks noGrp="1"/>
          </p:cNvSpPr>
          <p:nvPr>
            <p:ph type="title"/>
          </p:nvPr>
        </p:nvSpPr>
        <p:spPr/>
        <p:txBody>
          <a:bodyPr/>
          <a:lstStyle/>
          <a:p>
            <a:r>
              <a:rPr lang="en-US" dirty="0"/>
              <a:t>Exercise 2</a:t>
            </a:r>
          </a:p>
        </p:txBody>
      </p:sp>
    </p:spTree>
    <p:extLst>
      <p:ext uri="{BB962C8B-B14F-4D97-AF65-F5344CB8AC3E}">
        <p14:creationId xmlns:p14="http://schemas.microsoft.com/office/powerpoint/2010/main" val="3139109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38</a:t>
            </a:fld>
            <a:endParaRPr lang="en-US" dirty="0"/>
          </a:p>
        </p:txBody>
      </p:sp>
      <p:sp>
        <p:nvSpPr>
          <p:cNvPr id="6" name="Title 5"/>
          <p:cNvSpPr>
            <a:spLocks noGrp="1"/>
          </p:cNvSpPr>
          <p:nvPr>
            <p:ph type="title"/>
          </p:nvPr>
        </p:nvSpPr>
        <p:spPr/>
        <p:txBody>
          <a:bodyPr/>
          <a:lstStyle/>
          <a:p>
            <a:r>
              <a:rPr lang="en-US" dirty="0"/>
              <a:t>Exercise 2</a:t>
            </a:r>
          </a:p>
        </p:txBody>
      </p:sp>
      <p:grpSp>
        <p:nvGrpSpPr>
          <p:cNvPr id="13" name="Group 12">
            <a:extLst>
              <a:ext uri="{FF2B5EF4-FFF2-40B4-BE49-F238E27FC236}">
                <a16:creationId xmlns:a16="http://schemas.microsoft.com/office/drawing/2014/main" id="{759DD83C-D60B-A14E-BC00-CEEF59CC77E1}"/>
              </a:ext>
            </a:extLst>
          </p:cNvPr>
          <p:cNvGrpSpPr/>
          <p:nvPr/>
        </p:nvGrpSpPr>
        <p:grpSpPr>
          <a:xfrm>
            <a:off x="539552" y="1340768"/>
            <a:ext cx="3698448" cy="5112568"/>
            <a:chOff x="683568" y="1340768"/>
            <a:chExt cx="3698448" cy="5112568"/>
          </a:xfrm>
        </p:grpSpPr>
        <p:sp>
          <p:nvSpPr>
            <p:cNvPr id="7" name="TextBox 6"/>
            <p:cNvSpPr txBox="1"/>
            <p:nvPr/>
          </p:nvSpPr>
          <p:spPr>
            <a:xfrm>
              <a:off x="683568" y="1621244"/>
              <a:ext cx="3698448" cy="48320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err="1"/>
                <a:t>mkdir</a:t>
              </a:r>
              <a:r>
                <a:rPr lang="en-US" sz="1400" dirty="0"/>
                <a:t> test-</a:t>
              </a:r>
              <a:r>
                <a:rPr lang="en-US" sz="1400" dirty="0" err="1"/>
                <a:t>sge</a:t>
              </a:r>
              <a:r>
                <a:rPr lang="en-US" sz="1400" dirty="0"/>
                <a:t/>
              </a:r>
              <a:br>
                <a:rPr lang="en-US" sz="1400" dirty="0"/>
              </a:br>
              <a:r>
                <a:rPr lang="en-US" sz="1400" dirty="0"/>
                <a:t>cd test-</a:t>
              </a:r>
              <a:r>
                <a:rPr lang="en-US" sz="1400" dirty="0" err="1"/>
                <a:t>sge</a:t>
              </a:r>
              <a:endParaRPr lang="en-US" sz="1400" dirty="0"/>
            </a:p>
            <a:p>
              <a:r>
                <a:rPr lang="en-US" sz="1400" dirty="0"/>
                <a:t/>
              </a:r>
              <a:br>
                <a:rPr lang="en-US" sz="1400" dirty="0"/>
              </a:br>
              <a:r>
                <a:rPr lang="en-US" sz="1400" dirty="0" err="1"/>
                <a:t>cp</a:t>
              </a:r>
              <a:r>
                <a:rPr lang="en-US" sz="1400" dirty="0"/>
                <a:t> </a:t>
              </a:r>
              <a:r>
                <a:rPr lang="en-US" sz="1400" dirty="0">
                  <a:solidFill>
                    <a:srgbClr val="FF0000"/>
                  </a:solidFill>
                </a:rPr>
                <a:t>/ifs/</a:t>
              </a:r>
              <a:r>
                <a:rPr lang="en-US" sz="1400" dirty="0" err="1">
                  <a:solidFill>
                    <a:srgbClr val="FF0000"/>
                  </a:solidFill>
                </a:rPr>
                <a:t>devel</a:t>
              </a:r>
              <a:r>
                <a:rPr lang="en-US" sz="1400" dirty="0">
                  <a:solidFill>
                    <a:srgbClr val="FF0000"/>
                  </a:solidFill>
                </a:rPr>
                <a:t>/system/</a:t>
              </a:r>
              <a:r>
                <a:rPr lang="en-US" sz="1400" dirty="0" err="1">
                  <a:solidFill>
                    <a:srgbClr val="FF0000"/>
                  </a:solidFill>
                </a:rPr>
                <a:t>sge</a:t>
              </a:r>
              <a:r>
                <a:rPr lang="en-US" sz="1400" dirty="0">
                  <a:solidFill>
                    <a:srgbClr val="FF0000"/>
                  </a:solidFill>
                </a:rPr>
                <a:t>-exercises/*</a:t>
              </a:r>
              <a:r>
                <a:rPr lang="en-US" sz="1400" dirty="0"/>
                <a:t> .</a:t>
              </a:r>
            </a:p>
            <a:p>
              <a:r>
                <a:rPr lang="en-US" sz="1400" dirty="0"/>
                <a:t/>
              </a:r>
              <a:br>
                <a:rPr lang="en-US" sz="1400" dirty="0"/>
              </a:br>
              <a:r>
                <a:rPr lang="en-US" sz="1400" dirty="0">
                  <a:solidFill>
                    <a:schemeClr val="accent1"/>
                  </a:solidFill>
                </a:rPr>
                <a:t># run a simple, serial job:</a:t>
              </a:r>
              <a:br>
                <a:rPr lang="en-US" sz="1400" dirty="0">
                  <a:solidFill>
                    <a:schemeClr val="accent1"/>
                  </a:solidFill>
                </a:rPr>
              </a:br>
              <a:r>
                <a:rPr lang="en-US" sz="1400" dirty="0" err="1"/>
                <a:t>qsub</a:t>
              </a:r>
              <a:r>
                <a:rPr lang="en-US" sz="1400" dirty="0"/>
                <a:t> </a:t>
              </a:r>
              <a:r>
                <a:rPr lang="en-US" sz="1400" dirty="0" err="1"/>
                <a:t>sge-serial.sh</a:t>
              </a:r>
              <a:r>
                <a:rPr lang="en-US" sz="1400" dirty="0"/>
                <a:t>; </a:t>
              </a:r>
              <a:r>
                <a:rPr lang="en-US" sz="1400" dirty="0" err="1"/>
                <a:t>qstat</a:t>
              </a:r>
              <a:r>
                <a:rPr lang="en-US" sz="1400" dirty="0"/>
                <a:t>; cat </a:t>
              </a:r>
              <a:r>
                <a:rPr lang="en-US" sz="1400" dirty="0" err="1"/>
                <a:t>serial.output</a:t>
              </a:r>
              <a:endParaRPr lang="en-US" sz="1400" dirty="0"/>
            </a:p>
            <a:p>
              <a:r>
                <a:rPr lang="en-US" sz="1400" dirty="0"/>
                <a:t/>
              </a:r>
              <a:br>
                <a:rPr lang="en-US" sz="1400" dirty="0"/>
              </a:br>
              <a:r>
                <a:rPr lang="en-US" sz="1400" dirty="0">
                  <a:solidFill>
                    <a:srgbClr val="4F81BD"/>
                  </a:solidFill>
                </a:rPr>
                <a:t># select a specific execution host:</a:t>
              </a:r>
              <a:br>
                <a:rPr lang="en-US" sz="1400" dirty="0">
                  <a:solidFill>
                    <a:srgbClr val="4F81BD"/>
                  </a:solidFill>
                </a:rPr>
              </a:br>
              <a:r>
                <a:rPr lang="en-US" sz="1400" dirty="0" err="1"/>
                <a:t>qsub</a:t>
              </a:r>
              <a:r>
                <a:rPr lang="en-US" sz="1400" dirty="0"/>
                <a:t> -l h=cgat022 </a:t>
              </a:r>
              <a:r>
                <a:rPr lang="en-US" sz="1400" dirty="0" err="1"/>
                <a:t>sge-serial.sh</a:t>
              </a:r>
              <a:r>
                <a:rPr lang="en-US" sz="1400" dirty="0"/>
                <a:t>; cat serial output</a:t>
              </a:r>
              <a:br>
                <a:rPr lang="en-US" sz="1400" dirty="0"/>
              </a:br>
              <a:r>
                <a:rPr lang="en-US" sz="1400" dirty="0"/>
                <a:t/>
              </a:r>
              <a:br>
                <a:rPr lang="en-US" sz="1400" dirty="0"/>
              </a:br>
              <a:r>
                <a:rPr lang="en-US" sz="1400" dirty="0">
                  <a:solidFill>
                    <a:srgbClr val="4F81BD"/>
                  </a:solidFill>
                </a:rPr>
                <a:t># select a specific amount of RAM:</a:t>
              </a:r>
              <a:br>
                <a:rPr lang="en-US" sz="1400" dirty="0">
                  <a:solidFill>
                    <a:srgbClr val="4F81BD"/>
                  </a:solidFill>
                </a:rPr>
              </a:br>
              <a:r>
                <a:rPr lang="en-US" sz="1400" dirty="0" err="1"/>
                <a:t>qsub</a:t>
              </a:r>
              <a:r>
                <a:rPr lang="en-US" sz="1400" dirty="0"/>
                <a:t> -l </a:t>
              </a:r>
              <a:r>
                <a:rPr lang="en-US" sz="1400" dirty="0" err="1"/>
                <a:t>mem_free</a:t>
              </a:r>
              <a:r>
                <a:rPr lang="en-US" sz="1400" dirty="0"/>
                <a:t>=2G sge-serial.sh</a:t>
              </a:r>
              <a:br>
                <a:rPr lang="en-US" sz="1400" dirty="0"/>
              </a:br>
              <a:r>
                <a:rPr lang="en-US" sz="1400" dirty="0"/>
                <a:t/>
              </a:r>
              <a:br>
                <a:rPr lang="en-US" sz="1400" dirty="0"/>
              </a:br>
              <a:r>
                <a:rPr lang="en-US" sz="1400" dirty="0">
                  <a:solidFill>
                    <a:srgbClr val="4F81BD"/>
                  </a:solidFill>
                </a:rPr>
                <a:t># select 2 CPU cores (SGE slots):</a:t>
              </a:r>
              <a:br>
                <a:rPr lang="en-US" sz="1400" dirty="0">
                  <a:solidFill>
                    <a:srgbClr val="4F81BD"/>
                  </a:solidFill>
                </a:rPr>
              </a:br>
              <a:r>
                <a:rPr lang="en-US" sz="1400" dirty="0" err="1"/>
                <a:t>qsub</a:t>
              </a:r>
              <a:r>
                <a:rPr lang="en-US" sz="1400" dirty="0"/>
                <a:t> -</a:t>
              </a:r>
              <a:r>
                <a:rPr lang="en-US" sz="1400" dirty="0" err="1"/>
                <a:t>pe</a:t>
              </a:r>
              <a:r>
                <a:rPr lang="en-US" sz="1400" dirty="0"/>
                <a:t> dedicated 2 sge-serial.sh</a:t>
              </a:r>
              <a:br>
                <a:rPr lang="en-US" sz="1400" dirty="0"/>
              </a:br>
              <a:r>
                <a:rPr lang="en-US" sz="1400" dirty="0"/>
                <a:t/>
              </a:r>
              <a:br>
                <a:rPr lang="en-US" sz="1400" dirty="0"/>
              </a:br>
              <a:r>
                <a:rPr lang="en-US" sz="1400" dirty="0">
                  <a:solidFill>
                    <a:srgbClr val="4F81BD"/>
                  </a:solidFill>
                </a:rPr>
                <a:t># run a parallel job, with </a:t>
              </a:r>
              <a:r>
                <a:rPr lang="en-US" sz="1400" dirty="0" err="1">
                  <a:solidFill>
                    <a:srgbClr val="4F81BD"/>
                  </a:solidFill>
                </a:rPr>
                <a:t>customised</a:t>
              </a:r>
              <a:r>
                <a:rPr lang="en-US" sz="1400" dirty="0">
                  <a:solidFill>
                    <a:srgbClr val="4F81BD"/>
                  </a:solidFill>
                </a:rPr>
                <a:t> name:</a:t>
              </a:r>
              <a:r>
                <a:rPr lang="en-US" sz="1400" dirty="0"/>
                <a:t/>
              </a:r>
              <a:br>
                <a:rPr lang="en-US" sz="1400" dirty="0"/>
              </a:br>
              <a:r>
                <a:rPr lang="en-US" sz="1400" dirty="0" err="1"/>
                <a:t>qsub</a:t>
              </a:r>
              <a:r>
                <a:rPr lang="en-US" sz="1400" dirty="0"/>
                <a:t> -N </a:t>
              </a:r>
              <a:r>
                <a:rPr lang="en-US" sz="1400" dirty="0" err="1"/>
                <a:t>myjob</a:t>
              </a:r>
              <a:r>
                <a:rPr lang="en-US" sz="1400" dirty="0"/>
                <a:t> sge-parallel.sh</a:t>
              </a:r>
              <a:br>
                <a:rPr lang="en-US" sz="1400" dirty="0"/>
              </a:br>
              <a:endParaRPr lang="en-US" sz="1400" dirty="0"/>
            </a:p>
            <a:p>
              <a:r>
                <a:rPr lang="en-US" sz="1400" dirty="0">
                  <a:solidFill>
                    <a:srgbClr val="4F81BD"/>
                  </a:solidFill>
                </a:rPr>
                <a:t># run </a:t>
              </a:r>
              <a:r>
                <a:rPr lang="en-US" sz="1400" dirty="0" err="1">
                  <a:solidFill>
                    <a:srgbClr val="4F81BD"/>
                  </a:solidFill>
                </a:rPr>
                <a:t>sge-serial.sh</a:t>
              </a:r>
              <a:r>
                <a:rPr lang="en-US" sz="1400" dirty="0">
                  <a:solidFill>
                    <a:srgbClr val="4F81BD"/>
                  </a:solidFill>
                </a:rPr>
                <a:t> from Python</a:t>
              </a:r>
              <a:endParaRPr lang="en-US" sz="1400" dirty="0"/>
            </a:p>
            <a:p>
              <a:r>
                <a:rPr lang="en-US" sz="1400" dirty="0"/>
                <a:t>cat test-</a:t>
              </a:r>
              <a:r>
                <a:rPr lang="en-US" sz="1400" dirty="0" err="1"/>
                <a:t>drmaa.py</a:t>
              </a:r>
              <a:r>
                <a:rPr lang="en-US" sz="1400" dirty="0"/>
                <a:t>; python test-</a:t>
              </a:r>
              <a:r>
                <a:rPr lang="en-US" sz="1400" dirty="0" err="1"/>
                <a:t>drmaa.py</a:t>
              </a:r>
              <a:endParaRPr lang="en-US" sz="1400" dirty="0"/>
            </a:p>
          </p:txBody>
        </p:sp>
        <p:sp>
          <p:nvSpPr>
            <p:cNvPr id="10" name="Rectangle 9">
              <a:extLst>
                <a:ext uri="{FF2B5EF4-FFF2-40B4-BE49-F238E27FC236}">
                  <a16:creationId xmlns:a16="http://schemas.microsoft.com/office/drawing/2014/main" id="{4D0CDEF6-AAA9-824B-8CA8-B41B37170A68}"/>
                </a:ext>
              </a:extLst>
            </p:cNvPr>
            <p:cNvSpPr/>
            <p:nvPr/>
          </p:nvSpPr>
          <p:spPr>
            <a:xfrm>
              <a:off x="683568" y="1340768"/>
              <a:ext cx="891952"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CGAT</a:t>
              </a:r>
            </a:p>
          </p:txBody>
        </p:sp>
      </p:grpSp>
      <p:grpSp>
        <p:nvGrpSpPr>
          <p:cNvPr id="14" name="Group 13">
            <a:extLst>
              <a:ext uri="{FF2B5EF4-FFF2-40B4-BE49-F238E27FC236}">
                <a16:creationId xmlns:a16="http://schemas.microsoft.com/office/drawing/2014/main" id="{7F031138-F5B3-5D42-B334-677A912986CF}"/>
              </a:ext>
            </a:extLst>
          </p:cNvPr>
          <p:cNvGrpSpPr/>
          <p:nvPr/>
        </p:nvGrpSpPr>
        <p:grpSpPr>
          <a:xfrm>
            <a:off x="4571932" y="1340768"/>
            <a:ext cx="4032835" cy="5112568"/>
            <a:chOff x="4499992" y="1340768"/>
            <a:chExt cx="4032835" cy="5112568"/>
          </a:xfrm>
        </p:grpSpPr>
        <p:sp>
          <p:nvSpPr>
            <p:cNvPr id="9" name="TextBox 8">
              <a:extLst>
                <a:ext uri="{FF2B5EF4-FFF2-40B4-BE49-F238E27FC236}">
                  <a16:creationId xmlns:a16="http://schemas.microsoft.com/office/drawing/2014/main" id="{3D01C23E-C81F-B84E-A9AD-C1F100F0E11D}"/>
                </a:ext>
              </a:extLst>
            </p:cNvPr>
            <p:cNvSpPr txBox="1"/>
            <p:nvPr/>
          </p:nvSpPr>
          <p:spPr>
            <a:xfrm>
              <a:off x="4499992" y="1621244"/>
              <a:ext cx="4032835" cy="48320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err="1"/>
                <a:t>mkdir</a:t>
              </a:r>
              <a:r>
                <a:rPr lang="en-US" sz="1400" dirty="0"/>
                <a:t> test-</a:t>
              </a:r>
              <a:r>
                <a:rPr lang="en-US" sz="1400" dirty="0" err="1"/>
                <a:t>sge</a:t>
              </a:r>
              <a:r>
                <a:rPr lang="en-US" sz="1400" dirty="0"/>
                <a:t/>
              </a:r>
              <a:br>
                <a:rPr lang="en-US" sz="1400" dirty="0"/>
              </a:br>
              <a:r>
                <a:rPr lang="en-US" sz="1400" dirty="0"/>
                <a:t>cd test-</a:t>
              </a:r>
              <a:r>
                <a:rPr lang="en-US" sz="1400" dirty="0" err="1"/>
                <a:t>sge</a:t>
              </a:r>
              <a:endParaRPr lang="en-US" sz="1400" dirty="0"/>
            </a:p>
            <a:p>
              <a:r>
                <a:rPr lang="en-US" sz="1400" dirty="0"/>
                <a:t/>
              </a:r>
              <a:br>
                <a:rPr lang="en-US" sz="1400" dirty="0"/>
              </a:br>
              <a:r>
                <a:rPr lang="en-US" sz="1400" dirty="0" err="1"/>
                <a:t>cp</a:t>
              </a:r>
              <a:r>
                <a:rPr lang="en-US" sz="1400" dirty="0"/>
                <a:t> </a:t>
              </a:r>
              <a:r>
                <a:rPr lang="en-US" sz="1400" dirty="0">
                  <a:solidFill>
                    <a:srgbClr val="FF0000"/>
                  </a:solidFill>
                </a:rPr>
                <a:t>/t1-data/data/</a:t>
              </a:r>
              <a:r>
                <a:rPr lang="en-US" sz="1400" dirty="0" err="1">
                  <a:solidFill>
                    <a:srgbClr val="FF0000"/>
                  </a:solidFill>
                </a:rPr>
                <a:t>cgat</a:t>
              </a:r>
              <a:r>
                <a:rPr lang="en-US" sz="1400" dirty="0">
                  <a:solidFill>
                    <a:srgbClr val="FF0000"/>
                  </a:solidFill>
                </a:rPr>
                <a:t>/tutorials/</a:t>
              </a:r>
              <a:r>
                <a:rPr lang="en-US" sz="1400" dirty="0" err="1">
                  <a:solidFill>
                    <a:srgbClr val="FF0000"/>
                  </a:solidFill>
                </a:rPr>
                <a:t>sge</a:t>
              </a:r>
              <a:r>
                <a:rPr lang="en-US" sz="1400" dirty="0">
                  <a:solidFill>
                    <a:srgbClr val="FF0000"/>
                  </a:solidFill>
                </a:rPr>
                <a:t>-exercises/*</a:t>
              </a:r>
              <a:r>
                <a:rPr lang="en-US" sz="1400" dirty="0"/>
                <a:t> .</a:t>
              </a:r>
            </a:p>
            <a:p>
              <a:r>
                <a:rPr lang="en-US" sz="1400" dirty="0"/>
                <a:t/>
              </a:r>
              <a:br>
                <a:rPr lang="en-US" sz="1400" dirty="0"/>
              </a:br>
              <a:r>
                <a:rPr lang="en-US" sz="1400" dirty="0">
                  <a:solidFill>
                    <a:schemeClr val="accent1"/>
                  </a:solidFill>
                </a:rPr>
                <a:t># run a simple, serial job:</a:t>
              </a:r>
              <a:br>
                <a:rPr lang="en-US" sz="1400" dirty="0">
                  <a:solidFill>
                    <a:schemeClr val="accent1"/>
                  </a:solidFill>
                </a:rPr>
              </a:br>
              <a:r>
                <a:rPr lang="en-US" sz="1400" dirty="0" err="1"/>
                <a:t>qsub</a:t>
              </a:r>
              <a:r>
                <a:rPr lang="en-US" sz="1400" dirty="0"/>
                <a:t> </a:t>
              </a:r>
              <a:r>
                <a:rPr lang="en-US" sz="1400" dirty="0" err="1"/>
                <a:t>sge-serial.sh</a:t>
              </a:r>
              <a:r>
                <a:rPr lang="en-US" sz="1400" dirty="0"/>
                <a:t>; </a:t>
              </a:r>
              <a:r>
                <a:rPr lang="en-US" sz="1400" dirty="0" err="1"/>
                <a:t>qstat</a:t>
              </a:r>
              <a:r>
                <a:rPr lang="en-US" sz="1400" dirty="0"/>
                <a:t> -u $USER; cat </a:t>
              </a:r>
              <a:r>
                <a:rPr lang="en-US" sz="1400" dirty="0" err="1"/>
                <a:t>serial.output</a:t>
              </a:r>
              <a:endParaRPr lang="en-US" sz="1400" dirty="0"/>
            </a:p>
            <a:p>
              <a:r>
                <a:rPr lang="en-US" sz="1400" dirty="0"/>
                <a:t/>
              </a:r>
              <a:br>
                <a:rPr lang="en-US" sz="1400" dirty="0"/>
              </a:br>
              <a:r>
                <a:rPr lang="en-US" sz="1400" dirty="0">
                  <a:solidFill>
                    <a:srgbClr val="4F81BD"/>
                  </a:solidFill>
                </a:rPr>
                <a:t># select a specific execution host:</a:t>
              </a:r>
              <a:br>
                <a:rPr lang="en-US" sz="1400" dirty="0">
                  <a:solidFill>
                    <a:srgbClr val="4F81BD"/>
                  </a:solidFill>
                </a:rPr>
              </a:br>
              <a:r>
                <a:rPr lang="en-US" sz="1400" dirty="0" err="1"/>
                <a:t>qsub</a:t>
              </a:r>
              <a:r>
                <a:rPr lang="en-US" sz="1400" dirty="0"/>
                <a:t> -l h=cbrgwn015p </a:t>
              </a:r>
              <a:r>
                <a:rPr lang="en-US" sz="1400" dirty="0" err="1"/>
                <a:t>sge-serial.sh</a:t>
              </a:r>
              <a:r>
                <a:rPr lang="en-US" sz="1400" dirty="0"/>
                <a:t>; cat </a:t>
              </a:r>
              <a:r>
                <a:rPr lang="en-US" sz="1400" dirty="0" err="1"/>
                <a:t>serial.output</a:t>
              </a:r>
              <a:r>
                <a:rPr lang="en-US" sz="1400" dirty="0"/>
                <a:t/>
              </a:r>
              <a:br>
                <a:rPr lang="en-US" sz="1400" dirty="0"/>
              </a:br>
              <a:r>
                <a:rPr lang="en-US" sz="1400" dirty="0"/>
                <a:t/>
              </a:r>
              <a:br>
                <a:rPr lang="en-US" sz="1400" dirty="0"/>
              </a:br>
              <a:r>
                <a:rPr lang="en-US" sz="1400" dirty="0">
                  <a:solidFill>
                    <a:srgbClr val="4F81BD"/>
                  </a:solidFill>
                </a:rPr>
                <a:t># select a specific amount of RAM:</a:t>
              </a:r>
              <a:br>
                <a:rPr lang="en-US" sz="1400" dirty="0">
                  <a:solidFill>
                    <a:srgbClr val="4F81BD"/>
                  </a:solidFill>
                </a:rPr>
              </a:br>
              <a:r>
                <a:rPr lang="en-US" sz="1400" dirty="0" err="1"/>
                <a:t>qsub</a:t>
              </a:r>
              <a:r>
                <a:rPr lang="en-US" sz="1400" dirty="0"/>
                <a:t> -l </a:t>
              </a:r>
              <a:r>
                <a:rPr lang="en-US" sz="1400" dirty="0" err="1"/>
                <a:t>mem_free</a:t>
              </a:r>
              <a:r>
                <a:rPr lang="en-US" sz="1400" dirty="0"/>
                <a:t>=2G sge-serial.sh</a:t>
              </a:r>
              <a:br>
                <a:rPr lang="en-US" sz="1400" dirty="0"/>
              </a:br>
              <a:r>
                <a:rPr lang="en-US" sz="1400" dirty="0"/>
                <a:t/>
              </a:r>
              <a:br>
                <a:rPr lang="en-US" sz="1400" dirty="0"/>
              </a:br>
              <a:r>
                <a:rPr lang="en-US" sz="1400" dirty="0">
                  <a:solidFill>
                    <a:srgbClr val="4F81BD"/>
                  </a:solidFill>
                </a:rPr>
                <a:t># select 2 CPU cores (SGE slots):</a:t>
              </a:r>
              <a:br>
                <a:rPr lang="en-US" sz="1400" dirty="0">
                  <a:solidFill>
                    <a:srgbClr val="4F81BD"/>
                  </a:solidFill>
                </a:rPr>
              </a:br>
              <a:r>
                <a:rPr lang="en-US" sz="1400" dirty="0" err="1"/>
                <a:t>qsub</a:t>
              </a:r>
              <a:r>
                <a:rPr lang="en-US" sz="1400" dirty="0"/>
                <a:t> -</a:t>
              </a:r>
              <a:r>
                <a:rPr lang="en-US" sz="1400" dirty="0" err="1"/>
                <a:t>pe</a:t>
              </a:r>
              <a:r>
                <a:rPr lang="en-US" sz="1400" dirty="0"/>
                <a:t> dedicated 2 sge-serial.sh</a:t>
              </a:r>
              <a:br>
                <a:rPr lang="en-US" sz="1400" dirty="0"/>
              </a:br>
              <a:r>
                <a:rPr lang="en-US" sz="1400" dirty="0"/>
                <a:t/>
              </a:r>
              <a:br>
                <a:rPr lang="en-US" sz="1400" dirty="0"/>
              </a:br>
              <a:r>
                <a:rPr lang="en-US" sz="1400" dirty="0">
                  <a:solidFill>
                    <a:srgbClr val="4F81BD"/>
                  </a:solidFill>
                </a:rPr>
                <a:t># run a parallel job, with </a:t>
              </a:r>
              <a:r>
                <a:rPr lang="en-US" sz="1400" dirty="0" err="1">
                  <a:solidFill>
                    <a:srgbClr val="4F81BD"/>
                  </a:solidFill>
                </a:rPr>
                <a:t>customised</a:t>
              </a:r>
              <a:r>
                <a:rPr lang="en-US" sz="1400" dirty="0">
                  <a:solidFill>
                    <a:srgbClr val="4F81BD"/>
                  </a:solidFill>
                </a:rPr>
                <a:t> name:</a:t>
              </a:r>
              <a:r>
                <a:rPr lang="en-US" sz="1400" dirty="0"/>
                <a:t/>
              </a:r>
              <a:br>
                <a:rPr lang="en-US" sz="1400" dirty="0"/>
              </a:br>
              <a:r>
                <a:rPr lang="en-US" sz="1400" dirty="0" err="1"/>
                <a:t>qsub</a:t>
              </a:r>
              <a:r>
                <a:rPr lang="en-US" sz="1400" dirty="0"/>
                <a:t> -N </a:t>
              </a:r>
              <a:r>
                <a:rPr lang="en-US" sz="1400" dirty="0" err="1"/>
                <a:t>myjob</a:t>
              </a:r>
              <a:r>
                <a:rPr lang="en-US" sz="1400" dirty="0"/>
                <a:t> sge-parallel.sh</a:t>
              </a:r>
              <a:br>
                <a:rPr lang="en-US" sz="1400" dirty="0"/>
              </a:br>
              <a:endParaRPr lang="en-US" sz="1400" dirty="0"/>
            </a:p>
            <a:p>
              <a:r>
                <a:rPr lang="en-US" sz="1400" dirty="0">
                  <a:solidFill>
                    <a:srgbClr val="4F81BD"/>
                  </a:solidFill>
                </a:rPr>
                <a:t># run </a:t>
              </a:r>
              <a:r>
                <a:rPr lang="en-US" sz="1400" dirty="0" err="1">
                  <a:solidFill>
                    <a:srgbClr val="4F81BD"/>
                  </a:solidFill>
                </a:rPr>
                <a:t>sge-serial.sh</a:t>
              </a:r>
              <a:r>
                <a:rPr lang="en-US" sz="1400" dirty="0">
                  <a:solidFill>
                    <a:srgbClr val="4F81BD"/>
                  </a:solidFill>
                </a:rPr>
                <a:t> from Python</a:t>
              </a:r>
              <a:endParaRPr lang="en-US" sz="1400" dirty="0"/>
            </a:p>
            <a:p>
              <a:r>
                <a:rPr lang="en-US" sz="1400" dirty="0"/>
                <a:t>cat test-</a:t>
              </a:r>
              <a:r>
                <a:rPr lang="en-US" sz="1400" dirty="0" err="1"/>
                <a:t>drmaa.py</a:t>
              </a:r>
              <a:r>
                <a:rPr lang="en-US" sz="1400" dirty="0"/>
                <a:t>; python test-</a:t>
              </a:r>
              <a:r>
                <a:rPr lang="en-US" sz="1400" dirty="0" err="1"/>
                <a:t>drmaa.py</a:t>
              </a:r>
              <a:endParaRPr lang="en-US" sz="1400" dirty="0"/>
            </a:p>
          </p:txBody>
        </p:sp>
        <p:sp>
          <p:nvSpPr>
            <p:cNvPr id="11" name="Rectangle 10">
              <a:extLst>
                <a:ext uri="{FF2B5EF4-FFF2-40B4-BE49-F238E27FC236}">
                  <a16:creationId xmlns:a16="http://schemas.microsoft.com/office/drawing/2014/main" id="{EA0AE21B-4251-644A-B986-54B003ECBFF3}"/>
                </a:ext>
              </a:extLst>
            </p:cNvPr>
            <p:cNvSpPr/>
            <p:nvPr/>
          </p:nvSpPr>
          <p:spPr>
            <a:xfrm>
              <a:off x="4499992" y="1340768"/>
              <a:ext cx="891952" cy="2880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CBRG</a:t>
              </a:r>
            </a:p>
          </p:txBody>
        </p:sp>
      </p:grpSp>
    </p:spTree>
    <p:extLst>
      <p:ext uri="{BB962C8B-B14F-4D97-AF65-F5344CB8AC3E}">
        <p14:creationId xmlns:p14="http://schemas.microsoft.com/office/powerpoint/2010/main" val="21922173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69741-06FF-9E4B-B582-0DC4734F220E}"/>
              </a:ext>
            </a:extLst>
          </p:cNvPr>
          <p:cNvSpPr>
            <a:spLocks noGrp="1"/>
          </p:cNvSpPr>
          <p:nvPr>
            <p:ph idx="1"/>
          </p:nvPr>
        </p:nvSpPr>
        <p:spPr/>
        <p:txBody>
          <a:bodyPr/>
          <a:lstStyle/>
          <a:p>
            <a:r>
              <a:rPr lang="en-US" dirty="0"/>
              <a:t>Let’s submit a different job to the cluster</a:t>
            </a:r>
          </a:p>
          <a:p>
            <a:endParaRPr lang="en-US" dirty="0"/>
          </a:p>
          <a:p>
            <a:r>
              <a:rPr lang="en-US" dirty="0"/>
              <a:t>Any examples from previous exercises?</a:t>
            </a:r>
          </a:p>
          <a:p>
            <a:endParaRPr lang="en-US" dirty="0"/>
          </a:p>
          <a:p>
            <a:endParaRPr lang="en-US" dirty="0"/>
          </a:p>
        </p:txBody>
      </p:sp>
      <p:sp>
        <p:nvSpPr>
          <p:cNvPr id="3" name="Date Placeholder 2">
            <a:extLst>
              <a:ext uri="{FF2B5EF4-FFF2-40B4-BE49-F238E27FC236}">
                <a16:creationId xmlns:a16="http://schemas.microsoft.com/office/drawing/2014/main" id="{B81490DD-010C-5049-9B92-80412A0865D8}"/>
              </a:ext>
            </a:extLst>
          </p:cNvPr>
          <p:cNvSpPr>
            <a:spLocks noGrp="1"/>
          </p:cNvSpPr>
          <p:nvPr>
            <p:ph type="dt" sz="half" idx="10"/>
          </p:nvPr>
        </p:nvSpPr>
        <p:spPr/>
        <p:txBody>
          <a:bodyPr/>
          <a:lstStyle/>
          <a:p>
            <a:fld id="{02E2E55B-D62E-4BEC-A936-7CAD34194900}" type="datetime1">
              <a:rPr lang="en-GB" smtClean="0"/>
              <a:pPr/>
              <a:t>2019-01-12</a:t>
            </a:fld>
            <a:endParaRPr lang="en-US" dirty="0"/>
          </a:p>
        </p:txBody>
      </p:sp>
      <p:sp>
        <p:nvSpPr>
          <p:cNvPr id="4" name="Slide Number Placeholder 3">
            <a:extLst>
              <a:ext uri="{FF2B5EF4-FFF2-40B4-BE49-F238E27FC236}">
                <a16:creationId xmlns:a16="http://schemas.microsoft.com/office/drawing/2014/main" id="{126FDC97-9B57-774C-B47C-1AD38BC5D5B8}"/>
              </a:ext>
            </a:extLst>
          </p:cNvPr>
          <p:cNvSpPr>
            <a:spLocks noGrp="1"/>
          </p:cNvSpPr>
          <p:nvPr>
            <p:ph type="sldNum" sz="quarter" idx="12"/>
          </p:nvPr>
        </p:nvSpPr>
        <p:spPr/>
        <p:txBody>
          <a:bodyPr/>
          <a:lstStyle/>
          <a:p>
            <a:fld id="{D4C2C539-9197-43D1-9AEB-DCAD8CF92AFA}" type="slidenum">
              <a:rPr lang="en-US" smtClean="0"/>
              <a:pPr/>
              <a:t>39</a:t>
            </a:fld>
            <a:endParaRPr lang="en-US" dirty="0"/>
          </a:p>
        </p:txBody>
      </p:sp>
      <p:sp>
        <p:nvSpPr>
          <p:cNvPr id="5" name="Title 4">
            <a:extLst>
              <a:ext uri="{FF2B5EF4-FFF2-40B4-BE49-F238E27FC236}">
                <a16:creationId xmlns:a16="http://schemas.microsoft.com/office/drawing/2014/main" id="{F66594C5-292E-D541-8A4E-688B48392BB0}"/>
              </a:ext>
            </a:extLst>
          </p:cNvPr>
          <p:cNvSpPr>
            <a:spLocks noGrp="1"/>
          </p:cNvSpPr>
          <p:nvPr>
            <p:ph type="title"/>
          </p:nvPr>
        </p:nvSpPr>
        <p:spPr/>
        <p:txBody>
          <a:bodyPr/>
          <a:lstStyle/>
          <a:p>
            <a:r>
              <a:rPr lang="en-US" dirty="0"/>
              <a:t>Exercise 2</a:t>
            </a:r>
          </a:p>
        </p:txBody>
      </p:sp>
    </p:spTree>
    <p:extLst>
      <p:ext uri="{BB962C8B-B14F-4D97-AF65-F5344CB8AC3E}">
        <p14:creationId xmlns:p14="http://schemas.microsoft.com/office/powerpoint/2010/main" val="2777403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When do you need to use it?</a:t>
            </a:r>
          </a:p>
          <a:p>
            <a:endParaRPr lang="en-GB" dirty="0"/>
          </a:p>
          <a:p>
            <a:pPr lvl="1"/>
            <a:r>
              <a:rPr lang="en-GB" dirty="0"/>
              <a:t>Resources required </a:t>
            </a:r>
            <a:r>
              <a:rPr lang="en-GB" dirty="0" smtClean="0"/>
              <a:t>&gt; </a:t>
            </a:r>
            <a:r>
              <a:rPr lang="en-GB" dirty="0"/>
              <a:t>Resources on your PC</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4</a:t>
            </a:fld>
            <a:endParaRPr lang="en-US" dirty="0"/>
          </a:p>
        </p:txBody>
      </p:sp>
      <p:sp>
        <p:nvSpPr>
          <p:cNvPr id="6" name="Title 5"/>
          <p:cNvSpPr>
            <a:spLocks noGrp="1"/>
          </p:cNvSpPr>
          <p:nvPr>
            <p:ph type="title"/>
          </p:nvPr>
        </p:nvSpPr>
        <p:spPr/>
        <p:txBody>
          <a:bodyPr/>
          <a:lstStyle/>
          <a:p>
            <a:r>
              <a:rPr lang="en-GB" dirty="0"/>
              <a:t>Definitions</a:t>
            </a:r>
          </a:p>
        </p:txBody>
      </p:sp>
    </p:spTree>
    <p:extLst>
      <p:ext uri="{BB962C8B-B14F-4D97-AF65-F5344CB8AC3E}">
        <p14:creationId xmlns:p14="http://schemas.microsoft.com/office/powerpoint/2010/main" val="349883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Interactive sessions</a:t>
            </a:r>
          </a:p>
          <a:p>
            <a:pPr lvl="1"/>
            <a:r>
              <a:rPr lang="en-GB" dirty="0"/>
              <a:t>Logging into a compute node via SGE:</a:t>
            </a:r>
          </a:p>
          <a:p>
            <a:pPr lvl="2"/>
            <a:r>
              <a:rPr lang="en-GB" dirty="0" err="1">
                <a:solidFill>
                  <a:srgbClr val="FF0000"/>
                </a:solidFill>
              </a:rPr>
              <a:t>qrsh</a:t>
            </a:r>
            <a:r>
              <a:rPr lang="en-GB" dirty="0">
                <a:solidFill>
                  <a:srgbClr val="FF0000"/>
                </a:solidFill>
              </a:rPr>
              <a:t> [</a:t>
            </a:r>
            <a:r>
              <a:rPr lang="en-GB" dirty="0" err="1">
                <a:solidFill>
                  <a:srgbClr val="FF0000"/>
                </a:solidFill>
              </a:rPr>
              <a:t>sge</a:t>
            </a:r>
            <a:r>
              <a:rPr lang="en-GB" dirty="0">
                <a:solidFill>
                  <a:srgbClr val="FF0000"/>
                </a:solidFill>
              </a:rPr>
              <a:t>-options]</a:t>
            </a:r>
          </a:p>
          <a:p>
            <a:pPr lvl="2"/>
            <a:r>
              <a:rPr lang="en-GB" dirty="0" err="1">
                <a:solidFill>
                  <a:srgbClr val="FF0000"/>
                </a:solidFill>
              </a:rPr>
              <a:t>qrsh</a:t>
            </a:r>
            <a:r>
              <a:rPr lang="en-GB" dirty="0">
                <a:solidFill>
                  <a:srgbClr val="FF0000"/>
                </a:solidFill>
              </a:rPr>
              <a:t> -q </a:t>
            </a:r>
            <a:r>
              <a:rPr lang="en-GB" dirty="0" err="1">
                <a:solidFill>
                  <a:srgbClr val="FF0000"/>
                </a:solidFill>
              </a:rPr>
              <a:t>all.q</a:t>
            </a:r>
            <a:r>
              <a:rPr lang="en-GB" dirty="0">
                <a:solidFill>
                  <a:srgbClr val="FF0000"/>
                </a:solidFill>
              </a:rPr>
              <a:t> -</a:t>
            </a:r>
            <a:r>
              <a:rPr lang="en-GB" dirty="0" err="1">
                <a:solidFill>
                  <a:srgbClr val="FF0000"/>
                </a:solidFill>
              </a:rPr>
              <a:t>pe</a:t>
            </a:r>
            <a:r>
              <a:rPr lang="en-GB" dirty="0">
                <a:solidFill>
                  <a:srgbClr val="FF0000"/>
                </a:solidFill>
              </a:rPr>
              <a:t> dedicated 4 -l </a:t>
            </a:r>
            <a:r>
              <a:rPr lang="en-GB" dirty="0" err="1">
                <a:solidFill>
                  <a:srgbClr val="FF0000"/>
                </a:solidFill>
              </a:rPr>
              <a:t>mem_free</a:t>
            </a:r>
            <a:r>
              <a:rPr lang="en-GB" dirty="0">
                <a:solidFill>
                  <a:srgbClr val="FF0000"/>
                </a:solidFill>
              </a:rPr>
              <a:t>=10G</a:t>
            </a:r>
          </a:p>
          <a:p>
            <a:pPr lvl="2"/>
            <a:endParaRPr lang="en-GB" dirty="0"/>
          </a:p>
          <a:p>
            <a:pPr lvl="1"/>
            <a:r>
              <a:rPr lang="en-GB" dirty="0"/>
              <a:t>Running small algorithms on the fly:</a:t>
            </a:r>
          </a:p>
          <a:p>
            <a:pPr lvl="2"/>
            <a:r>
              <a:rPr lang="en-GB" dirty="0" err="1">
                <a:solidFill>
                  <a:srgbClr val="FF0000"/>
                </a:solidFill>
              </a:rPr>
              <a:t>qrsh</a:t>
            </a:r>
            <a:r>
              <a:rPr lang="en-GB" dirty="0">
                <a:solidFill>
                  <a:srgbClr val="FF0000"/>
                </a:solidFill>
              </a:rPr>
              <a:t> [</a:t>
            </a:r>
            <a:r>
              <a:rPr lang="en-GB" dirty="0" err="1">
                <a:solidFill>
                  <a:srgbClr val="FF0000"/>
                </a:solidFill>
              </a:rPr>
              <a:t>sge</a:t>
            </a:r>
            <a:r>
              <a:rPr lang="en-GB" dirty="0">
                <a:solidFill>
                  <a:srgbClr val="FF0000"/>
                </a:solidFill>
              </a:rPr>
              <a:t>-options] </a:t>
            </a:r>
            <a:r>
              <a:rPr lang="en-GB" dirty="0">
                <a:solidFill>
                  <a:schemeClr val="accent1"/>
                </a:solidFill>
              </a:rPr>
              <a:t>command [arguments]</a:t>
            </a:r>
          </a:p>
          <a:p>
            <a:pPr lvl="2"/>
            <a:r>
              <a:rPr lang="en-GB" dirty="0" err="1">
                <a:solidFill>
                  <a:srgbClr val="FF0000"/>
                </a:solidFill>
              </a:rPr>
              <a:t>qrsh</a:t>
            </a:r>
            <a:r>
              <a:rPr lang="en-GB" dirty="0">
                <a:solidFill>
                  <a:srgbClr val="FF0000"/>
                </a:solidFill>
              </a:rPr>
              <a:t> -V -q </a:t>
            </a:r>
            <a:r>
              <a:rPr lang="en-GB" dirty="0" err="1">
                <a:solidFill>
                  <a:srgbClr val="FF0000"/>
                </a:solidFill>
              </a:rPr>
              <a:t>all.q</a:t>
            </a:r>
            <a:r>
              <a:rPr lang="en-GB" dirty="0">
                <a:solidFill>
                  <a:srgbClr val="FF0000"/>
                </a:solidFill>
              </a:rPr>
              <a:t> -l h=node01 </a:t>
            </a:r>
            <a:r>
              <a:rPr lang="en-GB" dirty="0">
                <a:solidFill>
                  <a:schemeClr val="accent1"/>
                </a:solidFill>
              </a:rPr>
              <a:t>python script.py --op1</a:t>
            </a:r>
          </a:p>
          <a:p>
            <a:pPr lvl="2"/>
            <a:endParaRPr lang="en-GB" dirty="0">
              <a:solidFill>
                <a:srgbClr val="FF0000"/>
              </a:solidFill>
            </a:endParaRP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40</a:t>
            </a:fld>
            <a:endParaRPr lang="en-US" dirty="0"/>
          </a:p>
        </p:txBody>
      </p:sp>
      <p:sp>
        <p:nvSpPr>
          <p:cNvPr id="6" name="Title 5"/>
          <p:cNvSpPr>
            <a:spLocks noGrp="1"/>
          </p:cNvSpPr>
          <p:nvPr>
            <p:ph type="title"/>
          </p:nvPr>
        </p:nvSpPr>
        <p:spPr/>
        <p:txBody>
          <a:bodyPr/>
          <a:lstStyle/>
          <a:p>
            <a:r>
              <a:rPr lang="en-GB"/>
              <a:t>Submit jobs to the cluster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9677EB-48EB-D14C-975B-18F2186F399B}"/>
              </a:ext>
            </a:extLst>
          </p:cNvPr>
          <p:cNvSpPr>
            <a:spLocks noGrp="1"/>
          </p:cNvSpPr>
          <p:nvPr>
            <p:ph idx="1"/>
          </p:nvPr>
        </p:nvSpPr>
        <p:spPr/>
        <p:txBody>
          <a:bodyPr/>
          <a:lstStyle/>
          <a:p>
            <a:endParaRPr lang="en-US" dirty="0"/>
          </a:p>
          <a:p>
            <a:r>
              <a:rPr lang="en-US" dirty="0"/>
              <a:t>Let’s use </a:t>
            </a:r>
            <a:r>
              <a:rPr lang="en-US" dirty="0" err="1">
                <a:solidFill>
                  <a:srgbClr val="FF0000"/>
                </a:solidFill>
              </a:rPr>
              <a:t>qrsh</a:t>
            </a:r>
            <a:r>
              <a:rPr lang="en-US" dirty="0"/>
              <a:t> in the cluster</a:t>
            </a:r>
          </a:p>
          <a:p>
            <a:endParaRPr lang="en-US" dirty="0"/>
          </a:p>
        </p:txBody>
      </p:sp>
      <p:sp>
        <p:nvSpPr>
          <p:cNvPr id="3" name="Date Placeholder 2">
            <a:extLst>
              <a:ext uri="{FF2B5EF4-FFF2-40B4-BE49-F238E27FC236}">
                <a16:creationId xmlns:a16="http://schemas.microsoft.com/office/drawing/2014/main" id="{FECD5889-C39E-DC47-919B-E15A1AAE19B7}"/>
              </a:ext>
            </a:extLst>
          </p:cNvPr>
          <p:cNvSpPr>
            <a:spLocks noGrp="1"/>
          </p:cNvSpPr>
          <p:nvPr>
            <p:ph type="dt" sz="half" idx="10"/>
          </p:nvPr>
        </p:nvSpPr>
        <p:spPr/>
        <p:txBody>
          <a:bodyPr/>
          <a:lstStyle/>
          <a:p>
            <a:fld id="{02E2E55B-D62E-4BEC-A936-7CAD34194900}" type="datetime1">
              <a:rPr lang="en-GB" smtClean="0"/>
              <a:pPr/>
              <a:t>2019-01-12</a:t>
            </a:fld>
            <a:endParaRPr lang="en-US" dirty="0"/>
          </a:p>
        </p:txBody>
      </p:sp>
      <p:sp>
        <p:nvSpPr>
          <p:cNvPr id="4" name="Slide Number Placeholder 3">
            <a:extLst>
              <a:ext uri="{FF2B5EF4-FFF2-40B4-BE49-F238E27FC236}">
                <a16:creationId xmlns:a16="http://schemas.microsoft.com/office/drawing/2014/main" id="{9655476C-F294-4243-95AB-2465AAD12E44}"/>
              </a:ext>
            </a:extLst>
          </p:cNvPr>
          <p:cNvSpPr>
            <a:spLocks noGrp="1"/>
          </p:cNvSpPr>
          <p:nvPr>
            <p:ph type="sldNum" sz="quarter" idx="12"/>
          </p:nvPr>
        </p:nvSpPr>
        <p:spPr/>
        <p:txBody>
          <a:bodyPr/>
          <a:lstStyle/>
          <a:p>
            <a:fld id="{D4C2C539-9197-43D1-9AEB-DCAD8CF92AFA}" type="slidenum">
              <a:rPr lang="en-US" smtClean="0"/>
              <a:pPr/>
              <a:t>41</a:t>
            </a:fld>
            <a:endParaRPr lang="en-US" dirty="0"/>
          </a:p>
        </p:txBody>
      </p:sp>
      <p:sp>
        <p:nvSpPr>
          <p:cNvPr id="5" name="Title 4">
            <a:extLst>
              <a:ext uri="{FF2B5EF4-FFF2-40B4-BE49-F238E27FC236}">
                <a16:creationId xmlns:a16="http://schemas.microsoft.com/office/drawing/2014/main" id="{C4538E5B-0A17-B14E-A830-023D83EED867}"/>
              </a:ext>
            </a:extLst>
          </p:cNvPr>
          <p:cNvSpPr>
            <a:spLocks noGrp="1"/>
          </p:cNvSpPr>
          <p:nvPr>
            <p:ph type="title"/>
          </p:nvPr>
        </p:nvSpPr>
        <p:spPr/>
        <p:txBody>
          <a:bodyPr/>
          <a:lstStyle/>
          <a:p>
            <a:r>
              <a:rPr lang="en-US" dirty="0"/>
              <a:t>Exercise 3</a:t>
            </a:r>
          </a:p>
        </p:txBody>
      </p:sp>
    </p:spTree>
    <p:extLst>
      <p:ext uri="{BB962C8B-B14F-4D97-AF65-F5344CB8AC3E}">
        <p14:creationId xmlns:p14="http://schemas.microsoft.com/office/powerpoint/2010/main" val="20152265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a:t>Once submitted:</a:t>
            </a:r>
          </a:p>
          <a:p>
            <a:pPr lvl="1"/>
            <a:r>
              <a:rPr lang="en-GB" dirty="0" err="1">
                <a:solidFill>
                  <a:srgbClr val="FF0000"/>
                </a:solidFill>
              </a:rPr>
              <a:t>qstat</a:t>
            </a:r>
            <a:r>
              <a:rPr lang="en-GB" dirty="0">
                <a:solidFill>
                  <a:srgbClr val="FF0000"/>
                </a:solidFill>
              </a:rPr>
              <a:t> –u &lt;user-name&gt;</a:t>
            </a:r>
            <a:r>
              <a:rPr lang="en-GB" dirty="0"/>
              <a:t>    </a:t>
            </a:r>
            <a:r>
              <a:rPr lang="en-GB" dirty="0">
                <a:solidFill>
                  <a:schemeClr val="accent3"/>
                </a:solidFill>
              </a:rPr>
              <a:t># summary information</a:t>
            </a:r>
          </a:p>
          <a:p>
            <a:pPr lvl="1"/>
            <a:r>
              <a:rPr lang="en-GB" dirty="0" err="1">
                <a:solidFill>
                  <a:srgbClr val="FF0000"/>
                </a:solidFill>
              </a:rPr>
              <a:t>qstat</a:t>
            </a:r>
            <a:r>
              <a:rPr lang="en-GB" dirty="0">
                <a:solidFill>
                  <a:srgbClr val="FF0000"/>
                </a:solidFill>
              </a:rPr>
              <a:t> –j &lt;job-id&gt;</a:t>
            </a:r>
            <a:r>
              <a:rPr lang="en-GB" dirty="0"/>
              <a:t>              </a:t>
            </a:r>
            <a:r>
              <a:rPr lang="en-GB" dirty="0">
                <a:solidFill>
                  <a:schemeClr val="accent3"/>
                </a:solidFill>
              </a:rPr>
              <a:t># detailed information</a:t>
            </a:r>
          </a:p>
          <a:p>
            <a:pPr lvl="1"/>
            <a:r>
              <a:rPr lang="en-GB" dirty="0" err="1">
                <a:solidFill>
                  <a:srgbClr val="FF0000"/>
                </a:solidFill>
              </a:rPr>
              <a:t>qstat</a:t>
            </a:r>
            <a:r>
              <a:rPr lang="en-GB" dirty="0">
                <a:solidFill>
                  <a:srgbClr val="FF0000"/>
                </a:solidFill>
              </a:rPr>
              <a:t> –r</a:t>
            </a:r>
            <a:r>
              <a:rPr lang="en-GB" dirty="0"/>
              <a:t>                             </a:t>
            </a:r>
            <a:r>
              <a:rPr lang="en-GB" dirty="0">
                <a:solidFill>
                  <a:schemeClr val="accent3"/>
                </a:solidFill>
              </a:rPr>
              <a:t># show requested resources</a:t>
            </a:r>
          </a:p>
          <a:p>
            <a:pPr lvl="1"/>
            <a:r>
              <a:rPr lang="en-GB" dirty="0" err="1">
                <a:solidFill>
                  <a:srgbClr val="FF0000"/>
                </a:solidFill>
              </a:rPr>
              <a:t>qstat</a:t>
            </a:r>
            <a:r>
              <a:rPr lang="en-GB" dirty="0">
                <a:solidFill>
                  <a:srgbClr val="FF0000"/>
                </a:solidFill>
              </a:rPr>
              <a:t> –t</a:t>
            </a:r>
            <a:r>
              <a:rPr lang="en-GB" dirty="0"/>
              <a:t>                             </a:t>
            </a:r>
            <a:r>
              <a:rPr lang="en-GB" dirty="0">
                <a:solidFill>
                  <a:schemeClr val="accent3"/>
                </a:solidFill>
              </a:rPr>
              <a:t># show array/parallel jobs</a:t>
            </a:r>
          </a:p>
          <a:p>
            <a:endParaRPr lang="en-GB" dirty="0"/>
          </a:p>
          <a:p>
            <a:r>
              <a:rPr lang="en-GB" dirty="0"/>
              <a:t>Log into the execution hosts with </a:t>
            </a:r>
            <a:r>
              <a:rPr lang="en-GB" dirty="0" err="1">
                <a:solidFill>
                  <a:srgbClr val="FF0000"/>
                </a:solidFill>
              </a:rPr>
              <a:t>qrsh</a:t>
            </a:r>
            <a:r>
              <a:rPr lang="en-GB" dirty="0"/>
              <a:t>:</a:t>
            </a:r>
          </a:p>
          <a:p>
            <a:pPr lvl="1"/>
            <a:r>
              <a:rPr lang="en-GB" dirty="0">
                <a:solidFill>
                  <a:srgbClr val="FF0000"/>
                </a:solidFill>
              </a:rPr>
              <a:t>top</a:t>
            </a:r>
            <a:r>
              <a:rPr lang="en-GB" dirty="0"/>
              <a:t>     </a:t>
            </a:r>
            <a:r>
              <a:rPr lang="en-GB" dirty="0">
                <a:solidFill>
                  <a:schemeClr val="accent3"/>
                </a:solidFill>
              </a:rPr>
              <a:t># check CPU usage</a:t>
            </a:r>
          </a:p>
          <a:p>
            <a:pPr lvl="1"/>
            <a:r>
              <a:rPr lang="en-GB" dirty="0">
                <a:solidFill>
                  <a:srgbClr val="FF0000"/>
                </a:solidFill>
              </a:rPr>
              <a:t>free</a:t>
            </a:r>
            <a:r>
              <a:rPr lang="en-GB" dirty="0"/>
              <a:t>    </a:t>
            </a:r>
            <a:r>
              <a:rPr lang="en-GB" dirty="0">
                <a:solidFill>
                  <a:schemeClr val="accent3"/>
                </a:solidFill>
              </a:rPr>
              <a:t># check memory usage</a:t>
            </a:r>
          </a:p>
          <a:p>
            <a:pPr lvl="1"/>
            <a:r>
              <a:rPr lang="en-GB" dirty="0" err="1">
                <a:solidFill>
                  <a:srgbClr val="FF0000"/>
                </a:solidFill>
              </a:rPr>
              <a:t>df</a:t>
            </a:r>
            <a:r>
              <a:rPr lang="en-GB" dirty="0">
                <a:solidFill>
                  <a:srgbClr val="FF0000"/>
                </a:solidFill>
              </a:rPr>
              <a:t> –h; du –</a:t>
            </a:r>
            <a:r>
              <a:rPr lang="en-GB" dirty="0" err="1">
                <a:solidFill>
                  <a:srgbClr val="FF0000"/>
                </a:solidFill>
              </a:rPr>
              <a:t>sh</a:t>
            </a:r>
            <a:r>
              <a:rPr lang="en-GB" dirty="0">
                <a:solidFill>
                  <a:srgbClr val="FF0000"/>
                </a:solidFill>
              </a:rPr>
              <a:t> your-folder/</a:t>
            </a:r>
            <a:r>
              <a:rPr lang="en-GB" dirty="0"/>
              <a:t>  </a:t>
            </a:r>
            <a:r>
              <a:rPr lang="en-GB" dirty="0">
                <a:solidFill>
                  <a:schemeClr val="accent3"/>
                </a:solidFill>
              </a:rPr>
              <a:t># check disk usage</a:t>
            </a:r>
          </a:p>
          <a:p>
            <a:pPr lvl="1"/>
            <a:r>
              <a:rPr lang="en-GB" dirty="0" err="1">
                <a:solidFill>
                  <a:srgbClr val="FF0000"/>
                </a:solidFill>
              </a:rPr>
              <a:t>getquota</a:t>
            </a:r>
            <a:r>
              <a:rPr lang="en-GB" dirty="0">
                <a:solidFill>
                  <a:schemeClr val="accent3"/>
                </a:solidFill>
              </a:rPr>
              <a:t> # CRBG specific</a:t>
            </a:r>
          </a:p>
          <a:p>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42</a:t>
            </a:fld>
            <a:endParaRPr lang="en-US" dirty="0"/>
          </a:p>
        </p:txBody>
      </p:sp>
      <p:sp>
        <p:nvSpPr>
          <p:cNvPr id="6" name="Title 5"/>
          <p:cNvSpPr>
            <a:spLocks noGrp="1"/>
          </p:cNvSpPr>
          <p:nvPr>
            <p:ph type="title"/>
          </p:nvPr>
        </p:nvSpPr>
        <p:spPr/>
        <p:txBody>
          <a:bodyPr/>
          <a:lstStyle/>
          <a:p>
            <a:r>
              <a:rPr lang="en-GB"/>
              <a:t>Monitor your jobs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Sometimes necessary...</a:t>
            </a:r>
          </a:p>
          <a:p>
            <a:pPr lvl="1"/>
            <a:r>
              <a:rPr lang="en-GB" dirty="0" err="1">
                <a:solidFill>
                  <a:srgbClr val="FF0000"/>
                </a:solidFill>
              </a:rPr>
              <a:t>qdel</a:t>
            </a:r>
            <a:r>
              <a:rPr lang="en-GB" dirty="0">
                <a:solidFill>
                  <a:srgbClr val="FF0000"/>
                </a:solidFill>
              </a:rPr>
              <a:t> &lt;job-id&gt;</a:t>
            </a:r>
            <a:r>
              <a:rPr lang="en-GB" dirty="0"/>
              <a:t>    </a:t>
            </a:r>
            <a:r>
              <a:rPr lang="en-GB" dirty="0">
                <a:solidFill>
                  <a:schemeClr val="accent3"/>
                </a:solidFill>
              </a:rPr>
              <a:t># &lt;job-id&gt; displayed with </a:t>
            </a:r>
            <a:r>
              <a:rPr lang="en-GB" dirty="0" err="1">
                <a:solidFill>
                  <a:schemeClr val="accent3"/>
                </a:solidFill>
              </a:rPr>
              <a:t>qstat</a:t>
            </a:r>
            <a:endParaRPr lang="en-GB" dirty="0">
              <a:solidFill>
                <a:schemeClr val="accent3"/>
              </a:solidFill>
            </a:endParaRPr>
          </a:p>
          <a:p>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43</a:t>
            </a:fld>
            <a:endParaRPr lang="en-US" dirty="0"/>
          </a:p>
        </p:txBody>
      </p:sp>
      <p:sp>
        <p:nvSpPr>
          <p:cNvPr id="6" name="Title 5"/>
          <p:cNvSpPr>
            <a:spLocks noGrp="1"/>
          </p:cNvSpPr>
          <p:nvPr>
            <p:ph type="title"/>
          </p:nvPr>
        </p:nvSpPr>
        <p:spPr/>
        <p:txBody>
          <a:bodyPr/>
          <a:lstStyle/>
          <a:p>
            <a:r>
              <a:rPr lang="en-GB" dirty="0"/>
              <a:t>Cancel your jobs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Distributed Resources Management Systems</a:t>
            </a:r>
          </a:p>
          <a:p>
            <a:pPr lvl="1"/>
            <a:r>
              <a:rPr lang="en-US" dirty="0">
                <a:hlinkClick r:id="rId3"/>
              </a:rPr>
              <a:t>http://www.drmaa.org</a:t>
            </a:r>
            <a:r>
              <a:rPr lang="en-US" dirty="0"/>
              <a:t> ; </a:t>
            </a:r>
            <a:r>
              <a:rPr lang="en-US" dirty="0">
                <a:hlinkClick r:id="rId4"/>
              </a:rPr>
              <a:t>Wikipedia</a:t>
            </a:r>
            <a:endParaRPr lang="en-US" dirty="0"/>
          </a:p>
          <a:p>
            <a:endParaRPr lang="en-US" dirty="0"/>
          </a:p>
          <a:p>
            <a:r>
              <a:rPr lang="en-US" dirty="0"/>
              <a:t>DRMAA is an standard API that focuses on:</a:t>
            </a:r>
          </a:p>
          <a:p>
            <a:pPr lvl="1"/>
            <a:r>
              <a:rPr lang="en-US" dirty="0"/>
              <a:t>Job submission, control, and monitoring</a:t>
            </a:r>
          </a:p>
          <a:p>
            <a:pPr lvl="1"/>
            <a:r>
              <a:rPr lang="en-US" dirty="0" err="1"/>
              <a:t>Pipeline.py</a:t>
            </a:r>
            <a:r>
              <a:rPr lang="en-US" dirty="0"/>
              <a:t> uses DRMAA to talk to SGE</a:t>
            </a:r>
          </a:p>
          <a:p>
            <a:pPr lvl="1"/>
            <a:endParaRPr lang="en-US" dirty="0"/>
          </a:p>
          <a:p>
            <a:r>
              <a:rPr lang="en-US" dirty="0"/>
              <a:t>DRMAA-compliant DRMSs out there:</a:t>
            </a:r>
          </a:p>
          <a:p>
            <a:pPr lvl="1"/>
            <a:r>
              <a:rPr lang="en-US" dirty="0"/>
              <a:t>Sun Grid Engine (current DRMS in CGAT, CBRG)</a:t>
            </a:r>
          </a:p>
          <a:p>
            <a:pPr lvl="1"/>
            <a:r>
              <a:rPr lang="en-US" dirty="0"/>
              <a:t>SLURM (our next DRMS)</a:t>
            </a:r>
          </a:p>
          <a:p>
            <a:pPr lvl="1"/>
            <a:r>
              <a:rPr lang="en-US" dirty="0"/>
              <a:t>Others: LSF, PBS/Torque, etc.</a:t>
            </a:r>
          </a:p>
          <a:p>
            <a:endParaRPr lang="en-US" dirty="0"/>
          </a:p>
          <a:p>
            <a:endParaRPr lang="en-US"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44</a:t>
            </a:fld>
            <a:endParaRPr lang="en-US" dirty="0"/>
          </a:p>
        </p:txBody>
      </p:sp>
      <p:sp>
        <p:nvSpPr>
          <p:cNvPr id="6" name="Title 5"/>
          <p:cNvSpPr>
            <a:spLocks noGrp="1"/>
          </p:cNvSpPr>
          <p:nvPr>
            <p:ph type="title"/>
          </p:nvPr>
        </p:nvSpPr>
        <p:spPr/>
        <p:txBody>
          <a:bodyPr/>
          <a:lstStyle/>
          <a:p>
            <a:r>
              <a:rPr lang="en-US" dirty="0"/>
              <a:t>DRMAA API</a:t>
            </a:r>
          </a:p>
        </p:txBody>
      </p:sp>
    </p:spTree>
    <p:extLst>
      <p:ext uri="{BB962C8B-B14F-4D97-AF65-F5344CB8AC3E}">
        <p14:creationId xmlns:p14="http://schemas.microsoft.com/office/powerpoint/2010/main" val="824980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Rather than using directly SGE</a:t>
            </a:r>
            <a:r>
              <a:rPr lang="is-IS" dirty="0"/>
              <a:t>…</a:t>
            </a:r>
          </a:p>
          <a:p>
            <a:endParaRPr lang="en-US" dirty="0"/>
          </a:p>
          <a:p>
            <a:r>
              <a:rPr lang="en-US" dirty="0"/>
              <a:t>If you want your code/pipeline to be portable between HPC systems:</a:t>
            </a:r>
          </a:p>
          <a:p>
            <a:pPr lvl="1"/>
            <a:r>
              <a:rPr lang="en-US" dirty="0"/>
              <a:t>Use </a:t>
            </a:r>
            <a:r>
              <a:rPr lang="en-US" dirty="0" err="1"/>
              <a:t>pipeline.py</a:t>
            </a:r>
            <a:endParaRPr lang="en-US" dirty="0"/>
          </a:p>
          <a:p>
            <a:pPr lvl="1"/>
            <a:r>
              <a:rPr lang="en-US" dirty="0"/>
              <a:t>Or the DRMAA API!</a:t>
            </a:r>
          </a:p>
          <a:p>
            <a:pPr lvl="1"/>
            <a:r>
              <a:rPr lang="en-US" dirty="0">
                <a:hlinkClick r:id="rId3"/>
              </a:rPr>
              <a:t>http://drmaa-python.readthedocs.io</a:t>
            </a:r>
            <a:endParaRPr lang="en-US" dirty="0"/>
          </a:p>
          <a:p>
            <a:pPr lvl="1"/>
            <a:endParaRPr lang="en-US" dirty="0"/>
          </a:p>
          <a:p>
            <a:endParaRPr lang="en-US"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45</a:t>
            </a:fld>
            <a:endParaRPr lang="en-US" dirty="0"/>
          </a:p>
        </p:txBody>
      </p:sp>
      <p:sp>
        <p:nvSpPr>
          <p:cNvPr id="6" name="Title 5"/>
          <p:cNvSpPr>
            <a:spLocks noGrp="1"/>
          </p:cNvSpPr>
          <p:nvPr>
            <p:ph type="title"/>
          </p:nvPr>
        </p:nvSpPr>
        <p:spPr/>
        <p:txBody>
          <a:bodyPr/>
          <a:lstStyle/>
          <a:p>
            <a:r>
              <a:rPr lang="en-US" dirty="0"/>
              <a:t>DRMAA API</a:t>
            </a:r>
          </a:p>
        </p:txBody>
      </p:sp>
    </p:spTree>
    <p:extLst>
      <p:ext uri="{BB962C8B-B14F-4D97-AF65-F5344CB8AC3E}">
        <p14:creationId xmlns:p14="http://schemas.microsoft.com/office/powerpoint/2010/main" val="22673350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Questions?</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46</a:t>
            </a:fld>
            <a:endParaRPr lang="en-US" dirty="0"/>
          </a:p>
        </p:txBody>
      </p:sp>
      <p:sp>
        <p:nvSpPr>
          <p:cNvPr id="6" name="Title 5"/>
          <p:cNvSpPr>
            <a:spLocks noGrp="1"/>
          </p:cNvSpPr>
          <p:nvPr>
            <p:ph type="title"/>
          </p:nvPr>
        </p:nvSpPr>
        <p:spPr/>
        <p:txBody>
          <a:bodyPr/>
          <a:lstStyle/>
          <a:p>
            <a:r>
              <a:rPr lang="en-GB" dirty="0"/>
              <a:t>Thanks!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t>When do you need to use it?</a:t>
            </a:r>
          </a:p>
          <a:p>
            <a:endParaRPr lang="en-GB" dirty="0"/>
          </a:p>
          <a:p>
            <a:r>
              <a:rPr lang="en-GB" dirty="0"/>
              <a:t>Clear symptoms</a:t>
            </a:r>
          </a:p>
          <a:p>
            <a:endParaRPr lang="en-GB" dirty="0"/>
          </a:p>
          <a:p>
            <a:pPr lvl="1"/>
            <a:r>
              <a:rPr lang="en-GB" dirty="0"/>
              <a:t>If your code takes ages to finish</a:t>
            </a:r>
          </a:p>
          <a:p>
            <a:pPr lvl="1"/>
            <a:endParaRPr lang="en-GB" dirty="0"/>
          </a:p>
          <a:p>
            <a:pPr lvl="1"/>
            <a:r>
              <a:rPr lang="en-GB" dirty="0"/>
              <a:t>If your code freezes your computer </a:t>
            </a:r>
          </a:p>
          <a:p>
            <a:pPr lvl="1"/>
            <a:endParaRPr lang="en-GB" dirty="0"/>
          </a:p>
          <a:p>
            <a:pPr lvl="1"/>
            <a:r>
              <a:rPr lang="en-GB" dirty="0"/>
              <a:t>If your data does not fit into disk or memory</a:t>
            </a:r>
          </a:p>
          <a:p>
            <a:endParaRPr lang="en-GB" dirty="0"/>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5</a:t>
            </a:fld>
            <a:endParaRPr lang="en-US" dirty="0"/>
          </a:p>
        </p:txBody>
      </p:sp>
      <p:sp>
        <p:nvSpPr>
          <p:cNvPr id="6" name="Title 5"/>
          <p:cNvSpPr>
            <a:spLocks noGrp="1"/>
          </p:cNvSpPr>
          <p:nvPr>
            <p:ph type="title"/>
          </p:nvPr>
        </p:nvSpPr>
        <p:spPr/>
        <p:txBody>
          <a:bodyPr/>
          <a:lstStyle/>
          <a:p>
            <a:r>
              <a:rPr lang="en-GB" dirty="0"/>
              <a:t>Definitions</a:t>
            </a:r>
          </a:p>
        </p:txBody>
      </p:sp>
    </p:spTree>
    <p:extLst>
      <p:ext uri="{BB962C8B-B14F-4D97-AF65-F5344CB8AC3E}">
        <p14:creationId xmlns:p14="http://schemas.microsoft.com/office/powerpoint/2010/main" val="2480518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Disclaimer</a:t>
            </a:r>
          </a:p>
          <a:p>
            <a:pPr lvl="1"/>
            <a:r>
              <a:rPr lang="en-GB" dirty="0"/>
              <a:t>Using an HPC cluster comes with its own issues!</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6</a:t>
            </a:fld>
            <a:endParaRPr lang="en-US" dirty="0"/>
          </a:p>
        </p:txBody>
      </p:sp>
      <p:sp>
        <p:nvSpPr>
          <p:cNvPr id="6" name="Title 5"/>
          <p:cNvSpPr>
            <a:spLocks noGrp="1"/>
          </p:cNvSpPr>
          <p:nvPr>
            <p:ph type="title"/>
          </p:nvPr>
        </p:nvSpPr>
        <p:spPr/>
        <p:txBody>
          <a:bodyPr/>
          <a:lstStyle/>
          <a:p>
            <a:r>
              <a:rPr lang="en-GB" dirty="0"/>
              <a:t>Definitions</a:t>
            </a:r>
          </a:p>
        </p:txBody>
      </p:sp>
      <p:pic>
        <p:nvPicPr>
          <p:cNvPr id="8" name="Content Placeholder 7">
            <a:extLst>
              <a:ext uri="{FF2B5EF4-FFF2-40B4-BE49-F238E27FC236}">
                <a16:creationId xmlns:a16="http://schemas.microsoft.com/office/drawing/2014/main" id="{EA8FFDCA-B9C9-2B41-8551-1E741CB6AC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2841848"/>
            <a:ext cx="4267200" cy="2819400"/>
          </a:xfrm>
          <a:prstGeom prst="rect">
            <a:avLst/>
          </a:prstGeom>
        </p:spPr>
      </p:pic>
    </p:spTree>
    <p:extLst>
      <p:ext uri="{BB962C8B-B14F-4D97-AF65-F5344CB8AC3E}">
        <p14:creationId xmlns:p14="http://schemas.microsoft.com/office/powerpoint/2010/main" val="2883849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43FBF3-4CE0-7E49-A8D0-71ACDCD6F055}"/>
              </a:ext>
            </a:extLst>
          </p:cNvPr>
          <p:cNvSpPr>
            <a:spLocks noGrp="1"/>
          </p:cNvSpPr>
          <p:nvPr>
            <p:ph idx="1"/>
          </p:nvPr>
        </p:nvSpPr>
        <p:spPr/>
        <p:txBody>
          <a:bodyPr/>
          <a:lstStyle/>
          <a:p>
            <a:r>
              <a:rPr lang="en-GB" dirty="0"/>
              <a:t>How </a:t>
            </a:r>
            <a:r>
              <a:rPr lang="en-GB" dirty="0" smtClean="0"/>
              <a:t>a typical </a:t>
            </a:r>
            <a:r>
              <a:rPr lang="en-GB" dirty="0"/>
              <a:t>HPC cluster </a:t>
            </a:r>
            <a:r>
              <a:rPr lang="en-GB" dirty="0" smtClean="0"/>
              <a:t>is </a:t>
            </a:r>
            <a:r>
              <a:rPr lang="en-GB" dirty="0" smtClean="0"/>
              <a:t>connected:</a:t>
            </a:r>
            <a:endParaRPr lang="en-GB" dirty="0"/>
          </a:p>
          <a:p>
            <a:endParaRPr lang="en-GB" dirty="0"/>
          </a:p>
          <a:p>
            <a:endParaRPr lang="en-GB" dirty="0"/>
          </a:p>
          <a:p>
            <a:endParaRPr lang="en-GB" dirty="0"/>
          </a:p>
          <a:p>
            <a:endParaRPr lang="en-GB" dirty="0"/>
          </a:p>
          <a:p>
            <a:endParaRPr lang="en-GB" dirty="0"/>
          </a:p>
        </p:txBody>
      </p:sp>
      <p:sp>
        <p:nvSpPr>
          <p:cNvPr id="3" name="Date Placeholder 2">
            <a:extLst>
              <a:ext uri="{FF2B5EF4-FFF2-40B4-BE49-F238E27FC236}">
                <a16:creationId xmlns:a16="http://schemas.microsoft.com/office/drawing/2014/main" id="{24458059-58D8-7A49-A80C-DDB4A50ADCB7}"/>
              </a:ext>
            </a:extLst>
          </p:cNvPr>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a:extLst>
              <a:ext uri="{FF2B5EF4-FFF2-40B4-BE49-F238E27FC236}">
                <a16:creationId xmlns:a16="http://schemas.microsoft.com/office/drawing/2014/main" id="{329F2125-DC3B-DF4B-A03D-C1D6BF0A51AD}"/>
              </a:ext>
            </a:extLst>
          </p:cNvPr>
          <p:cNvSpPr>
            <a:spLocks noGrp="1"/>
          </p:cNvSpPr>
          <p:nvPr>
            <p:ph type="sldNum" sz="quarter" idx="12"/>
          </p:nvPr>
        </p:nvSpPr>
        <p:spPr/>
        <p:txBody>
          <a:bodyPr/>
          <a:lstStyle/>
          <a:p>
            <a:fld id="{D4C2C539-9197-43D1-9AEB-DCAD8CF92AFA}" type="slidenum">
              <a:rPr lang="en-US" smtClean="0"/>
              <a:pPr/>
              <a:t>7</a:t>
            </a:fld>
            <a:endParaRPr lang="en-US" dirty="0"/>
          </a:p>
        </p:txBody>
      </p:sp>
      <p:sp>
        <p:nvSpPr>
          <p:cNvPr id="6" name="Title 5">
            <a:extLst>
              <a:ext uri="{FF2B5EF4-FFF2-40B4-BE49-F238E27FC236}">
                <a16:creationId xmlns:a16="http://schemas.microsoft.com/office/drawing/2014/main" id="{4FE672C9-756E-5346-835C-A03B373F63A9}"/>
              </a:ext>
            </a:extLst>
          </p:cNvPr>
          <p:cNvSpPr>
            <a:spLocks noGrp="1"/>
          </p:cNvSpPr>
          <p:nvPr>
            <p:ph type="title"/>
          </p:nvPr>
        </p:nvSpPr>
        <p:spPr/>
        <p:txBody>
          <a:bodyPr/>
          <a:lstStyle/>
          <a:p>
            <a:r>
              <a:rPr lang="en-GB" dirty="0"/>
              <a:t>Definitions</a:t>
            </a:r>
            <a:endParaRPr lang="en-US" dirty="0"/>
          </a:p>
        </p:txBody>
      </p:sp>
      <p:grpSp>
        <p:nvGrpSpPr>
          <p:cNvPr id="9" name="Group 8"/>
          <p:cNvGrpSpPr/>
          <p:nvPr/>
        </p:nvGrpSpPr>
        <p:grpSpPr>
          <a:xfrm>
            <a:off x="2377532" y="2418599"/>
            <a:ext cx="4388936" cy="3240000"/>
            <a:chOff x="2377532" y="2205224"/>
            <a:chExt cx="4388936" cy="32400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532" y="2205224"/>
              <a:ext cx="4388936" cy="324000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2555776" y="4149080"/>
              <a:ext cx="1188000" cy="1440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sp>
        <p:nvSpPr>
          <p:cNvPr id="10" name="Rectangle 9"/>
          <p:cNvSpPr/>
          <p:nvPr/>
        </p:nvSpPr>
        <p:spPr>
          <a:xfrm>
            <a:off x="5426571" y="4149080"/>
            <a:ext cx="1188000" cy="1440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58040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equential-vs-parallel-programming-2.png"/>
          <p:cNvPicPr>
            <a:picLocks noChangeAspect="1"/>
          </p:cNvPicPr>
          <p:nvPr/>
        </p:nvPicPr>
        <p:blipFill>
          <a:blip r:embed="rId3" cstate="print"/>
          <a:stretch>
            <a:fillRect/>
          </a:stretch>
        </p:blipFill>
        <p:spPr>
          <a:xfrm>
            <a:off x="2142071" y="2708920"/>
            <a:ext cx="4859859" cy="3852000"/>
          </a:xfrm>
          <a:prstGeom prst="rect">
            <a:avLst/>
          </a:prstGeom>
        </p:spPr>
      </p:pic>
      <p:sp>
        <p:nvSpPr>
          <p:cNvPr id="2" name="Content Placeholder 1"/>
          <p:cNvSpPr>
            <a:spLocks noGrp="1"/>
          </p:cNvSpPr>
          <p:nvPr>
            <p:ph idx="1"/>
          </p:nvPr>
        </p:nvSpPr>
        <p:spPr/>
        <p:txBody>
          <a:bodyPr/>
          <a:lstStyle/>
          <a:p>
            <a:r>
              <a:rPr lang="en-GB" dirty="0">
                <a:solidFill>
                  <a:srgbClr val="000000"/>
                </a:solidFill>
              </a:rPr>
              <a:t>Programming paradigms:</a:t>
            </a:r>
          </a:p>
          <a:p>
            <a:pPr lvl="1"/>
            <a:r>
              <a:rPr lang="en-GB" dirty="0">
                <a:solidFill>
                  <a:srgbClr val="FF0000"/>
                </a:solidFill>
              </a:rPr>
              <a:t>Sequential </a:t>
            </a:r>
            <a:r>
              <a:rPr lang="en-GB" dirty="0">
                <a:solidFill>
                  <a:srgbClr val="000000"/>
                </a:solidFill>
              </a:rPr>
              <a:t>vs.</a:t>
            </a:r>
            <a:r>
              <a:rPr lang="en-GB" dirty="0">
                <a:solidFill>
                  <a:srgbClr val="FF0000"/>
                </a:solidFill>
              </a:rPr>
              <a:t> Parallel </a:t>
            </a:r>
            <a:r>
              <a:rPr lang="en-GB" dirty="0">
                <a:solidFill>
                  <a:srgbClr val="000000"/>
                </a:solidFill>
              </a:rPr>
              <a:t>vs.</a:t>
            </a:r>
            <a:r>
              <a:rPr lang="en-GB" dirty="0">
                <a:solidFill>
                  <a:srgbClr val="FF0000"/>
                </a:solidFill>
              </a:rPr>
              <a:t> Distributed</a:t>
            </a:r>
            <a:endParaRPr lang="en-GB" dirty="0">
              <a:solidFill>
                <a:srgbClr val="000000"/>
              </a:solidFill>
            </a:endParaRP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8</a:t>
            </a:fld>
            <a:endParaRPr lang="en-US" dirty="0"/>
          </a:p>
        </p:txBody>
      </p:sp>
      <p:sp>
        <p:nvSpPr>
          <p:cNvPr id="6" name="Title 5"/>
          <p:cNvSpPr>
            <a:spLocks noGrp="1"/>
          </p:cNvSpPr>
          <p:nvPr>
            <p:ph type="title"/>
          </p:nvPr>
        </p:nvSpPr>
        <p:spPr/>
        <p:txBody>
          <a:bodyPr/>
          <a:lstStyle/>
          <a:p>
            <a:r>
              <a:rPr lang="en-GB"/>
              <a:t>Definitions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solidFill>
                  <a:srgbClr val="FF0000"/>
                </a:solidFill>
              </a:rPr>
              <a:t>Amdahl’s law (1967)</a:t>
            </a:r>
            <a:endParaRPr lang="en-GB" dirty="0"/>
          </a:p>
          <a:p>
            <a:pPr lvl="1"/>
            <a:endParaRPr lang="en-GB" dirty="0"/>
          </a:p>
          <a:p>
            <a:pPr lvl="1"/>
            <a:r>
              <a:rPr lang="en-GB" dirty="0"/>
              <a:t>Theoretical speed up for parallel programs</a:t>
            </a:r>
          </a:p>
          <a:p>
            <a:pPr lvl="1"/>
            <a:r>
              <a:rPr lang="en-GB" dirty="0" smtClean="0"/>
              <a:t>Assumptions</a:t>
            </a:r>
            <a:r>
              <a:rPr lang="en-GB" dirty="0"/>
              <a:t>:</a:t>
            </a:r>
          </a:p>
          <a:p>
            <a:pPr lvl="2"/>
            <a:r>
              <a:rPr lang="en-GB" dirty="0"/>
              <a:t>Fraction </a:t>
            </a:r>
            <a:r>
              <a:rPr lang="en-GB" dirty="0">
                <a:solidFill>
                  <a:srgbClr val="FF0000"/>
                </a:solidFill>
              </a:rPr>
              <a:t>F</a:t>
            </a:r>
            <a:r>
              <a:rPr lang="en-GB" dirty="0"/>
              <a:t> of your code perfectly </a:t>
            </a:r>
            <a:r>
              <a:rPr lang="en-GB" dirty="0">
                <a:solidFill>
                  <a:srgbClr val="FF0000"/>
                </a:solidFill>
              </a:rPr>
              <a:t>parallelizable</a:t>
            </a:r>
          </a:p>
          <a:p>
            <a:pPr lvl="2"/>
            <a:r>
              <a:rPr lang="en-GB" dirty="0"/>
              <a:t>Therefore, fraction </a:t>
            </a:r>
            <a:r>
              <a:rPr lang="en-GB" dirty="0">
                <a:solidFill>
                  <a:srgbClr val="FF0000"/>
                </a:solidFill>
              </a:rPr>
              <a:t>1-F</a:t>
            </a:r>
            <a:r>
              <a:rPr lang="en-GB" dirty="0"/>
              <a:t> of your code is </a:t>
            </a:r>
            <a:r>
              <a:rPr lang="en-GB" dirty="0">
                <a:solidFill>
                  <a:srgbClr val="FF0000"/>
                </a:solidFill>
              </a:rPr>
              <a:t>sequential</a:t>
            </a:r>
          </a:p>
          <a:p>
            <a:pPr lvl="2"/>
            <a:r>
              <a:rPr lang="en-GB" dirty="0"/>
              <a:t>There are no overheads for</a:t>
            </a:r>
          </a:p>
          <a:p>
            <a:pPr lvl="3"/>
            <a:r>
              <a:rPr lang="en-GB" dirty="0"/>
              <a:t>Scheduling </a:t>
            </a:r>
          </a:p>
          <a:p>
            <a:pPr lvl="3"/>
            <a:r>
              <a:rPr lang="en-GB" dirty="0"/>
              <a:t>Networking</a:t>
            </a:r>
          </a:p>
          <a:p>
            <a:pPr lvl="3"/>
            <a:r>
              <a:rPr lang="en-GB" dirty="0"/>
              <a:t>Synchronisation</a:t>
            </a:r>
          </a:p>
        </p:txBody>
      </p:sp>
      <p:sp>
        <p:nvSpPr>
          <p:cNvPr id="3" name="Date Placeholder 2"/>
          <p:cNvSpPr>
            <a:spLocks noGrp="1"/>
          </p:cNvSpPr>
          <p:nvPr>
            <p:ph type="dt" sz="half" idx="10"/>
          </p:nvPr>
        </p:nvSpPr>
        <p:spPr/>
        <p:txBody>
          <a:bodyPr/>
          <a:lstStyle/>
          <a:p>
            <a:fld id="{02E2E55B-D62E-4BEC-A936-7CAD34194900}" type="datetime1">
              <a:rPr lang="en-GB" smtClean="0"/>
              <a:pPr/>
              <a:t>2019-01-12</a:t>
            </a:fld>
            <a:endParaRPr lang="en-US" dirty="0"/>
          </a:p>
        </p:txBody>
      </p:sp>
      <p:sp>
        <p:nvSpPr>
          <p:cNvPr id="5" name="Slide Number Placeholder 4"/>
          <p:cNvSpPr>
            <a:spLocks noGrp="1"/>
          </p:cNvSpPr>
          <p:nvPr>
            <p:ph type="sldNum" sz="quarter" idx="12"/>
          </p:nvPr>
        </p:nvSpPr>
        <p:spPr/>
        <p:txBody>
          <a:bodyPr/>
          <a:lstStyle/>
          <a:p>
            <a:fld id="{D4C2C539-9197-43D1-9AEB-DCAD8CF92AFA}" type="slidenum">
              <a:rPr lang="en-US" smtClean="0"/>
              <a:pPr/>
              <a:t>9</a:t>
            </a:fld>
            <a:endParaRPr lang="en-US" dirty="0"/>
          </a:p>
        </p:txBody>
      </p:sp>
      <p:sp>
        <p:nvSpPr>
          <p:cNvPr id="6" name="Title 5"/>
          <p:cNvSpPr>
            <a:spLocks noGrp="1"/>
          </p:cNvSpPr>
          <p:nvPr>
            <p:ph type="title"/>
          </p:nvPr>
        </p:nvSpPr>
        <p:spPr/>
        <p:txBody>
          <a:bodyPr/>
          <a:lstStyle/>
          <a:p>
            <a:r>
              <a:rPr lang="en-GB"/>
              <a:t>Definitions</a:t>
            </a:r>
          </a:p>
        </p:txBody>
      </p:sp>
    </p:spTree>
    <p:extLst>
      <p:ext uri="{BB962C8B-B14F-4D97-AF65-F5344CB8AC3E}">
        <p14:creationId xmlns:p14="http://schemas.microsoft.com/office/powerpoint/2010/main" val="2387478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ga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41FE1593D114CAE3D36081FB5237A" ma:contentTypeVersion="0" ma:contentTypeDescription="Create a new document." ma:contentTypeScope="" ma:versionID="cad8d5a26aceebf412719544343fc04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C3CF88-8130-4781-BF71-E616D16C7B70}"/>
</file>

<file path=customXml/itemProps2.xml><?xml version="1.0" encoding="utf-8"?>
<ds:datastoreItem xmlns:ds="http://schemas.openxmlformats.org/officeDocument/2006/customXml" ds:itemID="{A4480E43-E523-4C75-AE65-DB5ACBD00721}"/>
</file>

<file path=customXml/itemProps3.xml><?xml version="1.0" encoding="utf-8"?>
<ds:datastoreItem xmlns:ds="http://schemas.openxmlformats.org/officeDocument/2006/customXml" ds:itemID="{7495D62A-C343-4738-A78B-EE28C787EDA1}"/>
</file>

<file path=docProps/app.xml><?xml version="1.0" encoding="utf-8"?>
<Properties xmlns="http://schemas.openxmlformats.org/officeDocument/2006/extended-properties" xmlns:vt="http://schemas.openxmlformats.org/officeDocument/2006/docPropsVTypes">
  <Template>cgat-template</Template>
  <TotalTime>31256</TotalTime>
  <Words>2910</Words>
  <Application>Microsoft Office PowerPoint</Application>
  <PresentationFormat>On-screen Show (4:3)</PresentationFormat>
  <Paragraphs>672</Paragraphs>
  <Slides>46</Slides>
  <Notes>38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2" baseType="lpstr">
      <vt:lpstr>Arial</vt:lpstr>
      <vt:lpstr>Calibri</vt:lpstr>
      <vt:lpstr>Courier New</vt:lpstr>
      <vt:lpstr>Wingdings</vt:lpstr>
      <vt:lpstr>cgat-template</vt:lpstr>
      <vt:lpstr>Equation</vt:lpstr>
      <vt:lpstr>High Performance Computing (HPC)  with Sun Grid Engine (SGE)</vt:lpstr>
      <vt:lpstr>Overview</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Definitions</vt:lpstr>
      <vt:lpstr>Batch systems</vt:lpstr>
      <vt:lpstr>Batch systems</vt:lpstr>
      <vt:lpstr>What is SGE</vt:lpstr>
      <vt:lpstr>What is SGE</vt:lpstr>
      <vt:lpstr>How to use SGE</vt:lpstr>
      <vt:lpstr>Get to know your jobs</vt:lpstr>
      <vt:lpstr>Exercise 1</vt:lpstr>
      <vt:lpstr>Get to know your cluster</vt:lpstr>
      <vt:lpstr>Get to know your cluster</vt:lpstr>
      <vt:lpstr>Get to know your cluster</vt:lpstr>
      <vt:lpstr>Get to know your cluster</vt:lpstr>
      <vt:lpstr>Get to know your cluster</vt:lpstr>
      <vt:lpstr>Get to know your cluster</vt:lpstr>
      <vt:lpstr>End of exercise 1</vt:lpstr>
      <vt:lpstr>Submit jobs to the cluster</vt:lpstr>
      <vt:lpstr>Submit jobs to the cluster</vt:lpstr>
      <vt:lpstr>Submit jobs to the cluster</vt:lpstr>
      <vt:lpstr>Submit jobs to the cluster</vt:lpstr>
      <vt:lpstr>Submit jobs to the cluster</vt:lpstr>
      <vt:lpstr>Submit jobs to the cluster</vt:lpstr>
      <vt:lpstr>Submit jobs to the cluster</vt:lpstr>
      <vt:lpstr>Exercise 2</vt:lpstr>
      <vt:lpstr>Exercise 2</vt:lpstr>
      <vt:lpstr>Exercise 2</vt:lpstr>
      <vt:lpstr>Submit jobs to the cluster</vt:lpstr>
      <vt:lpstr>Exercise 3</vt:lpstr>
      <vt:lpstr>Monitor your jobs</vt:lpstr>
      <vt:lpstr>Cancel your jobs</vt:lpstr>
      <vt:lpstr>DRMAA API</vt:lpstr>
      <vt:lpstr>DRMAA API</vt:lpstr>
      <vt:lpstr>Thanks!</vt:lpstr>
    </vt:vector>
  </TitlesOfParts>
  <Company>University of Oxford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Computers Work</dc:title>
  <dc:creator>Duncan Tooke</dc:creator>
  <cp:lastModifiedBy>Ewan Mac Mahon</cp:lastModifiedBy>
  <cp:revision>950</cp:revision>
  <cp:lastPrinted>2016-12-13T17:32:15Z</cp:lastPrinted>
  <dcterms:created xsi:type="dcterms:W3CDTF">2011-04-04T09:03:43Z</dcterms:created>
  <dcterms:modified xsi:type="dcterms:W3CDTF">2019-01-15T18:08:26Z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0x0101002AE41FE1593D114CAE3D36081FB5237A</vt:lpwstr>
  </property>
</Properties>
</file>