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803072"/>
        <c:axId val="69672960"/>
      </c:lineChart>
      <c:catAx>
        <c:axId val="116803072"/>
        <c:scaling>
          <c:orientation val="minMax"/>
        </c:scaling>
        <c:delete val="1"/>
        <c:axPos val="b"/>
        <c:majorTickMark val="out"/>
        <c:minorTickMark val="none"/>
        <c:tickLblPos val="nextTo"/>
        <c:crossAx val="69672960"/>
        <c:crosses val="autoZero"/>
        <c:auto val="1"/>
        <c:lblAlgn val="ctr"/>
        <c:lblOffset val="100"/>
        <c:noMultiLvlLbl val="0"/>
      </c:catAx>
      <c:valAx>
        <c:axId val="69672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803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C09675A-5827-41E9-8021-8BD36A4E3A0C}" type="datetimeFigureOut">
              <a:rPr lang="es-CL" smtClean="0"/>
              <a:t>02-09-2014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FFDFEC9-76F9-4759-97D1-BAF05375689B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Sistema de medición de presión arterial para Android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Rodolfo Díaz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584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Avances Tecnología Móvil</a:t>
            </a:r>
          </a:p>
          <a:p>
            <a:pPr lvl="1"/>
            <a:r>
              <a:rPr lang="es-CL" dirty="0" smtClean="0"/>
              <a:t>Desarrollo </a:t>
            </a:r>
            <a:r>
              <a:rPr lang="es-CL" dirty="0" err="1" smtClean="0"/>
              <a:t>APP’s</a:t>
            </a:r>
            <a:r>
              <a:rPr lang="es-CL" dirty="0" smtClean="0"/>
              <a:t> Complejas</a:t>
            </a:r>
          </a:p>
          <a:p>
            <a:pPr lvl="1"/>
            <a:r>
              <a:rPr lang="es-CL" dirty="0" smtClean="0"/>
              <a:t>Accesorios para Móviles</a:t>
            </a:r>
          </a:p>
          <a:p>
            <a:r>
              <a:rPr lang="es-CL" dirty="0" smtClean="0"/>
              <a:t>Atención poco eficiente</a:t>
            </a:r>
          </a:p>
          <a:p>
            <a:pPr lvl="1"/>
            <a:r>
              <a:rPr lang="es-CL" dirty="0" smtClean="0"/>
              <a:t>Consultorios</a:t>
            </a:r>
          </a:p>
          <a:p>
            <a:pPr lvl="1"/>
            <a:r>
              <a:rPr lang="es-CL" dirty="0" smtClean="0"/>
              <a:t>Lugares especializados salud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85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Motivación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Mediciones</a:t>
            </a:r>
          </a:p>
          <a:p>
            <a:pPr lvl="1"/>
            <a:r>
              <a:rPr lang="es-CL" dirty="0" smtClean="0"/>
              <a:t>consulta </a:t>
            </a:r>
            <a:r>
              <a:rPr lang="es-CL" dirty="0"/>
              <a:t>médica </a:t>
            </a:r>
            <a:endParaRPr lang="es-CL" dirty="0"/>
          </a:p>
          <a:p>
            <a:pPr lvl="1"/>
            <a:r>
              <a:rPr lang="es-CL" dirty="0" smtClean="0"/>
              <a:t>Farmacia equipada</a:t>
            </a:r>
          </a:p>
          <a:p>
            <a:pPr lvl="1"/>
            <a:r>
              <a:rPr lang="es-CL" dirty="0" smtClean="0"/>
              <a:t>Poco agiles</a:t>
            </a:r>
            <a:endParaRPr lang="es-CL" dirty="0"/>
          </a:p>
          <a:p>
            <a:r>
              <a:rPr lang="es-CL" dirty="0" smtClean="0"/>
              <a:t>Ambiente Relajado</a:t>
            </a:r>
          </a:p>
          <a:p>
            <a:r>
              <a:rPr lang="es-CL" dirty="0" smtClean="0"/>
              <a:t>Avance en Tecnología Móvil</a:t>
            </a:r>
          </a:p>
          <a:p>
            <a:r>
              <a:rPr lang="es-CL" dirty="0" smtClean="0"/>
              <a:t>Chile buen acceso a esta tecnología</a:t>
            </a:r>
          </a:p>
        </p:txBody>
      </p:sp>
    </p:spTree>
    <p:extLst>
      <p:ext uri="{BB962C8B-B14F-4D97-AF65-F5344CB8AC3E}">
        <p14:creationId xmlns:p14="http://schemas.microsoft.com/office/powerpoint/2010/main" val="13107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Intuitivo, similitud Medición tradicional</a:t>
            </a:r>
          </a:p>
          <a:p>
            <a:r>
              <a:rPr lang="es-CL" dirty="0" smtClean="0"/>
              <a:t>Resultado presión arterial</a:t>
            </a:r>
          </a:p>
          <a:p>
            <a:pPr lvl="1"/>
            <a:r>
              <a:rPr lang="es-CL" dirty="0" smtClean="0"/>
              <a:t>Sistólica, Diastólica, pulso</a:t>
            </a:r>
          </a:p>
          <a:p>
            <a:r>
              <a:rPr lang="es-CL" dirty="0" smtClean="0"/>
              <a:t>Control y seguimiento</a:t>
            </a:r>
          </a:p>
          <a:p>
            <a:r>
              <a:rPr lang="es-CL" dirty="0" smtClean="0"/>
              <a:t>Herramientas Análisis</a:t>
            </a:r>
          </a:p>
          <a:p>
            <a:pPr lvl="1"/>
            <a:r>
              <a:rPr lang="es-CL" dirty="0" smtClean="0"/>
              <a:t>Gráficos de muestras</a:t>
            </a:r>
          </a:p>
          <a:p>
            <a:pPr lvl="1"/>
            <a:r>
              <a:rPr lang="es-CL" dirty="0" smtClean="0"/>
              <a:t>Datos a disposición profesional salud</a:t>
            </a:r>
          </a:p>
          <a:p>
            <a:r>
              <a:rPr lang="es-CL" dirty="0" smtClean="0"/>
              <a:t>Almacenamiento en memoria y Web</a:t>
            </a:r>
          </a:p>
          <a:p>
            <a:endParaRPr lang="es-CL" dirty="0" smtClean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1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</a:t>
            </a:r>
            <a:endParaRPr lang="es-CL" dirty="0"/>
          </a:p>
        </p:txBody>
      </p:sp>
      <p:pic>
        <p:nvPicPr>
          <p:cNvPr id="1026" name="Picture 2" descr="D:\Imagenes PPT\man-introduc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9" y="2620554"/>
            <a:ext cx="1180087" cy="12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magenes PPT\W60081_01_aparato-electronico-m3-para-medir-la-presion-sanguinea-en-el-brazo-omr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73" y="2841593"/>
            <a:ext cx="873224" cy="92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Imagenes PPT\smartphone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05" y="2739113"/>
            <a:ext cx="1131925" cy="11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Imagenes PPT\database_3_4081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666075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Imagenes PPT\we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05" y="4602179"/>
            <a:ext cx="1134387" cy="113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Imagenes PPT\desarrollo-we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3808" y="4432632"/>
            <a:ext cx="1499988" cy="14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Flecha derecha"/>
          <p:cNvSpPr/>
          <p:nvPr/>
        </p:nvSpPr>
        <p:spPr>
          <a:xfrm rot="1892724">
            <a:off x="6390080" y="3495681"/>
            <a:ext cx="550976" cy="467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6 Flecha izquierda"/>
          <p:cNvSpPr/>
          <p:nvPr/>
        </p:nvSpPr>
        <p:spPr>
          <a:xfrm rot="19870326">
            <a:off x="6350253" y="4601034"/>
            <a:ext cx="594920" cy="4747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8 Flecha derecha"/>
          <p:cNvSpPr/>
          <p:nvPr/>
        </p:nvSpPr>
        <p:spPr>
          <a:xfrm>
            <a:off x="2411760" y="3108496"/>
            <a:ext cx="504056" cy="389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9 Flecha derecha"/>
          <p:cNvSpPr/>
          <p:nvPr/>
        </p:nvSpPr>
        <p:spPr>
          <a:xfrm>
            <a:off x="4343796" y="3108496"/>
            <a:ext cx="516236" cy="39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12 Flecha izquierda"/>
          <p:cNvSpPr/>
          <p:nvPr/>
        </p:nvSpPr>
        <p:spPr>
          <a:xfrm>
            <a:off x="4343797" y="4947258"/>
            <a:ext cx="516235" cy="4442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91866" y="223401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usuario</a:t>
            </a:r>
            <a:endParaRPr lang="es-CL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089746" y="223401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sensor</a:t>
            </a:r>
            <a:endParaRPr lang="es-C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716016" y="2234011"/>
            <a:ext cx="13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App móvil</a:t>
            </a:r>
            <a:endParaRPr lang="es-C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7164288" y="32266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Web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483768" y="4139788"/>
            <a:ext cx="16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profesional</a:t>
            </a:r>
            <a:endParaRPr lang="es-CL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076056" y="4139788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App Web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19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2807804" y="2512557"/>
            <a:ext cx="3096344" cy="37833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Diagrama Casos de Uso</a:t>
            </a:r>
            <a:endParaRPr lang="es-CL" dirty="0"/>
          </a:p>
        </p:txBody>
      </p:sp>
      <p:grpSp>
        <p:nvGrpSpPr>
          <p:cNvPr id="15" name="14 Grupo"/>
          <p:cNvGrpSpPr/>
          <p:nvPr/>
        </p:nvGrpSpPr>
        <p:grpSpPr>
          <a:xfrm>
            <a:off x="1417232" y="3966725"/>
            <a:ext cx="648072" cy="1287760"/>
            <a:chOff x="1583668" y="3284984"/>
            <a:chExt cx="648072" cy="1287760"/>
          </a:xfrm>
        </p:grpSpPr>
        <p:sp>
          <p:nvSpPr>
            <p:cNvPr id="4" name="3 Elipse"/>
            <p:cNvSpPr/>
            <p:nvPr/>
          </p:nvSpPr>
          <p:spPr>
            <a:xfrm>
              <a:off x="1691680" y="3284984"/>
              <a:ext cx="432048" cy="432048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1907704" y="3717032"/>
              <a:ext cx="0" cy="50405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>
              <a:off x="1583668" y="3861048"/>
              <a:ext cx="648072" cy="0"/>
            </a:xfrm>
            <a:prstGeom prst="line">
              <a:avLst/>
            </a:prstGeom>
            <a:ln w="38100" cap="rnd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>
              <a:off x="1907704" y="4208896"/>
              <a:ext cx="216024" cy="363848"/>
            </a:xfrm>
            <a:prstGeom prst="line">
              <a:avLst/>
            </a:prstGeom>
            <a:ln w="38100" cap="rnd">
              <a:solidFill>
                <a:schemeClr val="accent1">
                  <a:lumMod val="50000"/>
                </a:schemeClr>
              </a:solidFill>
              <a:head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flipH="1">
              <a:off x="1677430" y="4221088"/>
              <a:ext cx="224408" cy="351656"/>
            </a:xfrm>
            <a:prstGeom prst="line">
              <a:avLst/>
            </a:prstGeom>
            <a:ln w="38100" cap="rnd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15 Grupo"/>
          <p:cNvGrpSpPr/>
          <p:nvPr/>
        </p:nvGrpSpPr>
        <p:grpSpPr>
          <a:xfrm>
            <a:off x="6774679" y="3847661"/>
            <a:ext cx="648072" cy="1287760"/>
            <a:chOff x="1583668" y="3284984"/>
            <a:chExt cx="648072" cy="1287760"/>
          </a:xfrm>
        </p:grpSpPr>
        <p:sp>
          <p:nvSpPr>
            <p:cNvPr id="17" name="16 Elipse"/>
            <p:cNvSpPr/>
            <p:nvPr/>
          </p:nvSpPr>
          <p:spPr>
            <a:xfrm>
              <a:off x="1691680" y="3284984"/>
              <a:ext cx="432048" cy="432048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cxnSp>
          <p:nvCxnSpPr>
            <p:cNvPr id="18" name="17 Conector recto"/>
            <p:cNvCxnSpPr/>
            <p:nvPr/>
          </p:nvCxnSpPr>
          <p:spPr>
            <a:xfrm>
              <a:off x="1907704" y="3717032"/>
              <a:ext cx="0" cy="504056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1583668" y="3861048"/>
              <a:ext cx="648072" cy="0"/>
            </a:xfrm>
            <a:prstGeom prst="line">
              <a:avLst/>
            </a:prstGeom>
            <a:ln w="38100" cap="rnd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1907704" y="4208896"/>
              <a:ext cx="216024" cy="363848"/>
            </a:xfrm>
            <a:prstGeom prst="line">
              <a:avLst/>
            </a:prstGeom>
            <a:ln w="38100" cap="rnd">
              <a:solidFill>
                <a:schemeClr val="accent1">
                  <a:lumMod val="50000"/>
                </a:schemeClr>
              </a:solidFill>
              <a:head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H="1">
              <a:off x="1677430" y="4221088"/>
              <a:ext cx="224408" cy="351656"/>
            </a:xfrm>
            <a:prstGeom prst="line">
              <a:avLst/>
            </a:prstGeom>
            <a:ln w="38100" cap="rnd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22 Elipse"/>
          <p:cNvSpPr/>
          <p:nvPr/>
        </p:nvSpPr>
        <p:spPr>
          <a:xfrm>
            <a:off x="3255079" y="4599553"/>
            <a:ext cx="230425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Analizar y enviar diagnostico</a:t>
            </a:r>
            <a:endParaRPr lang="es-CL" dirty="0"/>
          </a:p>
        </p:txBody>
      </p:sp>
      <p:cxnSp>
        <p:nvCxnSpPr>
          <p:cNvPr id="27" name="26 Conector recto"/>
          <p:cNvCxnSpPr/>
          <p:nvPr/>
        </p:nvCxnSpPr>
        <p:spPr>
          <a:xfrm flipV="1">
            <a:off x="2173316" y="3559629"/>
            <a:ext cx="1246556" cy="787896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endCxn id="23" idx="6"/>
          </p:cNvCxnSpPr>
          <p:nvPr/>
        </p:nvCxnSpPr>
        <p:spPr>
          <a:xfrm flipH="1">
            <a:off x="5559335" y="4639749"/>
            <a:ext cx="1028889" cy="57187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2842053" y="254059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Sistema</a:t>
            </a:r>
            <a:endParaRPr lang="es-CL" dirty="0"/>
          </a:p>
        </p:txBody>
      </p:sp>
      <p:sp>
        <p:nvSpPr>
          <p:cNvPr id="22" name="21 Elipse"/>
          <p:cNvSpPr/>
          <p:nvPr/>
        </p:nvSpPr>
        <p:spPr>
          <a:xfrm>
            <a:off x="3203848" y="2947561"/>
            <a:ext cx="230425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Iniciar/parar</a:t>
            </a:r>
          </a:p>
          <a:p>
            <a:pPr algn="ctr"/>
            <a:r>
              <a:rPr lang="es-CL" dirty="0" smtClean="0"/>
              <a:t>Captura de datos</a:t>
            </a:r>
            <a:endParaRPr lang="es-CL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280008" y="3438292"/>
            <a:ext cx="113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usuario</a:t>
            </a:r>
            <a:endParaRPr lang="es-CL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306627" y="337496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profesional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67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Pantallas principales</a:t>
            </a:r>
            <a:endParaRPr lang="es-CL" dirty="0"/>
          </a:p>
        </p:txBody>
      </p:sp>
      <p:grpSp>
        <p:nvGrpSpPr>
          <p:cNvPr id="26" name="25 Grupo"/>
          <p:cNvGrpSpPr/>
          <p:nvPr/>
        </p:nvGrpSpPr>
        <p:grpSpPr>
          <a:xfrm>
            <a:off x="3059832" y="2313353"/>
            <a:ext cx="2448272" cy="3960440"/>
            <a:chOff x="1331640" y="2313353"/>
            <a:chExt cx="2448272" cy="3960440"/>
          </a:xfrm>
        </p:grpSpPr>
        <p:grpSp>
          <p:nvGrpSpPr>
            <p:cNvPr id="7" name="6 Grupo"/>
            <p:cNvGrpSpPr/>
            <p:nvPr/>
          </p:nvGrpSpPr>
          <p:grpSpPr>
            <a:xfrm>
              <a:off x="1331640" y="2313353"/>
              <a:ext cx="2448272" cy="3960440"/>
              <a:chOff x="1331640" y="2313353"/>
              <a:chExt cx="2448272" cy="3960440"/>
            </a:xfrm>
          </p:grpSpPr>
          <p:sp>
            <p:nvSpPr>
              <p:cNvPr id="4" name="3 Rectángulo redondeado"/>
              <p:cNvSpPr/>
              <p:nvPr/>
            </p:nvSpPr>
            <p:spPr>
              <a:xfrm>
                <a:off x="1331640" y="2313353"/>
                <a:ext cx="2448272" cy="3960440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5" name="4 Rectángulo"/>
              <p:cNvSpPr/>
              <p:nvPr/>
            </p:nvSpPr>
            <p:spPr>
              <a:xfrm>
                <a:off x="1511660" y="2587530"/>
                <a:ext cx="2088232" cy="309634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6" name="5 Elipse"/>
              <p:cNvSpPr/>
              <p:nvPr/>
            </p:nvSpPr>
            <p:spPr>
              <a:xfrm>
                <a:off x="2339752" y="5753149"/>
                <a:ext cx="432048" cy="43204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</p:grpSp>
        <p:grpSp>
          <p:nvGrpSpPr>
            <p:cNvPr id="25" name="24 Grupo"/>
            <p:cNvGrpSpPr/>
            <p:nvPr/>
          </p:nvGrpSpPr>
          <p:grpSpPr>
            <a:xfrm>
              <a:off x="1619672" y="2513716"/>
              <a:ext cx="1872208" cy="3075524"/>
              <a:chOff x="1619672" y="2513716"/>
              <a:chExt cx="1872208" cy="3075524"/>
            </a:xfrm>
          </p:grpSpPr>
          <p:sp>
            <p:nvSpPr>
              <p:cNvPr id="8" name="7 Rectángulo redondeado"/>
              <p:cNvSpPr/>
              <p:nvPr/>
            </p:nvSpPr>
            <p:spPr>
              <a:xfrm>
                <a:off x="1619672" y="3140968"/>
                <a:ext cx="1872208" cy="72008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9" name="8 Rectángulo redondeado"/>
              <p:cNvSpPr/>
              <p:nvPr/>
            </p:nvSpPr>
            <p:spPr>
              <a:xfrm>
                <a:off x="1619672" y="3933056"/>
                <a:ext cx="1872208" cy="576064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0" name="9 Rectángulo redondeado"/>
              <p:cNvSpPr/>
              <p:nvPr/>
            </p:nvSpPr>
            <p:spPr>
              <a:xfrm>
                <a:off x="1619672" y="4590355"/>
                <a:ext cx="1872208" cy="42282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2" name="11 Rectángulo redondeado"/>
              <p:cNvSpPr/>
              <p:nvPr/>
            </p:nvSpPr>
            <p:spPr>
              <a:xfrm>
                <a:off x="1619672" y="5085183"/>
                <a:ext cx="864096" cy="50405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13" name="12 Rectángulo redondeado"/>
              <p:cNvSpPr/>
              <p:nvPr/>
            </p:nvSpPr>
            <p:spPr>
              <a:xfrm>
                <a:off x="2627784" y="5085184"/>
                <a:ext cx="864096" cy="50405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grpSp>
            <p:nvGrpSpPr>
              <p:cNvPr id="16" name="15 Grupo"/>
              <p:cNvGrpSpPr/>
              <p:nvPr/>
            </p:nvGrpSpPr>
            <p:grpSpPr>
              <a:xfrm>
                <a:off x="1743436" y="2708920"/>
                <a:ext cx="216024" cy="288032"/>
                <a:chOff x="4247964" y="2780928"/>
                <a:chExt cx="216024" cy="288032"/>
              </a:xfrm>
            </p:grpSpPr>
            <p:sp>
              <p:nvSpPr>
                <p:cNvPr id="14" name="13 Elipse"/>
                <p:cNvSpPr/>
                <p:nvPr/>
              </p:nvSpPr>
              <p:spPr>
                <a:xfrm>
                  <a:off x="4283968" y="2780928"/>
                  <a:ext cx="144016" cy="1440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15" name="14 Redondear rectángulo de esquina del mismo lado"/>
                <p:cNvSpPr/>
                <p:nvPr/>
              </p:nvSpPr>
              <p:spPr>
                <a:xfrm>
                  <a:off x="4247964" y="2924944"/>
                  <a:ext cx="216024" cy="144016"/>
                </a:xfrm>
                <a:prstGeom prst="round2Same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</p:grpSp>
          <p:sp>
            <p:nvSpPr>
              <p:cNvPr id="17" name="16 CuadroTexto"/>
              <p:cNvSpPr txBox="1"/>
              <p:nvPr/>
            </p:nvSpPr>
            <p:spPr>
              <a:xfrm>
                <a:off x="2036322" y="2668270"/>
                <a:ext cx="111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b="1" dirty="0" smtClean="0">
                    <a:solidFill>
                      <a:schemeClr val="bg1"/>
                    </a:solidFill>
                  </a:rPr>
                  <a:t>usuario</a:t>
                </a:r>
                <a:endParaRPr lang="es-C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17 CuadroTexto"/>
              <p:cNvSpPr txBox="1"/>
              <p:nvPr/>
            </p:nvSpPr>
            <p:spPr>
              <a:xfrm>
                <a:off x="3005936" y="2513716"/>
                <a:ext cx="485944" cy="707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CL" sz="4000" dirty="0" smtClean="0">
                    <a:latin typeface="Arial Black" pitchFamily="34" charset="0"/>
                    <a:cs typeface="Aharoni" pitchFamily="2" charset="-79"/>
                  </a:rPr>
                  <a:t>?</a:t>
                </a:r>
                <a:endParaRPr lang="es-CL" sz="4000" dirty="0">
                  <a:latin typeface="Arial Black" pitchFamily="34" charset="0"/>
                  <a:cs typeface="Aharoni" pitchFamily="2" charset="-79"/>
                </a:endParaRPr>
              </a:p>
            </p:txBody>
          </p:sp>
        </p:grpSp>
      </p:grpSp>
      <p:sp>
        <p:nvSpPr>
          <p:cNvPr id="22" name="21 Rectángulo redondeado"/>
          <p:cNvSpPr/>
          <p:nvPr/>
        </p:nvSpPr>
        <p:spPr>
          <a:xfrm>
            <a:off x="755576" y="5457591"/>
            <a:ext cx="1704990" cy="591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Inicia captura</a:t>
            </a:r>
            <a:endParaRPr lang="es-C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747924" y="3999239"/>
            <a:ext cx="1704990" cy="591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pulsaciones</a:t>
            </a:r>
            <a:endParaRPr lang="es-CL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6228184" y="4294797"/>
            <a:ext cx="1704990" cy="591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Presión diastólica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822918" y="2405836"/>
            <a:ext cx="1704990" cy="591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Nombre de usuario</a:t>
            </a:r>
            <a:endParaRPr lang="es-CL" dirty="0"/>
          </a:p>
        </p:txBody>
      </p:sp>
      <p:cxnSp>
        <p:nvCxnSpPr>
          <p:cNvPr id="31" name="30 Conector recto de flecha"/>
          <p:cNvCxnSpPr>
            <a:stCxn id="27" idx="3"/>
          </p:cNvCxnSpPr>
          <p:nvPr/>
        </p:nvCxnSpPr>
        <p:spPr>
          <a:xfrm>
            <a:off x="2527908" y="2701394"/>
            <a:ext cx="853627" cy="1662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23" idx="3"/>
          </p:cNvCxnSpPr>
          <p:nvPr/>
        </p:nvCxnSpPr>
        <p:spPr>
          <a:xfrm>
            <a:off x="2452914" y="4294797"/>
            <a:ext cx="1198734" cy="506968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22" idx="3"/>
          </p:cNvCxnSpPr>
          <p:nvPr/>
        </p:nvCxnSpPr>
        <p:spPr>
          <a:xfrm flipV="1">
            <a:off x="2460566" y="5337212"/>
            <a:ext cx="1303948" cy="41593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5076056" y="2587530"/>
            <a:ext cx="1296144" cy="3374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4572000" y="3501008"/>
            <a:ext cx="1800200" cy="1152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24" idx="1"/>
          </p:cNvCxnSpPr>
          <p:nvPr/>
        </p:nvCxnSpPr>
        <p:spPr>
          <a:xfrm flipH="1" flipV="1">
            <a:off x="4788024" y="4293573"/>
            <a:ext cx="1440160" cy="2967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H="1" flipV="1">
            <a:off x="4880120" y="5337212"/>
            <a:ext cx="1492080" cy="4159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6251386" y="2261820"/>
            <a:ext cx="1704990" cy="591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ayuda</a:t>
            </a:r>
            <a:endParaRPr lang="es-CL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251386" y="3320665"/>
            <a:ext cx="1704990" cy="591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Presión sistólica</a:t>
            </a:r>
            <a:endParaRPr lang="es-CL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6251386" y="5457591"/>
            <a:ext cx="1704990" cy="591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Cerrar la </a:t>
            </a:r>
            <a:r>
              <a:rPr lang="es-CL" dirty="0" err="1" smtClean="0"/>
              <a:t>app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7068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Pantallas Principales</a:t>
            </a:r>
            <a:endParaRPr lang="es-C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9070"/>
              </p:ext>
            </p:extLst>
          </p:nvPr>
        </p:nvGraphicFramePr>
        <p:xfrm>
          <a:off x="899592" y="3053186"/>
          <a:ext cx="3456384" cy="224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413"/>
                <a:gridCol w="1387560"/>
                <a:gridCol w="1046411"/>
              </a:tblGrid>
              <a:tr h="321146"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Rut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Nombre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smtClean="0"/>
                        <a:t>Estado</a:t>
                      </a:r>
                      <a:endParaRPr lang="es-CL" sz="1200" dirty="0"/>
                    </a:p>
                  </a:txBody>
                  <a:tcPr/>
                </a:tc>
              </a:tr>
              <a:tr h="321146"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</a:tr>
              <a:tr h="321146"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</a:tr>
              <a:tr h="321146"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</a:tr>
              <a:tr h="321146"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</a:tr>
              <a:tr h="321146"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</a:tr>
              <a:tr h="321146"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899592" y="2636912"/>
            <a:ext cx="345638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Pacientes</a:t>
            </a:r>
            <a:endParaRPr lang="es-CL" b="1" dirty="0"/>
          </a:p>
        </p:txBody>
      </p:sp>
      <p:graphicFrame>
        <p:nvGraphicFramePr>
          <p:cNvPr id="7" name="6 Gráfico"/>
          <p:cNvGraphicFramePr/>
          <p:nvPr>
            <p:extLst>
              <p:ext uri="{D42A27DB-BD31-4B8C-83A1-F6EECF244321}">
                <p14:modId xmlns:p14="http://schemas.microsoft.com/office/powerpoint/2010/main" val="2900645619"/>
              </p:ext>
            </p:extLst>
          </p:nvPr>
        </p:nvGraphicFramePr>
        <p:xfrm>
          <a:off x="4538928" y="2636912"/>
          <a:ext cx="3273432" cy="127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98168"/>
              </p:ext>
            </p:extLst>
          </p:nvPr>
        </p:nvGraphicFramePr>
        <p:xfrm>
          <a:off x="4566550" y="3989288"/>
          <a:ext cx="3173802" cy="1023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7934"/>
                <a:gridCol w="1057934"/>
                <a:gridCol w="1057934"/>
              </a:tblGrid>
              <a:tr h="255972">
                <a:tc>
                  <a:txBody>
                    <a:bodyPr/>
                    <a:lstStyle/>
                    <a:p>
                      <a:r>
                        <a:rPr lang="es-CL" sz="1000" dirty="0" smtClean="0"/>
                        <a:t>SYS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 smtClean="0"/>
                        <a:t>DIS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 smtClean="0"/>
                        <a:t>PULSE</a:t>
                      </a:r>
                      <a:endParaRPr lang="es-CL" sz="1000" dirty="0"/>
                    </a:p>
                  </a:txBody>
                  <a:tcPr/>
                </a:tc>
              </a:tr>
              <a:tr h="255972">
                <a:tc>
                  <a:txBody>
                    <a:bodyPr/>
                    <a:lstStyle/>
                    <a:p>
                      <a:endParaRPr lang="es-C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000" dirty="0"/>
                    </a:p>
                  </a:txBody>
                  <a:tcPr/>
                </a:tc>
              </a:tr>
              <a:tr h="255972">
                <a:tc>
                  <a:txBody>
                    <a:bodyPr/>
                    <a:lstStyle/>
                    <a:p>
                      <a:endParaRPr lang="es-C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000" dirty="0"/>
                    </a:p>
                  </a:txBody>
                  <a:tcPr/>
                </a:tc>
              </a:tr>
              <a:tr h="255972">
                <a:tc>
                  <a:txBody>
                    <a:bodyPr/>
                    <a:lstStyle/>
                    <a:p>
                      <a:endParaRPr lang="es-C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4566551" y="5157192"/>
            <a:ext cx="3666959" cy="11521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b="1" dirty="0" smtClean="0"/>
              <a:t>Diagnostico</a:t>
            </a:r>
            <a:endParaRPr lang="es-CL" b="1" dirty="0"/>
          </a:p>
        </p:txBody>
      </p:sp>
      <p:sp>
        <p:nvSpPr>
          <p:cNvPr id="10" name="9 Rectángulo"/>
          <p:cNvSpPr/>
          <p:nvPr/>
        </p:nvSpPr>
        <p:spPr>
          <a:xfrm>
            <a:off x="899592" y="2114610"/>
            <a:ext cx="7333918" cy="4680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dirty="0" smtClean="0"/>
              <a:t>APP WEB</a:t>
            </a:r>
            <a:endParaRPr lang="es-CL" dirty="0"/>
          </a:p>
        </p:txBody>
      </p:sp>
      <p:sp>
        <p:nvSpPr>
          <p:cNvPr id="11" name="10 Rectángulo"/>
          <p:cNvSpPr/>
          <p:nvPr/>
        </p:nvSpPr>
        <p:spPr>
          <a:xfrm>
            <a:off x="899592" y="5517232"/>
            <a:ext cx="3456384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835696" y="5733256"/>
            <a:ext cx="23762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6" name="15 Grupo"/>
          <p:cNvGrpSpPr/>
          <p:nvPr/>
        </p:nvGrpSpPr>
        <p:grpSpPr>
          <a:xfrm>
            <a:off x="1111248" y="5659064"/>
            <a:ext cx="508424" cy="508424"/>
            <a:chOff x="1979712" y="620688"/>
            <a:chExt cx="648072" cy="648072"/>
          </a:xfrm>
        </p:grpSpPr>
        <p:sp>
          <p:nvSpPr>
            <p:cNvPr id="13" name="12 Elipse"/>
            <p:cNvSpPr/>
            <p:nvPr/>
          </p:nvSpPr>
          <p:spPr>
            <a:xfrm>
              <a:off x="2195736" y="620688"/>
              <a:ext cx="432048" cy="432048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5" name="14 Conector recto"/>
            <p:cNvCxnSpPr>
              <a:stCxn id="13" idx="3"/>
            </p:cNvCxnSpPr>
            <p:nvPr/>
          </p:nvCxnSpPr>
          <p:spPr>
            <a:xfrm flipH="1">
              <a:off x="1979712" y="989464"/>
              <a:ext cx="279296" cy="279296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33 Rectángulo redondeado"/>
          <p:cNvSpPr/>
          <p:nvPr/>
        </p:nvSpPr>
        <p:spPr>
          <a:xfrm>
            <a:off x="7092280" y="5877272"/>
            <a:ext cx="1008112" cy="308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s-CL" dirty="0" smtClean="0"/>
              <a:t>enviar</a:t>
            </a:r>
            <a:endParaRPr lang="es-CL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7855059" y="3933056"/>
            <a:ext cx="378451" cy="308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s-CL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7855058" y="2662437"/>
            <a:ext cx="378451" cy="3089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s-CL" dirty="0"/>
          </a:p>
        </p:txBody>
      </p:sp>
      <p:sp>
        <p:nvSpPr>
          <p:cNvPr id="37" name="36 Rectángulo"/>
          <p:cNvSpPr/>
          <p:nvPr/>
        </p:nvSpPr>
        <p:spPr>
          <a:xfrm>
            <a:off x="7941746" y="2730865"/>
            <a:ext cx="216024" cy="174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7936271" y="4000421"/>
            <a:ext cx="216024" cy="174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52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Arquitectura</a:t>
            </a:r>
            <a:endParaRPr lang="es-CL" dirty="0"/>
          </a:p>
        </p:txBody>
      </p:sp>
      <p:sp>
        <p:nvSpPr>
          <p:cNvPr id="4" name="3 Rectángulo redondeado"/>
          <p:cNvSpPr/>
          <p:nvPr/>
        </p:nvSpPr>
        <p:spPr>
          <a:xfrm>
            <a:off x="1403648" y="2348880"/>
            <a:ext cx="115212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sensor</a:t>
            </a:r>
            <a:endParaRPr lang="es-CL" dirty="0"/>
          </a:p>
        </p:txBody>
      </p:sp>
      <p:sp>
        <p:nvSpPr>
          <p:cNvPr id="5" name="4 Rectángulo redondeado"/>
          <p:cNvSpPr/>
          <p:nvPr/>
        </p:nvSpPr>
        <p:spPr>
          <a:xfrm>
            <a:off x="4716016" y="2348880"/>
            <a:ext cx="115212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móvil</a:t>
            </a:r>
            <a:endParaRPr lang="es-CL" dirty="0"/>
          </a:p>
        </p:txBody>
      </p:sp>
      <p:sp>
        <p:nvSpPr>
          <p:cNvPr id="6" name="5 Rectángulo redondeado"/>
          <p:cNvSpPr/>
          <p:nvPr/>
        </p:nvSpPr>
        <p:spPr>
          <a:xfrm>
            <a:off x="6444208" y="2348880"/>
            <a:ext cx="172819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navegador</a:t>
            </a:r>
            <a:endParaRPr lang="es-CL" dirty="0"/>
          </a:p>
        </p:txBody>
      </p:sp>
      <p:sp>
        <p:nvSpPr>
          <p:cNvPr id="7" name="6 Rectángulo redondeado"/>
          <p:cNvSpPr/>
          <p:nvPr/>
        </p:nvSpPr>
        <p:spPr>
          <a:xfrm>
            <a:off x="4427984" y="3573016"/>
            <a:ext cx="172819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APP Android</a:t>
            </a:r>
            <a:endParaRPr lang="es-CL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348880"/>
            <a:ext cx="115212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ioio</a:t>
            </a:r>
            <a:endParaRPr lang="es-CL" dirty="0"/>
          </a:p>
        </p:txBody>
      </p:sp>
      <p:sp>
        <p:nvSpPr>
          <p:cNvPr id="9" name="8 Rectángulo redondeado"/>
          <p:cNvSpPr/>
          <p:nvPr/>
        </p:nvSpPr>
        <p:spPr>
          <a:xfrm>
            <a:off x="6484317" y="3573016"/>
            <a:ext cx="1656184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APP Web</a:t>
            </a:r>
            <a:endParaRPr lang="es-C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63988" y="4581128"/>
            <a:ext cx="3708412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Web Services</a:t>
            </a:r>
            <a:endParaRPr lang="es-CL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5745394" y="5661248"/>
            <a:ext cx="115212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MySQL</a:t>
            </a:r>
            <a:endParaRPr lang="es-CL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683568" y="3356992"/>
            <a:ext cx="770485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683568" y="5445224"/>
            <a:ext cx="770485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711079" y="2394213"/>
            <a:ext cx="553998" cy="8347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CL" sz="2400" dirty="0" smtClean="0"/>
              <a:t>vista</a:t>
            </a:r>
            <a:endParaRPr lang="es-CL" sz="2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711079" y="3356992"/>
            <a:ext cx="553998" cy="20874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CL" sz="2400" dirty="0" smtClean="0"/>
              <a:t>servicios</a:t>
            </a:r>
            <a:endParaRPr lang="es-CL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11079" y="5445224"/>
            <a:ext cx="553998" cy="10088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CL" sz="2400" dirty="0" smtClean="0"/>
              <a:t>datos</a:t>
            </a:r>
            <a:endParaRPr lang="es-CL" sz="2400" dirty="0"/>
          </a:p>
        </p:txBody>
      </p:sp>
      <p:cxnSp>
        <p:nvCxnSpPr>
          <p:cNvPr id="21" name="20 Conector recto de flecha"/>
          <p:cNvCxnSpPr>
            <a:stCxn id="8" idx="3"/>
            <a:endCxn id="5" idx="1"/>
          </p:cNvCxnSpPr>
          <p:nvPr/>
        </p:nvCxnSpPr>
        <p:spPr>
          <a:xfrm>
            <a:off x="4211960" y="2672916"/>
            <a:ext cx="504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4" idx="3"/>
            <a:endCxn id="8" idx="1"/>
          </p:cNvCxnSpPr>
          <p:nvPr/>
        </p:nvCxnSpPr>
        <p:spPr>
          <a:xfrm>
            <a:off x="2555776" y="2672916"/>
            <a:ext cx="504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5" idx="2"/>
            <a:endCxn id="7" idx="0"/>
          </p:cNvCxnSpPr>
          <p:nvPr/>
        </p:nvCxnSpPr>
        <p:spPr>
          <a:xfrm>
            <a:off x="5292080" y="2996952"/>
            <a:ext cx="0" cy="57606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6" idx="2"/>
            <a:endCxn id="9" idx="0"/>
          </p:cNvCxnSpPr>
          <p:nvPr/>
        </p:nvCxnSpPr>
        <p:spPr>
          <a:xfrm>
            <a:off x="7308304" y="2996952"/>
            <a:ext cx="4105" cy="57606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7" idx="2"/>
          </p:cNvCxnSpPr>
          <p:nvPr/>
        </p:nvCxnSpPr>
        <p:spPr>
          <a:xfrm>
            <a:off x="5292080" y="422108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9" idx="2"/>
          </p:cNvCxnSpPr>
          <p:nvPr/>
        </p:nvCxnSpPr>
        <p:spPr>
          <a:xfrm flipH="1">
            <a:off x="7308304" y="4221088"/>
            <a:ext cx="4105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0" idx="2"/>
            <a:endCxn id="11" idx="0"/>
          </p:cNvCxnSpPr>
          <p:nvPr/>
        </p:nvCxnSpPr>
        <p:spPr>
          <a:xfrm>
            <a:off x="6318194" y="5229200"/>
            <a:ext cx="3264" cy="43204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4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131</TotalTime>
  <Words>149</Words>
  <Application>Microsoft Office PowerPoint</Application>
  <PresentationFormat>Presentación en pantalla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Austin</vt:lpstr>
      <vt:lpstr>Sistema de medición de presión arterial para Android</vt:lpstr>
      <vt:lpstr>Introducción</vt:lpstr>
      <vt:lpstr>Motivación</vt:lpstr>
      <vt:lpstr>Descripción</vt:lpstr>
      <vt:lpstr>Descripción</vt:lpstr>
      <vt:lpstr>Diagrama Casos de Uso</vt:lpstr>
      <vt:lpstr>Pantallas principales</vt:lpstr>
      <vt:lpstr>Pantallas Principales</vt:lpstr>
      <vt:lpstr>Arquitectura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medición de presión arterial para Android</dc:title>
  <dc:creator>RodMast</dc:creator>
  <cp:lastModifiedBy>RodMast</cp:lastModifiedBy>
  <cp:revision>24</cp:revision>
  <dcterms:created xsi:type="dcterms:W3CDTF">2014-09-02T05:12:42Z</dcterms:created>
  <dcterms:modified xsi:type="dcterms:W3CDTF">2014-09-02T07:46:26Z</dcterms:modified>
</cp:coreProperties>
</file>