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9" r:id="rId6"/>
    <p:sldId id="266" r:id="rId7"/>
    <p:sldId id="267" r:id="rId8"/>
    <p:sldId id="268" r:id="rId9"/>
    <p:sldId id="261" r:id="rId10"/>
    <p:sldId id="271" r:id="rId11"/>
    <p:sldId id="272" r:id="rId12"/>
    <p:sldId id="262" r:id="rId13"/>
    <p:sldId id="263" r:id="rId14"/>
    <p:sldId id="264" r:id="rId15"/>
    <p:sldId id="265" r:id="rId16"/>
    <p:sldId id="273" r:id="rId17"/>
    <p:sldId id="274"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ana Rodholm" userId="4455f21b2334faf7" providerId="LiveId" clId="{5D68B3CB-DF37-4978-A456-77BF826DAA87}"/>
    <pc:docChg chg="undo custSel modSld">
      <pc:chgData name="Kiana Rodholm" userId="4455f21b2334faf7" providerId="LiveId" clId="{5D68B3CB-DF37-4978-A456-77BF826DAA87}" dt="2021-06-04T02:47:53.402" v="504" actId="1076"/>
      <pc:docMkLst>
        <pc:docMk/>
      </pc:docMkLst>
      <pc:sldChg chg="modSp mod">
        <pc:chgData name="Kiana Rodholm" userId="4455f21b2334faf7" providerId="LiveId" clId="{5D68B3CB-DF37-4978-A456-77BF826DAA87}" dt="2021-06-04T02:06:43.717" v="400" actId="27636"/>
        <pc:sldMkLst>
          <pc:docMk/>
          <pc:sldMk cId="1345149823" sldId="257"/>
        </pc:sldMkLst>
        <pc:spChg chg="mod">
          <ac:chgData name="Kiana Rodholm" userId="4455f21b2334faf7" providerId="LiveId" clId="{5D68B3CB-DF37-4978-A456-77BF826DAA87}" dt="2021-06-04T02:06:43.717" v="400" actId="27636"/>
          <ac:spMkLst>
            <pc:docMk/>
            <pc:sldMk cId="1345149823" sldId="257"/>
            <ac:spMk id="3" creationId="{D0352979-3652-4793-A198-7EEDAD76CC8C}"/>
          </ac:spMkLst>
        </pc:spChg>
      </pc:sldChg>
      <pc:sldChg chg="modSp mod">
        <pc:chgData name="Kiana Rodholm" userId="4455f21b2334faf7" providerId="LiveId" clId="{5D68B3CB-DF37-4978-A456-77BF826DAA87}" dt="2021-06-04T02:47:53.402" v="504" actId="1076"/>
        <pc:sldMkLst>
          <pc:docMk/>
          <pc:sldMk cId="240237272" sldId="262"/>
        </pc:sldMkLst>
        <pc:spChg chg="mod">
          <ac:chgData name="Kiana Rodholm" userId="4455f21b2334faf7" providerId="LiveId" clId="{5D68B3CB-DF37-4978-A456-77BF826DAA87}" dt="2021-06-04T02:47:41.866" v="502" actId="1076"/>
          <ac:spMkLst>
            <pc:docMk/>
            <pc:sldMk cId="240237272" sldId="262"/>
            <ac:spMk id="3" creationId="{99B77280-4C67-4FE3-8C96-1D9A699147CA}"/>
          </ac:spMkLst>
        </pc:spChg>
        <pc:picChg chg="mod">
          <ac:chgData name="Kiana Rodholm" userId="4455f21b2334faf7" providerId="LiveId" clId="{5D68B3CB-DF37-4978-A456-77BF826DAA87}" dt="2021-06-04T02:47:53.402" v="504" actId="1076"/>
          <ac:picMkLst>
            <pc:docMk/>
            <pc:sldMk cId="240237272" sldId="262"/>
            <ac:picMk id="5" creationId="{784E1888-8625-47EF-A928-5C7BC76385D6}"/>
          </ac:picMkLst>
        </pc:picChg>
      </pc:sldChg>
      <pc:sldChg chg="modSp mod">
        <pc:chgData name="Kiana Rodholm" userId="4455f21b2334faf7" providerId="LiveId" clId="{5D68B3CB-DF37-4978-A456-77BF826DAA87}" dt="2021-06-04T01:49:51.027" v="183" actId="20577"/>
        <pc:sldMkLst>
          <pc:docMk/>
          <pc:sldMk cId="3263649493" sldId="263"/>
        </pc:sldMkLst>
        <pc:spChg chg="mod">
          <ac:chgData name="Kiana Rodholm" userId="4455f21b2334faf7" providerId="LiveId" clId="{5D68B3CB-DF37-4978-A456-77BF826DAA87}" dt="2021-06-04T01:49:51.027" v="183" actId="20577"/>
          <ac:spMkLst>
            <pc:docMk/>
            <pc:sldMk cId="3263649493" sldId="263"/>
            <ac:spMk id="3" creationId="{10C0D534-B787-476B-9F48-BFA761487D1C}"/>
          </ac:spMkLst>
        </pc:spChg>
      </pc:sldChg>
      <pc:sldChg chg="modSp mod">
        <pc:chgData name="Kiana Rodholm" userId="4455f21b2334faf7" providerId="LiveId" clId="{5D68B3CB-DF37-4978-A456-77BF826DAA87}" dt="2021-06-04T02:00:59.927" v="368" actId="20577"/>
        <pc:sldMkLst>
          <pc:docMk/>
          <pc:sldMk cId="3281493498" sldId="276"/>
        </pc:sldMkLst>
        <pc:spChg chg="mod">
          <ac:chgData name="Kiana Rodholm" userId="4455f21b2334faf7" providerId="LiveId" clId="{5D68B3CB-DF37-4978-A456-77BF826DAA87}" dt="2021-06-04T02:00:59.927" v="368" actId="20577"/>
          <ac:spMkLst>
            <pc:docMk/>
            <pc:sldMk cId="3281493498" sldId="276"/>
            <ac:spMk id="9" creationId="{303D1777-A7BE-4BF9-AAD8-08F3D8C846B6}"/>
          </ac:spMkLst>
        </pc:spChg>
      </pc:sldChg>
      <pc:sldChg chg="modSp mod">
        <pc:chgData name="Kiana Rodholm" userId="4455f21b2334faf7" providerId="LiveId" clId="{5D68B3CB-DF37-4978-A456-77BF826DAA87}" dt="2021-06-04T02:11:58.717" v="402"/>
        <pc:sldMkLst>
          <pc:docMk/>
          <pc:sldMk cId="1808010624" sldId="277"/>
        </pc:sldMkLst>
        <pc:spChg chg="mod">
          <ac:chgData name="Kiana Rodholm" userId="4455f21b2334faf7" providerId="LiveId" clId="{5D68B3CB-DF37-4978-A456-77BF826DAA87}" dt="2021-06-04T02:11:58.717" v="402"/>
          <ac:spMkLst>
            <pc:docMk/>
            <pc:sldMk cId="1808010624" sldId="277"/>
            <ac:spMk id="3" creationId="{2A23C37A-7986-446F-B924-10095F15AA4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9396AB2-6D24-42D6-AA51-5C8D822D4756}"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96475-992D-45C4-B4EF-A5D192F5FEB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9139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96AB2-6D24-42D6-AA51-5C8D822D4756}"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96475-992D-45C4-B4EF-A5D192F5FEB9}" type="slidenum">
              <a:rPr lang="en-US" smtClean="0"/>
              <a:t>‹#›</a:t>
            </a:fld>
            <a:endParaRPr lang="en-US"/>
          </a:p>
        </p:txBody>
      </p:sp>
    </p:spTree>
    <p:extLst>
      <p:ext uri="{BB962C8B-B14F-4D97-AF65-F5344CB8AC3E}">
        <p14:creationId xmlns:p14="http://schemas.microsoft.com/office/powerpoint/2010/main" val="3452143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96AB2-6D24-42D6-AA51-5C8D822D4756}"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96475-992D-45C4-B4EF-A5D192F5FEB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61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96AB2-6D24-42D6-AA51-5C8D822D4756}"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96475-992D-45C4-B4EF-A5D192F5FEB9}" type="slidenum">
              <a:rPr lang="en-US" smtClean="0"/>
              <a:t>‹#›</a:t>
            </a:fld>
            <a:endParaRPr lang="en-US"/>
          </a:p>
        </p:txBody>
      </p:sp>
    </p:spTree>
    <p:extLst>
      <p:ext uri="{BB962C8B-B14F-4D97-AF65-F5344CB8AC3E}">
        <p14:creationId xmlns:p14="http://schemas.microsoft.com/office/powerpoint/2010/main" val="3406643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396AB2-6D24-42D6-AA51-5C8D822D4756}"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96475-992D-45C4-B4EF-A5D192F5FEB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57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396AB2-6D24-42D6-AA51-5C8D822D4756}"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96475-992D-45C4-B4EF-A5D192F5FEB9}" type="slidenum">
              <a:rPr lang="en-US" smtClean="0"/>
              <a:t>‹#›</a:t>
            </a:fld>
            <a:endParaRPr lang="en-US"/>
          </a:p>
        </p:txBody>
      </p:sp>
    </p:spTree>
    <p:extLst>
      <p:ext uri="{BB962C8B-B14F-4D97-AF65-F5344CB8AC3E}">
        <p14:creationId xmlns:p14="http://schemas.microsoft.com/office/powerpoint/2010/main" val="278020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96AB2-6D24-42D6-AA51-5C8D822D4756}" type="datetimeFigureOut">
              <a:rPr lang="en-US" smtClean="0"/>
              <a:t>6/3/2021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E96475-992D-45C4-B4EF-A5D192F5FEB9}" type="slidenum">
              <a:rPr lang="en-US" smtClean="0"/>
              <a:t>‹#›</a:t>
            </a:fld>
            <a:endParaRPr lang="en-US"/>
          </a:p>
        </p:txBody>
      </p:sp>
    </p:spTree>
    <p:extLst>
      <p:ext uri="{BB962C8B-B14F-4D97-AF65-F5344CB8AC3E}">
        <p14:creationId xmlns:p14="http://schemas.microsoft.com/office/powerpoint/2010/main" val="3032391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396AB2-6D24-42D6-AA51-5C8D822D4756}" type="datetimeFigureOut">
              <a:rPr lang="en-US" smtClean="0"/>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E96475-992D-45C4-B4EF-A5D192F5FEB9}" type="slidenum">
              <a:rPr lang="en-US" smtClean="0"/>
              <a:t>‹#›</a:t>
            </a:fld>
            <a:endParaRPr lang="en-US"/>
          </a:p>
        </p:txBody>
      </p:sp>
    </p:spTree>
    <p:extLst>
      <p:ext uri="{BB962C8B-B14F-4D97-AF65-F5344CB8AC3E}">
        <p14:creationId xmlns:p14="http://schemas.microsoft.com/office/powerpoint/2010/main" val="185867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396AB2-6D24-42D6-AA51-5C8D822D4756}" type="datetimeFigureOut">
              <a:rPr lang="en-US" smtClean="0"/>
              <a:t>6/3/2021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E96475-992D-45C4-B4EF-A5D192F5FEB9}" type="slidenum">
              <a:rPr lang="en-US" smtClean="0"/>
              <a:t>‹#›</a:t>
            </a:fld>
            <a:endParaRPr lang="en-US"/>
          </a:p>
        </p:txBody>
      </p:sp>
    </p:spTree>
    <p:extLst>
      <p:ext uri="{BB962C8B-B14F-4D97-AF65-F5344CB8AC3E}">
        <p14:creationId xmlns:p14="http://schemas.microsoft.com/office/powerpoint/2010/main" val="57757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396AB2-6D24-42D6-AA51-5C8D822D4756}"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96475-992D-45C4-B4EF-A5D192F5FEB9}" type="slidenum">
              <a:rPr lang="en-US" smtClean="0"/>
              <a:t>‹#›</a:t>
            </a:fld>
            <a:endParaRPr lang="en-US"/>
          </a:p>
        </p:txBody>
      </p:sp>
    </p:spTree>
    <p:extLst>
      <p:ext uri="{BB962C8B-B14F-4D97-AF65-F5344CB8AC3E}">
        <p14:creationId xmlns:p14="http://schemas.microsoft.com/office/powerpoint/2010/main" val="3521982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396AB2-6D24-42D6-AA51-5C8D822D4756}"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96475-992D-45C4-B4EF-A5D192F5FEB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811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9396AB2-6D24-42D6-AA51-5C8D822D4756}" type="datetimeFigureOut">
              <a:rPr lang="en-US" smtClean="0"/>
              <a:t>6/3/2021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5E96475-992D-45C4-B4EF-A5D192F5FEB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4721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gpreda/covid-world-vaccination-progress?select=country_vaccinations.csv"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AB96C-4610-45F3-818B-ACEDE78393A4}"/>
              </a:ext>
            </a:extLst>
          </p:cNvPr>
          <p:cNvSpPr>
            <a:spLocks noGrp="1"/>
          </p:cNvSpPr>
          <p:nvPr>
            <p:ph type="ctrTitle"/>
          </p:nvPr>
        </p:nvSpPr>
        <p:spPr/>
        <p:txBody>
          <a:bodyPr/>
          <a:lstStyle/>
          <a:p>
            <a:r>
              <a:rPr lang="en-US" dirty="0"/>
              <a:t>COVID-19 Vaccine Data</a:t>
            </a:r>
          </a:p>
        </p:txBody>
      </p:sp>
      <p:sp>
        <p:nvSpPr>
          <p:cNvPr id="3" name="Subtitle 2">
            <a:extLst>
              <a:ext uri="{FF2B5EF4-FFF2-40B4-BE49-F238E27FC236}">
                <a16:creationId xmlns:a16="http://schemas.microsoft.com/office/drawing/2014/main" id="{CCFB924B-926C-44C3-BC87-9F9A3FD61CA5}"/>
              </a:ext>
            </a:extLst>
          </p:cNvPr>
          <p:cNvSpPr>
            <a:spLocks noGrp="1"/>
          </p:cNvSpPr>
          <p:nvPr>
            <p:ph type="subTitle" idx="1"/>
          </p:nvPr>
        </p:nvSpPr>
        <p:spPr/>
        <p:txBody>
          <a:bodyPr/>
          <a:lstStyle/>
          <a:p>
            <a:r>
              <a:rPr lang="en-US" dirty="0"/>
              <a:t>How do other countries compare to the US when it comes to COVID-19 vaccine distribution?</a:t>
            </a:r>
          </a:p>
        </p:txBody>
      </p:sp>
    </p:spTree>
    <p:extLst>
      <p:ext uri="{BB962C8B-B14F-4D97-AF65-F5344CB8AC3E}">
        <p14:creationId xmlns:p14="http://schemas.microsoft.com/office/powerpoint/2010/main" val="3482846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FCEE-9E7A-481E-B5BB-CC98C5EE1086}"/>
              </a:ext>
            </a:extLst>
          </p:cNvPr>
          <p:cNvSpPr>
            <a:spLocks noGrp="1"/>
          </p:cNvSpPr>
          <p:nvPr>
            <p:ph type="title"/>
          </p:nvPr>
        </p:nvSpPr>
        <p:spPr/>
        <p:txBody>
          <a:bodyPr/>
          <a:lstStyle/>
          <a:p>
            <a:r>
              <a:rPr lang="en-US" dirty="0"/>
              <a:t>Summary Statistics</a:t>
            </a:r>
          </a:p>
        </p:txBody>
      </p:sp>
      <p:pic>
        <p:nvPicPr>
          <p:cNvPr id="8" name="Content Placeholder 7" descr="Graphical user interface, application, table&#10;&#10;Description automatically generated">
            <a:extLst>
              <a:ext uri="{FF2B5EF4-FFF2-40B4-BE49-F238E27FC236}">
                <a16:creationId xmlns:a16="http://schemas.microsoft.com/office/drawing/2014/main" id="{3CA4E81D-974B-416A-AB93-6E107F73B0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4603" y="829994"/>
            <a:ext cx="5497177" cy="5478731"/>
          </a:xfrm>
        </p:spPr>
      </p:pic>
      <p:sp>
        <p:nvSpPr>
          <p:cNvPr id="6" name="Content Placeholder 2">
            <a:extLst>
              <a:ext uri="{FF2B5EF4-FFF2-40B4-BE49-F238E27FC236}">
                <a16:creationId xmlns:a16="http://schemas.microsoft.com/office/drawing/2014/main" id="{110C6B87-2819-4202-BE81-3AEFD5CD3E64}"/>
              </a:ext>
            </a:extLst>
          </p:cNvPr>
          <p:cNvSpPr txBox="1">
            <a:spLocks/>
          </p:cNvSpPr>
          <p:nvPr/>
        </p:nvSpPr>
        <p:spPr>
          <a:xfrm>
            <a:off x="1024128" y="2271932"/>
            <a:ext cx="2534997" cy="3151164"/>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The following are the summary statistics of people fully vaccinated per hundred by country. Note that not all countries are displayed due to too many rows. Only the first 20 entries shown here. </a:t>
            </a:r>
          </a:p>
          <a:p>
            <a:endParaRPr lang="en-US" dirty="0"/>
          </a:p>
        </p:txBody>
      </p:sp>
    </p:spTree>
    <p:extLst>
      <p:ext uri="{BB962C8B-B14F-4D97-AF65-F5344CB8AC3E}">
        <p14:creationId xmlns:p14="http://schemas.microsoft.com/office/powerpoint/2010/main" val="3716321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FCEE-9E7A-481E-B5BB-CC98C5EE1086}"/>
              </a:ext>
            </a:extLst>
          </p:cNvPr>
          <p:cNvSpPr>
            <a:spLocks noGrp="1"/>
          </p:cNvSpPr>
          <p:nvPr>
            <p:ph type="title"/>
          </p:nvPr>
        </p:nvSpPr>
        <p:spPr/>
        <p:txBody>
          <a:bodyPr/>
          <a:lstStyle/>
          <a:p>
            <a:r>
              <a:rPr lang="en-US" dirty="0"/>
              <a:t>Summary Statistics</a:t>
            </a:r>
          </a:p>
        </p:txBody>
      </p:sp>
      <p:pic>
        <p:nvPicPr>
          <p:cNvPr id="5" name="Content Placeholder 4" descr="Graphical user interface, application, table&#10;&#10;Description automatically generated">
            <a:extLst>
              <a:ext uri="{FF2B5EF4-FFF2-40B4-BE49-F238E27FC236}">
                <a16:creationId xmlns:a16="http://schemas.microsoft.com/office/drawing/2014/main" id="{F90D1F3C-668D-4A35-B482-BDB4FA664F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2760" y="942536"/>
            <a:ext cx="6162876" cy="5366190"/>
          </a:xfrm>
        </p:spPr>
      </p:pic>
      <p:sp>
        <p:nvSpPr>
          <p:cNvPr id="6" name="Content Placeholder 2">
            <a:extLst>
              <a:ext uri="{FF2B5EF4-FFF2-40B4-BE49-F238E27FC236}">
                <a16:creationId xmlns:a16="http://schemas.microsoft.com/office/drawing/2014/main" id="{110C6B87-2819-4202-BE81-3AEFD5CD3E64}"/>
              </a:ext>
            </a:extLst>
          </p:cNvPr>
          <p:cNvSpPr txBox="1">
            <a:spLocks/>
          </p:cNvSpPr>
          <p:nvPr/>
        </p:nvSpPr>
        <p:spPr>
          <a:xfrm>
            <a:off x="1024128" y="2210034"/>
            <a:ext cx="2534997" cy="3151164"/>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The following are the summary statistics of daily vaccinations per million by country. Note that not all countries are displayed due to too many rows. Only the first 20 entries shown here. </a:t>
            </a:r>
          </a:p>
          <a:p>
            <a:endParaRPr lang="en-US" dirty="0"/>
          </a:p>
        </p:txBody>
      </p:sp>
    </p:spTree>
    <p:extLst>
      <p:ext uri="{BB962C8B-B14F-4D97-AF65-F5344CB8AC3E}">
        <p14:creationId xmlns:p14="http://schemas.microsoft.com/office/powerpoint/2010/main" val="1032379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1B1A0-DB94-4940-92E0-F5CBA89F3C52}"/>
              </a:ext>
            </a:extLst>
          </p:cNvPr>
          <p:cNvSpPr>
            <a:spLocks noGrp="1"/>
          </p:cNvSpPr>
          <p:nvPr>
            <p:ph type="title"/>
          </p:nvPr>
        </p:nvSpPr>
        <p:spPr/>
        <p:txBody>
          <a:bodyPr/>
          <a:lstStyle/>
          <a:p>
            <a:r>
              <a:rPr lang="en-US" dirty="0"/>
              <a:t>Comparing US vs other Countries using PMF</a:t>
            </a:r>
          </a:p>
        </p:txBody>
      </p:sp>
      <p:sp>
        <p:nvSpPr>
          <p:cNvPr id="3" name="Content Placeholder 2">
            <a:extLst>
              <a:ext uri="{FF2B5EF4-FFF2-40B4-BE49-F238E27FC236}">
                <a16:creationId xmlns:a16="http://schemas.microsoft.com/office/drawing/2014/main" id="{99B77280-4C67-4FE3-8C96-1D9A699147CA}"/>
              </a:ext>
            </a:extLst>
          </p:cNvPr>
          <p:cNvSpPr>
            <a:spLocks noGrp="1"/>
          </p:cNvSpPr>
          <p:nvPr>
            <p:ph idx="1"/>
          </p:nvPr>
        </p:nvSpPr>
        <p:spPr>
          <a:xfrm>
            <a:off x="1024128" y="1742978"/>
            <a:ext cx="9720073" cy="1083212"/>
          </a:xfrm>
        </p:spPr>
        <p:txBody>
          <a:bodyPr/>
          <a:lstStyle/>
          <a:p>
            <a:r>
              <a:rPr lang="en-US" dirty="0"/>
              <a:t>I pulled out the US data and non-US data from the total vaccinations per hundred variable and compared histograms and PMFs for each scenario. We can see that the US is steady at 0.01 whereas other countries are more skewed to the left.</a:t>
            </a:r>
          </a:p>
          <a:p>
            <a:endParaRPr lang="en-US" dirty="0"/>
          </a:p>
        </p:txBody>
      </p:sp>
      <p:pic>
        <p:nvPicPr>
          <p:cNvPr id="5" name="Picture 4" descr="Chart, histogram&#10;&#10;Description automatically generated">
            <a:extLst>
              <a:ext uri="{FF2B5EF4-FFF2-40B4-BE49-F238E27FC236}">
                <a16:creationId xmlns:a16="http://schemas.microsoft.com/office/drawing/2014/main" id="{784E1888-8625-47EF-A928-5C7BC7638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296" y="2826190"/>
            <a:ext cx="8195407" cy="3874008"/>
          </a:xfrm>
          <a:prstGeom prst="rect">
            <a:avLst/>
          </a:prstGeom>
        </p:spPr>
      </p:pic>
    </p:spTree>
    <p:extLst>
      <p:ext uri="{BB962C8B-B14F-4D97-AF65-F5344CB8AC3E}">
        <p14:creationId xmlns:p14="http://schemas.microsoft.com/office/powerpoint/2010/main" val="240237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11FD-B106-4CAD-A57B-936670EBA9EB}"/>
              </a:ext>
            </a:extLst>
          </p:cNvPr>
          <p:cNvSpPr>
            <a:spLocks noGrp="1"/>
          </p:cNvSpPr>
          <p:nvPr>
            <p:ph type="title"/>
          </p:nvPr>
        </p:nvSpPr>
        <p:spPr/>
        <p:txBody>
          <a:bodyPr/>
          <a:lstStyle/>
          <a:p>
            <a:r>
              <a:rPr lang="en-US" dirty="0"/>
              <a:t>CDF of Total People Vaccinated</a:t>
            </a:r>
          </a:p>
        </p:txBody>
      </p:sp>
      <p:sp>
        <p:nvSpPr>
          <p:cNvPr id="3" name="Content Placeholder 2">
            <a:extLst>
              <a:ext uri="{FF2B5EF4-FFF2-40B4-BE49-F238E27FC236}">
                <a16:creationId xmlns:a16="http://schemas.microsoft.com/office/drawing/2014/main" id="{10C0D534-B787-476B-9F48-BFA761487D1C}"/>
              </a:ext>
            </a:extLst>
          </p:cNvPr>
          <p:cNvSpPr>
            <a:spLocks noGrp="1"/>
          </p:cNvSpPr>
          <p:nvPr>
            <p:ph idx="1"/>
          </p:nvPr>
        </p:nvSpPr>
        <p:spPr>
          <a:xfrm>
            <a:off x="1024128" y="1948375"/>
            <a:ext cx="2985164" cy="4324409"/>
          </a:xfrm>
        </p:spPr>
        <p:txBody>
          <a:bodyPr/>
          <a:lstStyle/>
          <a:p>
            <a:r>
              <a:rPr lang="en-US" dirty="0"/>
              <a:t>I created a CDF of total people vaccinated for US and non-US data and compared the two. We can see that although they both have an exponential distribution, the US distribution is much steeper with a rapid increase in the number of people vaccinated.  </a:t>
            </a:r>
          </a:p>
        </p:txBody>
      </p:sp>
      <p:pic>
        <p:nvPicPr>
          <p:cNvPr id="5" name="Picture 4" descr="Chart, line chart&#10;&#10;Description automatically generated">
            <a:extLst>
              <a:ext uri="{FF2B5EF4-FFF2-40B4-BE49-F238E27FC236}">
                <a16:creationId xmlns:a16="http://schemas.microsoft.com/office/drawing/2014/main" id="{DC64B5F3-5D94-4591-9E85-8DEB79552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0743" y="1948375"/>
            <a:ext cx="6428494" cy="3948094"/>
          </a:xfrm>
          <a:prstGeom prst="rect">
            <a:avLst/>
          </a:prstGeom>
        </p:spPr>
      </p:pic>
    </p:spTree>
    <p:extLst>
      <p:ext uri="{BB962C8B-B14F-4D97-AF65-F5344CB8AC3E}">
        <p14:creationId xmlns:p14="http://schemas.microsoft.com/office/powerpoint/2010/main" val="3263649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3ECC7-B80C-448C-BBEF-590F3BA5EE96}"/>
              </a:ext>
            </a:extLst>
          </p:cNvPr>
          <p:cNvSpPr>
            <a:spLocks noGrp="1"/>
          </p:cNvSpPr>
          <p:nvPr>
            <p:ph type="title"/>
          </p:nvPr>
        </p:nvSpPr>
        <p:spPr/>
        <p:txBody>
          <a:bodyPr/>
          <a:lstStyle/>
          <a:p>
            <a:r>
              <a:rPr lang="en-US" dirty="0"/>
              <a:t>Pareto Distribution</a:t>
            </a:r>
          </a:p>
        </p:txBody>
      </p:sp>
      <p:sp>
        <p:nvSpPr>
          <p:cNvPr id="3" name="Content Placeholder 2">
            <a:extLst>
              <a:ext uri="{FF2B5EF4-FFF2-40B4-BE49-F238E27FC236}">
                <a16:creationId xmlns:a16="http://schemas.microsoft.com/office/drawing/2014/main" id="{281DE11F-819C-452D-A08E-43EED7080C6C}"/>
              </a:ext>
            </a:extLst>
          </p:cNvPr>
          <p:cNvSpPr>
            <a:spLocks noGrp="1"/>
          </p:cNvSpPr>
          <p:nvPr>
            <p:ph idx="1"/>
          </p:nvPr>
        </p:nvSpPr>
        <p:spPr>
          <a:xfrm>
            <a:off x="1048228" y="2087646"/>
            <a:ext cx="2703810" cy="3120214"/>
          </a:xfrm>
        </p:spPr>
        <p:txBody>
          <a:bodyPr/>
          <a:lstStyle/>
          <a:p>
            <a:r>
              <a:rPr lang="en-US" dirty="0"/>
              <a:t>Since the data was clearly not normal from the histograms, I decided to start with a Pareto distribution. As you can see from below this is not a good representation of the data.</a:t>
            </a:r>
          </a:p>
        </p:txBody>
      </p:sp>
      <p:pic>
        <p:nvPicPr>
          <p:cNvPr id="5" name="Picture 4" descr="Chart, line chart&#10;&#10;Description automatically generated">
            <a:extLst>
              <a:ext uri="{FF2B5EF4-FFF2-40B4-BE49-F238E27FC236}">
                <a16:creationId xmlns:a16="http://schemas.microsoft.com/office/drawing/2014/main" id="{94FA6361-DD0B-42DF-8428-EE37C9C32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3361" y="2071286"/>
            <a:ext cx="6992162" cy="4201498"/>
          </a:xfrm>
          <a:prstGeom prst="rect">
            <a:avLst/>
          </a:prstGeom>
        </p:spPr>
      </p:pic>
    </p:spTree>
    <p:extLst>
      <p:ext uri="{BB962C8B-B14F-4D97-AF65-F5344CB8AC3E}">
        <p14:creationId xmlns:p14="http://schemas.microsoft.com/office/powerpoint/2010/main" val="2485423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E46EC-16A2-4C1E-A4DD-031077E749C9}"/>
              </a:ext>
            </a:extLst>
          </p:cNvPr>
          <p:cNvSpPr>
            <a:spLocks noGrp="1"/>
          </p:cNvSpPr>
          <p:nvPr>
            <p:ph type="title"/>
          </p:nvPr>
        </p:nvSpPr>
        <p:spPr/>
        <p:txBody>
          <a:bodyPr/>
          <a:lstStyle/>
          <a:p>
            <a:r>
              <a:rPr lang="en-US" dirty="0"/>
              <a:t>Lognormal Distribution</a:t>
            </a:r>
          </a:p>
        </p:txBody>
      </p:sp>
      <p:sp>
        <p:nvSpPr>
          <p:cNvPr id="3" name="Content Placeholder 2">
            <a:extLst>
              <a:ext uri="{FF2B5EF4-FFF2-40B4-BE49-F238E27FC236}">
                <a16:creationId xmlns:a16="http://schemas.microsoft.com/office/drawing/2014/main" id="{796CBAB5-CEEF-494E-AAA1-B24F4AE272E6}"/>
              </a:ext>
            </a:extLst>
          </p:cNvPr>
          <p:cNvSpPr>
            <a:spLocks noGrp="1"/>
          </p:cNvSpPr>
          <p:nvPr>
            <p:ph idx="1"/>
          </p:nvPr>
        </p:nvSpPr>
        <p:spPr>
          <a:xfrm>
            <a:off x="1024128" y="2268415"/>
            <a:ext cx="2267712" cy="2321169"/>
          </a:xfrm>
        </p:spPr>
        <p:txBody>
          <a:bodyPr/>
          <a:lstStyle/>
          <a:p>
            <a:r>
              <a:rPr lang="en-US" dirty="0"/>
              <a:t>I then moved on to see if a lognormal distribution was a good model for the data. As you can see this is a much better fit. </a:t>
            </a:r>
          </a:p>
        </p:txBody>
      </p:sp>
      <p:pic>
        <p:nvPicPr>
          <p:cNvPr id="5" name="Picture 4">
            <a:extLst>
              <a:ext uri="{FF2B5EF4-FFF2-40B4-BE49-F238E27FC236}">
                <a16:creationId xmlns:a16="http://schemas.microsoft.com/office/drawing/2014/main" id="{028BC9B3-57BB-424F-A319-AC0DE80ED355}"/>
              </a:ext>
            </a:extLst>
          </p:cNvPr>
          <p:cNvPicPr>
            <a:picLocks noChangeAspect="1"/>
          </p:cNvPicPr>
          <p:nvPr/>
        </p:nvPicPr>
        <p:blipFill>
          <a:blip r:embed="rId2"/>
          <a:stretch>
            <a:fillRect/>
          </a:stretch>
        </p:blipFill>
        <p:spPr>
          <a:xfrm>
            <a:off x="4523906" y="1721904"/>
            <a:ext cx="6643966" cy="4550880"/>
          </a:xfrm>
          <a:prstGeom prst="rect">
            <a:avLst/>
          </a:prstGeom>
        </p:spPr>
      </p:pic>
    </p:spTree>
    <p:extLst>
      <p:ext uri="{BB962C8B-B14F-4D97-AF65-F5344CB8AC3E}">
        <p14:creationId xmlns:p14="http://schemas.microsoft.com/office/powerpoint/2010/main" val="918420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924B-0932-4603-8588-A580854DE1D4}"/>
              </a:ext>
            </a:extLst>
          </p:cNvPr>
          <p:cNvSpPr>
            <a:spLocks noGrp="1"/>
          </p:cNvSpPr>
          <p:nvPr>
            <p:ph type="title"/>
          </p:nvPr>
        </p:nvSpPr>
        <p:spPr/>
        <p:txBody>
          <a:bodyPr>
            <a:normAutofit/>
          </a:bodyPr>
          <a:lstStyle/>
          <a:p>
            <a:r>
              <a:rPr lang="en-US" dirty="0"/>
              <a:t>Scatter Plots</a:t>
            </a:r>
          </a:p>
        </p:txBody>
      </p:sp>
      <p:sp>
        <p:nvSpPr>
          <p:cNvPr id="14" name="Text Placeholder 13">
            <a:extLst>
              <a:ext uri="{FF2B5EF4-FFF2-40B4-BE49-F238E27FC236}">
                <a16:creationId xmlns:a16="http://schemas.microsoft.com/office/drawing/2014/main" id="{E2D31158-7276-432C-98B3-B441023EA759}"/>
              </a:ext>
            </a:extLst>
          </p:cNvPr>
          <p:cNvSpPr>
            <a:spLocks noGrp="1"/>
          </p:cNvSpPr>
          <p:nvPr>
            <p:ph type="body" idx="1"/>
          </p:nvPr>
        </p:nvSpPr>
        <p:spPr>
          <a:xfrm>
            <a:off x="475561" y="2221418"/>
            <a:ext cx="4754880" cy="822960"/>
          </a:xfrm>
        </p:spPr>
        <p:txBody>
          <a:bodyPr/>
          <a:lstStyle/>
          <a:p>
            <a:pPr algn="ctr"/>
            <a:r>
              <a:rPr lang="en-US" dirty="0"/>
              <a:t>People Vaccinated vs People fully Vaccinated (per hundred)</a:t>
            </a:r>
          </a:p>
        </p:txBody>
      </p:sp>
      <p:sp>
        <p:nvSpPr>
          <p:cNvPr id="15" name="Content Placeholder 14">
            <a:extLst>
              <a:ext uri="{FF2B5EF4-FFF2-40B4-BE49-F238E27FC236}">
                <a16:creationId xmlns:a16="http://schemas.microsoft.com/office/drawing/2014/main" id="{8B48B241-8444-4818-A8FB-744924CA76D6}"/>
              </a:ext>
            </a:extLst>
          </p:cNvPr>
          <p:cNvSpPr>
            <a:spLocks noGrp="1"/>
          </p:cNvSpPr>
          <p:nvPr>
            <p:ph sz="half" idx="2"/>
          </p:nvPr>
        </p:nvSpPr>
        <p:spPr>
          <a:xfrm>
            <a:off x="4600136" y="846875"/>
            <a:ext cx="6849090" cy="976298"/>
          </a:xfrm>
        </p:spPr>
        <p:txBody>
          <a:bodyPr>
            <a:normAutofit fontScale="92500" lnSpcReduction="20000"/>
          </a:bodyPr>
          <a:lstStyle/>
          <a:p>
            <a:r>
              <a:rPr lang="en-US" dirty="0"/>
              <a:t>Both scatterplots are very similar, with high concentrations around zero. They also both tend to have a slight linear shape as they have a positive incline toward the top right-hand side of the graph.</a:t>
            </a:r>
          </a:p>
        </p:txBody>
      </p:sp>
      <p:sp>
        <p:nvSpPr>
          <p:cNvPr id="16" name="Text Placeholder 15">
            <a:extLst>
              <a:ext uri="{FF2B5EF4-FFF2-40B4-BE49-F238E27FC236}">
                <a16:creationId xmlns:a16="http://schemas.microsoft.com/office/drawing/2014/main" id="{EB64A65E-F525-4EA8-9965-E1B97AB03DB2}"/>
              </a:ext>
            </a:extLst>
          </p:cNvPr>
          <p:cNvSpPr>
            <a:spLocks noGrp="1"/>
          </p:cNvSpPr>
          <p:nvPr>
            <p:ph type="body" sz="quarter" idx="3"/>
          </p:nvPr>
        </p:nvSpPr>
        <p:spPr>
          <a:xfrm>
            <a:off x="6412992" y="2221418"/>
            <a:ext cx="4754880" cy="822960"/>
          </a:xfrm>
        </p:spPr>
        <p:txBody>
          <a:bodyPr/>
          <a:lstStyle/>
          <a:p>
            <a:pPr algn="ctr"/>
            <a:r>
              <a:rPr lang="en-US" dirty="0"/>
              <a:t>Total Vaccinations vs People fully Vaccinated (per hundred)</a:t>
            </a:r>
          </a:p>
        </p:txBody>
      </p:sp>
      <p:pic>
        <p:nvPicPr>
          <p:cNvPr id="13" name="Picture 12" descr="Chart, line chart&#10;&#10;Description automatically generated">
            <a:extLst>
              <a:ext uri="{FF2B5EF4-FFF2-40B4-BE49-F238E27FC236}">
                <a16:creationId xmlns:a16="http://schemas.microsoft.com/office/drawing/2014/main" id="{85ED3589-1591-4A39-ACB9-800FC2392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4070" y="3044377"/>
            <a:ext cx="5031221" cy="3295915"/>
          </a:xfrm>
          <a:prstGeom prst="rect">
            <a:avLst/>
          </a:prstGeom>
        </p:spPr>
      </p:pic>
      <p:pic>
        <p:nvPicPr>
          <p:cNvPr id="11" name="Content Placeholder 10" descr="Chart, line chart&#10;&#10;Description automatically generated">
            <a:extLst>
              <a:ext uri="{FF2B5EF4-FFF2-40B4-BE49-F238E27FC236}">
                <a16:creationId xmlns:a16="http://schemas.microsoft.com/office/drawing/2014/main" id="{4522BCA7-3B2C-476B-8075-383AB47094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889" y="3044377"/>
            <a:ext cx="5042173" cy="3295915"/>
          </a:xfrm>
          <a:prstGeom prst="rect">
            <a:avLst/>
          </a:prstGeom>
        </p:spPr>
      </p:pic>
    </p:spTree>
    <p:extLst>
      <p:ext uri="{BB962C8B-B14F-4D97-AF65-F5344CB8AC3E}">
        <p14:creationId xmlns:p14="http://schemas.microsoft.com/office/powerpoint/2010/main" val="1432668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C1094-E080-4061-AAF0-467FA9610136}"/>
              </a:ext>
            </a:extLst>
          </p:cNvPr>
          <p:cNvSpPr>
            <a:spLocks noGrp="1"/>
          </p:cNvSpPr>
          <p:nvPr>
            <p:ph type="title"/>
          </p:nvPr>
        </p:nvSpPr>
        <p:spPr/>
        <p:txBody>
          <a:bodyPr/>
          <a:lstStyle/>
          <a:p>
            <a:r>
              <a:rPr lang="en-US" dirty="0"/>
              <a:t>Correlation and Causation</a:t>
            </a:r>
          </a:p>
        </p:txBody>
      </p:sp>
      <p:sp>
        <p:nvSpPr>
          <p:cNvPr id="4" name="Text Placeholder 3">
            <a:extLst>
              <a:ext uri="{FF2B5EF4-FFF2-40B4-BE49-F238E27FC236}">
                <a16:creationId xmlns:a16="http://schemas.microsoft.com/office/drawing/2014/main" id="{6E1C66A5-B27B-4DAA-9D14-99A64494B106}"/>
              </a:ext>
            </a:extLst>
          </p:cNvPr>
          <p:cNvSpPr>
            <a:spLocks noGrp="1"/>
          </p:cNvSpPr>
          <p:nvPr>
            <p:ph type="body" idx="1"/>
          </p:nvPr>
        </p:nvSpPr>
        <p:spPr>
          <a:xfrm>
            <a:off x="1024128" y="1912350"/>
            <a:ext cx="4754880" cy="822960"/>
          </a:xfrm>
        </p:spPr>
        <p:txBody>
          <a:bodyPr/>
          <a:lstStyle/>
          <a:p>
            <a:pPr algn="ctr"/>
            <a:r>
              <a:rPr lang="en-US" dirty="0"/>
              <a:t>People Vaccinated vs People fully Vaccinated (per hundred)</a:t>
            </a:r>
          </a:p>
        </p:txBody>
      </p:sp>
      <p:sp>
        <p:nvSpPr>
          <p:cNvPr id="3" name="Content Placeholder 2">
            <a:extLst>
              <a:ext uri="{FF2B5EF4-FFF2-40B4-BE49-F238E27FC236}">
                <a16:creationId xmlns:a16="http://schemas.microsoft.com/office/drawing/2014/main" id="{DFBB5760-E58C-4E2C-A370-36778131AC9F}"/>
              </a:ext>
            </a:extLst>
          </p:cNvPr>
          <p:cNvSpPr>
            <a:spLocks noGrp="1"/>
          </p:cNvSpPr>
          <p:nvPr>
            <p:ph sz="half" idx="2"/>
          </p:nvPr>
        </p:nvSpPr>
        <p:spPr>
          <a:xfrm>
            <a:off x="1024128" y="2967787"/>
            <a:ext cx="4754880" cy="3770637"/>
          </a:xfrm>
        </p:spPr>
        <p:txBody>
          <a:bodyPr>
            <a:normAutofit fontScale="92500" lnSpcReduction="10000"/>
          </a:bodyPr>
          <a:lstStyle/>
          <a:p>
            <a:r>
              <a:rPr lang="en-US" dirty="0"/>
              <a:t>Pearson’s Correlation:</a:t>
            </a:r>
          </a:p>
          <a:p>
            <a:pPr algn="ctr"/>
            <a:r>
              <a:rPr lang="en-US" sz="2000" dirty="0">
                <a:solidFill>
                  <a:schemeClr val="accent1"/>
                </a:solidFill>
              </a:rPr>
              <a:t>0.8202384565786762</a:t>
            </a:r>
          </a:p>
          <a:p>
            <a:r>
              <a:rPr lang="en-US" dirty="0"/>
              <a:t>Spearman’s Correlation:</a:t>
            </a:r>
          </a:p>
          <a:p>
            <a:pPr algn="ctr"/>
            <a:r>
              <a:rPr lang="en-US" sz="2000" dirty="0">
                <a:solidFill>
                  <a:schemeClr val="accent1"/>
                </a:solidFill>
              </a:rPr>
              <a:t>0.8061366462984914</a:t>
            </a:r>
          </a:p>
          <a:p>
            <a:r>
              <a:rPr lang="en-US" dirty="0"/>
              <a:t>These variables are highly positively correlated, and since the values between Pearson and Spearman’s are similar it suggests that the skewness in the distribution explains most of the difference between the two values.</a:t>
            </a:r>
          </a:p>
        </p:txBody>
      </p:sp>
      <p:sp>
        <p:nvSpPr>
          <p:cNvPr id="6" name="Text Placeholder 5">
            <a:extLst>
              <a:ext uri="{FF2B5EF4-FFF2-40B4-BE49-F238E27FC236}">
                <a16:creationId xmlns:a16="http://schemas.microsoft.com/office/drawing/2014/main" id="{26490802-3CF1-400B-9C1C-0F4628A318F1}"/>
              </a:ext>
            </a:extLst>
          </p:cNvPr>
          <p:cNvSpPr>
            <a:spLocks noGrp="1"/>
          </p:cNvSpPr>
          <p:nvPr>
            <p:ph type="body" sz="quarter" idx="3"/>
          </p:nvPr>
        </p:nvSpPr>
        <p:spPr>
          <a:xfrm>
            <a:off x="5990888" y="1912350"/>
            <a:ext cx="4754880" cy="822960"/>
          </a:xfrm>
        </p:spPr>
        <p:txBody>
          <a:bodyPr/>
          <a:lstStyle/>
          <a:p>
            <a:pPr algn="ctr"/>
            <a:r>
              <a:rPr lang="en-US" dirty="0"/>
              <a:t>Total Vaccinations vs People fully Vaccinated (per hundred)</a:t>
            </a:r>
          </a:p>
        </p:txBody>
      </p:sp>
      <p:sp>
        <p:nvSpPr>
          <p:cNvPr id="7" name="Content Placeholder 6">
            <a:extLst>
              <a:ext uri="{FF2B5EF4-FFF2-40B4-BE49-F238E27FC236}">
                <a16:creationId xmlns:a16="http://schemas.microsoft.com/office/drawing/2014/main" id="{BCA4B558-23F7-42DD-8B41-8ED82FBDD910}"/>
              </a:ext>
            </a:extLst>
          </p:cNvPr>
          <p:cNvSpPr>
            <a:spLocks noGrp="1"/>
          </p:cNvSpPr>
          <p:nvPr>
            <p:ph sz="quarter" idx="4"/>
          </p:nvPr>
        </p:nvSpPr>
        <p:spPr>
          <a:xfrm>
            <a:off x="5990888" y="2967787"/>
            <a:ext cx="4754880" cy="3770637"/>
          </a:xfrm>
        </p:spPr>
        <p:txBody>
          <a:bodyPr>
            <a:normAutofit fontScale="92500" lnSpcReduction="10000"/>
          </a:bodyPr>
          <a:lstStyle/>
          <a:p>
            <a:r>
              <a:rPr lang="en-US" dirty="0"/>
              <a:t>Pearson’s Correlation:</a:t>
            </a:r>
          </a:p>
          <a:p>
            <a:pPr algn="ctr"/>
            <a:r>
              <a:rPr lang="en-US" sz="2000" dirty="0">
                <a:solidFill>
                  <a:schemeClr val="accent1"/>
                </a:solidFill>
              </a:rPr>
              <a:t>0.9283372567033286</a:t>
            </a:r>
          </a:p>
          <a:p>
            <a:r>
              <a:rPr lang="en-US" dirty="0"/>
              <a:t>Spearman’s Correlation:</a:t>
            </a:r>
          </a:p>
          <a:p>
            <a:pPr algn="ctr"/>
            <a:r>
              <a:rPr lang="en-US" sz="2000" dirty="0">
                <a:solidFill>
                  <a:schemeClr val="accent1"/>
                </a:solidFill>
              </a:rPr>
              <a:t>0.8581775536792849</a:t>
            </a:r>
          </a:p>
          <a:p>
            <a:r>
              <a:rPr lang="en-US" dirty="0"/>
              <a:t>These values are also highly positively correlated, more so than the values on the left, however the difference in Pearson and Spearman’s correlation is slightly greater. Since Spearman’s correlation is more robust and accurate with non-linear data, it’s safe to assume the value is closer to 0.86.</a:t>
            </a:r>
          </a:p>
        </p:txBody>
      </p:sp>
    </p:spTree>
    <p:extLst>
      <p:ext uri="{BB962C8B-B14F-4D97-AF65-F5344CB8AC3E}">
        <p14:creationId xmlns:p14="http://schemas.microsoft.com/office/powerpoint/2010/main" val="45720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59DB7-99A2-4329-8683-E06115BF75FC}"/>
              </a:ext>
            </a:extLst>
          </p:cNvPr>
          <p:cNvSpPr>
            <a:spLocks noGrp="1"/>
          </p:cNvSpPr>
          <p:nvPr>
            <p:ph type="title"/>
          </p:nvPr>
        </p:nvSpPr>
        <p:spPr>
          <a:xfrm>
            <a:off x="1024128" y="585216"/>
            <a:ext cx="8018272" cy="1499616"/>
          </a:xfrm>
        </p:spPr>
        <p:txBody>
          <a:bodyPr>
            <a:normAutofit/>
          </a:bodyPr>
          <a:lstStyle/>
          <a:p>
            <a:r>
              <a:rPr lang="en-US" dirty="0"/>
              <a:t>Testing a difference of Means</a:t>
            </a:r>
          </a:p>
        </p:txBody>
      </p:sp>
      <p:sp>
        <p:nvSpPr>
          <p:cNvPr id="3" name="Content Placeholder 2">
            <a:extLst>
              <a:ext uri="{FF2B5EF4-FFF2-40B4-BE49-F238E27FC236}">
                <a16:creationId xmlns:a16="http://schemas.microsoft.com/office/drawing/2014/main" id="{D3F77B01-EB45-4872-BDAD-0D7F83849111}"/>
              </a:ext>
            </a:extLst>
          </p:cNvPr>
          <p:cNvSpPr>
            <a:spLocks noGrp="1"/>
          </p:cNvSpPr>
          <p:nvPr>
            <p:ph idx="1"/>
          </p:nvPr>
        </p:nvSpPr>
        <p:spPr>
          <a:xfrm>
            <a:off x="1024128" y="2286000"/>
            <a:ext cx="8018271" cy="4023360"/>
          </a:xfrm>
        </p:spPr>
        <p:txBody>
          <a:bodyPr>
            <a:normAutofit/>
          </a:bodyPr>
          <a:lstStyle/>
          <a:p>
            <a:r>
              <a:rPr lang="en-US" dirty="0"/>
              <a:t>For my hypothesis testing, I decided to try testing the difference of means between the total vaccinations per hundred vs the people fully vaccinated per hundred since they were more highly correlated in the last slide. </a:t>
            </a:r>
          </a:p>
          <a:p>
            <a:endParaRPr lang="en-US" dirty="0"/>
          </a:p>
          <a:p>
            <a:r>
              <a:rPr lang="en-US" dirty="0"/>
              <a:t>Results gave a p-value of 0.0 which further shows that the two variables are statistically significant.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252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8652D-FF96-41EA-B411-8377D0022A7F}"/>
              </a:ext>
            </a:extLst>
          </p:cNvPr>
          <p:cNvSpPr>
            <a:spLocks noGrp="1"/>
          </p:cNvSpPr>
          <p:nvPr>
            <p:ph type="title"/>
          </p:nvPr>
        </p:nvSpPr>
        <p:spPr>
          <a:xfrm>
            <a:off x="1024129" y="585216"/>
            <a:ext cx="4431792" cy="1499616"/>
          </a:xfrm>
        </p:spPr>
        <p:txBody>
          <a:bodyPr>
            <a:normAutofit/>
          </a:bodyPr>
          <a:lstStyle/>
          <a:p>
            <a:r>
              <a:rPr lang="en-US" dirty="0"/>
              <a:t>Regression Analysis</a:t>
            </a:r>
          </a:p>
        </p:txBody>
      </p:sp>
      <p:sp>
        <p:nvSpPr>
          <p:cNvPr id="9" name="Content Placeholder 8">
            <a:extLst>
              <a:ext uri="{FF2B5EF4-FFF2-40B4-BE49-F238E27FC236}">
                <a16:creationId xmlns:a16="http://schemas.microsoft.com/office/drawing/2014/main" id="{303D1777-A7BE-4BF9-AAD8-08F3D8C846B6}"/>
              </a:ext>
            </a:extLst>
          </p:cNvPr>
          <p:cNvSpPr>
            <a:spLocks noGrp="1"/>
          </p:cNvSpPr>
          <p:nvPr>
            <p:ph idx="1"/>
          </p:nvPr>
        </p:nvSpPr>
        <p:spPr>
          <a:xfrm>
            <a:off x="640080" y="2084832"/>
            <a:ext cx="4813664" cy="4133088"/>
          </a:xfrm>
        </p:spPr>
        <p:txBody>
          <a:bodyPr>
            <a:normAutofit/>
          </a:bodyPr>
          <a:lstStyle/>
          <a:p>
            <a:r>
              <a:rPr lang="en-US" dirty="0"/>
              <a:t>I decided to go further with these two variables to see how they could potentially predict where a country would be at for fully vaccinated individuals if you knew the countries total number of people vaccinated. </a:t>
            </a:r>
          </a:p>
          <a:p>
            <a:r>
              <a:rPr lang="en-US" dirty="0"/>
              <a:t>The results on the right show that the p-values are 0.0 as expected, and the coefficient of determination (R</a:t>
            </a:r>
            <a:r>
              <a:rPr lang="en-US" baseline="30000" dirty="0"/>
              <a:t>2</a:t>
            </a:r>
            <a:r>
              <a:rPr lang="en-US" dirty="0"/>
              <a:t>) value is high (67%), so this shows that the two variables are statistically significant. </a:t>
            </a:r>
          </a:p>
        </p:txBody>
      </p:sp>
      <p:pic>
        <p:nvPicPr>
          <p:cNvPr id="5" name="Content Placeholder 4" descr="Table&#10;&#10;Description automatically generated with low confidence">
            <a:extLst>
              <a:ext uri="{FF2B5EF4-FFF2-40B4-BE49-F238E27FC236}">
                <a16:creationId xmlns:a16="http://schemas.microsoft.com/office/drawing/2014/main" id="{92107971-4F08-44C7-B622-077AA2428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19956"/>
            <a:ext cx="5455921" cy="4818088"/>
          </a:xfrm>
          <a:prstGeom prst="rect">
            <a:avLst/>
          </a:prstGeom>
        </p:spPr>
      </p:pic>
    </p:spTree>
    <p:extLst>
      <p:ext uri="{BB962C8B-B14F-4D97-AF65-F5344CB8AC3E}">
        <p14:creationId xmlns:p14="http://schemas.microsoft.com/office/powerpoint/2010/main" val="328149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CECEA-967F-49E1-AAE6-718148D89570}"/>
              </a:ext>
            </a:extLst>
          </p:cNvPr>
          <p:cNvSpPr>
            <a:spLocks noGrp="1"/>
          </p:cNvSpPr>
          <p:nvPr>
            <p:ph type="title"/>
          </p:nvPr>
        </p:nvSpPr>
        <p:spPr>
          <a:xfrm>
            <a:off x="1024128" y="585216"/>
            <a:ext cx="8018272" cy="1499616"/>
          </a:xfrm>
        </p:spPr>
        <p:txBody>
          <a:bodyPr>
            <a:normAutofit/>
          </a:bodyPr>
          <a:lstStyle/>
          <a:p>
            <a:r>
              <a:rPr lang="en-US" dirty="0"/>
              <a:t>The Data Source</a:t>
            </a:r>
          </a:p>
        </p:txBody>
      </p:sp>
      <p:sp>
        <p:nvSpPr>
          <p:cNvPr id="3" name="Content Placeholder 2">
            <a:extLst>
              <a:ext uri="{FF2B5EF4-FFF2-40B4-BE49-F238E27FC236}">
                <a16:creationId xmlns:a16="http://schemas.microsoft.com/office/drawing/2014/main" id="{D0352979-3652-4793-A198-7EEDAD76CC8C}"/>
              </a:ext>
            </a:extLst>
          </p:cNvPr>
          <p:cNvSpPr>
            <a:spLocks noGrp="1"/>
          </p:cNvSpPr>
          <p:nvPr>
            <p:ph idx="1"/>
          </p:nvPr>
        </p:nvSpPr>
        <p:spPr>
          <a:xfrm>
            <a:off x="689316" y="1913205"/>
            <a:ext cx="8707901" cy="4642339"/>
          </a:xfrm>
        </p:spPr>
        <p:txBody>
          <a:bodyPr>
            <a:normAutofit/>
          </a:bodyPr>
          <a:lstStyle/>
          <a:p>
            <a:r>
              <a:rPr lang="en-US" dirty="0"/>
              <a:t>The data that will be used for this project is a csv file that provides information on COVID-19 vaccine distribution for multiple countries (over 10,700 entries). There are multiple variables that will be considered for this project to help answer the research question:</a:t>
            </a:r>
          </a:p>
          <a:p>
            <a:pPr>
              <a:buFont typeface="Arial" panose="020B0604020202020204" pitchFamily="34" charset="0"/>
              <a:buChar char="•"/>
            </a:pPr>
            <a:r>
              <a:rPr lang="en-US" dirty="0"/>
              <a:t> Country</a:t>
            </a:r>
          </a:p>
          <a:p>
            <a:pPr>
              <a:buFont typeface="Arial" panose="020B0604020202020204" pitchFamily="34" charset="0"/>
              <a:buChar char="•"/>
            </a:pPr>
            <a:r>
              <a:rPr lang="en-US" dirty="0"/>
              <a:t> Date</a:t>
            </a:r>
          </a:p>
          <a:p>
            <a:pPr>
              <a:buFont typeface="Arial" panose="020B0604020202020204" pitchFamily="34" charset="0"/>
              <a:buChar char="•"/>
            </a:pPr>
            <a:r>
              <a:rPr lang="en-US" dirty="0"/>
              <a:t> Total vaccinations – a percentage per hundred by population</a:t>
            </a:r>
          </a:p>
          <a:p>
            <a:pPr>
              <a:buFont typeface="Arial" panose="020B0604020202020204" pitchFamily="34" charset="0"/>
              <a:buChar char="•"/>
            </a:pPr>
            <a:r>
              <a:rPr lang="en-US" dirty="0"/>
              <a:t> Total people vaccinated – a percentage per hundred by population</a:t>
            </a:r>
          </a:p>
          <a:p>
            <a:pPr>
              <a:buFont typeface="Arial" panose="020B0604020202020204" pitchFamily="34" charset="0"/>
              <a:buChar char="•"/>
            </a:pPr>
            <a:r>
              <a:rPr lang="en-US" dirty="0"/>
              <a:t> Total people fully vaccinated – a percentage per hundred by population</a:t>
            </a:r>
          </a:p>
          <a:p>
            <a:pPr>
              <a:buFont typeface="Arial" panose="020B0604020202020204" pitchFamily="34" charset="0"/>
              <a:buChar char="•"/>
            </a:pPr>
            <a:r>
              <a:rPr lang="en-US" dirty="0"/>
              <a:t> Daily vaccinations – a percentage per million by population</a:t>
            </a:r>
          </a:p>
          <a:p>
            <a:pPr marL="0" indent="0">
              <a:buNone/>
            </a:pPr>
            <a:r>
              <a:rPr lang="en-US" sz="1700" dirty="0">
                <a:hlinkClick r:id="rId2"/>
              </a:rPr>
              <a:t>https://www.kaggle.com/gpreda/covid-world-vaccination-progress?select=country_vaccinations.csv</a:t>
            </a:r>
            <a:r>
              <a:rPr lang="en-US" sz="1700" dirty="0"/>
              <a:t> </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5149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C9B7D-487D-4949-BA87-769311BEE5A1}"/>
              </a:ext>
            </a:extLst>
          </p:cNvPr>
          <p:cNvSpPr>
            <a:spLocks noGrp="1"/>
          </p:cNvSpPr>
          <p:nvPr>
            <p:ph type="title"/>
          </p:nvPr>
        </p:nvSpPr>
        <p:spPr>
          <a:xfrm>
            <a:off x="1024128" y="585216"/>
            <a:ext cx="8018272" cy="1499616"/>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2A23C37A-7986-446F-B924-10095F15AA40}"/>
              </a:ext>
            </a:extLst>
          </p:cNvPr>
          <p:cNvSpPr>
            <a:spLocks noGrp="1"/>
          </p:cNvSpPr>
          <p:nvPr>
            <p:ph idx="1"/>
          </p:nvPr>
        </p:nvSpPr>
        <p:spPr>
          <a:xfrm>
            <a:off x="478302" y="1983545"/>
            <a:ext cx="8564098" cy="4325815"/>
          </a:xfrm>
        </p:spPr>
        <p:txBody>
          <a:bodyPr>
            <a:normAutofit/>
          </a:bodyPr>
          <a:lstStyle/>
          <a:p>
            <a:r>
              <a:rPr lang="en-US" dirty="0"/>
              <a:t>Through my analysis I was able to conclude the following:</a:t>
            </a:r>
          </a:p>
          <a:p>
            <a:pPr>
              <a:buFont typeface="Arial" panose="020B0604020202020204" pitchFamily="34" charset="0"/>
              <a:buChar char="•"/>
            </a:pPr>
            <a:r>
              <a:rPr lang="en-US" dirty="0"/>
              <a:t> The number of zeros in the data could have skewed some of the information and made the distribution not normal. If more countries had vaccines available and more data was present, perhaps there would be different results.</a:t>
            </a:r>
          </a:p>
          <a:p>
            <a:pPr>
              <a:buFont typeface="Arial" panose="020B0604020202020204" pitchFamily="34" charset="0"/>
              <a:buChar char="•"/>
            </a:pPr>
            <a:r>
              <a:rPr lang="en-US" dirty="0"/>
              <a:t> A lognormal model is a good fit for the distribution of this data.</a:t>
            </a:r>
          </a:p>
          <a:p>
            <a:pPr>
              <a:buFont typeface="Arial" panose="020B0604020202020204" pitchFamily="34" charset="0"/>
              <a:buChar char="•"/>
            </a:pPr>
            <a:r>
              <a:rPr lang="en-US" dirty="0"/>
              <a:t> Total vaccinations and people fully vaccinated are positively correlated and statistically significant. </a:t>
            </a:r>
          </a:p>
          <a:p>
            <a:pPr>
              <a:buFont typeface="Arial" panose="020B0604020202020204" pitchFamily="34" charset="0"/>
              <a:buChar char="•"/>
            </a:pPr>
            <a:r>
              <a:rPr lang="en-US" dirty="0"/>
              <a:t> The US was slow to start, but has exponentially grown in vaccine distribution compared to other countries.</a:t>
            </a:r>
          </a:p>
          <a:p>
            <a:pPr>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8010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C3E4-9C53-4365-B216-89626BA99063}"/>
              </a:ext>
            </a:extLst>
          </p:cNvPr>
          <p:cNvSpPr>
            <a:spLocks noGrp="1"/>
          </p:cNvSpPr>
          <p:nvPr>
            <p:ph type="title"/>
          </p:nvPr>
        </p:nvSpPr>
        <p:spPr>
          <a:xfrm>
            <a:off x="1024128" y="585216"/>
            <a:ext cx="8018272" cy="1499616"/>
          </a:xfrm>
        </p:spPr>
        <p:txBody>
          <a:bodyPr>
            <a:normAutofit/>
          </a:bodyPr>
          <a:lstStyle/>
          <a:p>
            <a:r>
              <a:rPr lang="en-US" dirty="0"/>
              <a:t>Relationship Between Variables</a:t>
            </a:r>
          </a:p>
        </p:txBody>
      </p:sp>
      <p:sp>
        <p:nvSpPr>
          <p:cNvPr id="3" name="Content Placeholder 2">
            <a:extLst>
              <a:ext uri="{FF2B5EF4-FFF2-40B4-BE49-F238E27FC236}">
                <a16:creationId xmlns:a16="http://schemas.microsoft.com/office/drawing/2014/main" id="{EAF6DD45-5535-43E2-94B8-34E9E5B62D66}"/>
              </a:ext>
            </a:extLst>
          </p:cNvPr>
          <p:cNvSpPr>
            <a:spLocks noGrp="1"/>
          </p:cNvSpPr>
          <p:nvPr>
            <p:ph idx="1"/>
          </p:nvPr>
        </p:nvSpPr>
        <p:spPr>
          <a:xfrm>
            <a:off x="1024128" y="2286000"/>
            <a:ext cx="8018271" cy="4023360"/>
          </a:xfrm>
        </p:spPr>
        <p:txBody>
          <a:bodyPr>
            <a:normAutofit/>
          </a:bodyPr>
          <a:lstStyle/>
          <a:p>
            <a:r>
              <a:rPr lang="en-US" dirty="0"/>
              <a:t>The relationships between variables include the following:</a:t>
            </a:r>
          </a:p>
          <a:p>
            <a:pPr>
              <a:buFont typeface="Arial" panose="020B0604020202020204" pitchFamily="34" charset="0"/>
              <a:buChar char="•"/>
            </a:pPr>
            <a:r>
              <a:rPr lang="en-US" dirty="0"/>
              <a:t> Total people vaccinated vs total people fully vaccinated- the total includes the number of those fully vaccinated.</a:t>
            </a:r>
          </a:p>
          <a:p>
            <a:pPr>
              <a:buFont typeface="Arial" panose="020B0604020202020204" pitchFamily="34" charset="0"/>
              <a:buChar char="•"/>
            </a:pPr>
            <a:r>
              <a:rPr lang="en-US" dirty="0"/>
              <a:t> Total vaccinations include all the number of vaccination that have been given, therefore is a combination of total people vaccinated and those fully vaccinated. </a:t>
            </a:r>
          </a:p>
          <a:p>
            <a:pPr>
              <a:buFont typeface="Arial" panose="020B0604020202020204" pitchFamily="34" charset="0"/>
              <a:buChar char="•"/>
            </a:pPr>
            <a:r>
              <a:rPr lang="en-US" dirty="0"/>
              <a:t> Daily vaccinations are a sub-category of the above variables due to it only being a daily statistic. </a:t>
            </a:r>
          </a:p>
          <a:p>
            <a:pPr>
              <a:buFont typeface="Arial" panose="020B0604020202020204" pitchFamily="34" charset="0"/>
              <a:buChar char="•"/>
            </a:pPr>
            <a:r>
              <a:rPr lang="en-US" dirty="0"/>
              <a:t> I will also be comparing these variables by country so different countries will be analyzed based off the vaccination variables. </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81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C6CE8-5231-448C-8BFB-3324D6E2E311}"/>
              </a:ext>
            </a:extLst>
          </p:cNvPr>
          <p:cNvSpPr>
            <a:spLocks noGrp="1"/>
          </p:cNvSpPr>
          <p:nvPr>
            <p:ph type="title"/>
          </p:nvPr>
        </p:nvSpPr>
        <p:spPr>
          <a:xfrm>
            <a:off x="1024128" y="555236"/>
            <a:ext cx="8018272" cy="1499616"/>
          </a:xfrm>
        </p:spPr>
        <p:txBody>
          <a:bodyPr>
            <a:normAutofit/>
          </a:bodyPr>
          <a:lstStyle/>
          <a:p>
            <a:r>
              <a:rPr lang="en-US" dirty="0"/>
              <a:t>Data Cleaning Techniques</a:t>
            </a:r>
          </a:p>
        </p:txBody>
      </p:sp>
      <p:sp>
        <p:nvSpPr>
          <p:cNvPr id="3" name="Content Placeholder 2">
            <a:extLst>
              <a:ext uri="{FF2B5EF4-FFF2-40B4-BE49-F238E27FC236}">
                <a16:creationId xmlns:a16="http://schemas.microsoft.com/office/drawing/2014/main" id="{A75B9348-41DE-4369-B158-E7ABE3515F1D}"/>
              </a:ext>
            </a:extLst>
          </p:cNvPr>
          <p:cNvSpPr>
            <a:spLocks noGrp="1"/>
          </p:cNvSpPr>
          <p:nvPr>
            <p:ph idx="1"/>
          </p:nvPr>
        </p:nvSpPr>
        <p:spPr>
          <a:xfrm>
            <a:off x="1039118" y="2084832"/>
            <a:ext cx="8018271" cy="4224528"/>
          </a:xfrm>
        </p:spPr>
        <p:txBody>
          <a:bodyPr>
            <a:normAutofit/>
          </a:bodyPr>
          <a:lstStyle/>
          <a:p>
            <a:pPr>
              <a:buFont typeface="Arial" panose="020B0604020202020204" pitchFamily="34" charset="0"/>
              <a:buChar char="•"/>
            </a:pPr>
            <a:r>
              <a:rPr lang="en-US" dirty="0"/>
              <a:t> Handling missing values: There were a handful of countries that had missing data, those were discarded. Similarly, most 2020 dates for countries were missing data as well due to the vaccine not being available at that time yet.</a:t>
            </a:r>
          </a:p>
          <a:p>
            <a:pPr>
              <a:buFont typeface="Arial" panose="020B0604020202020204" pitchFamily="34" charset="0"/>
              <a:buChar char="•"/>
            </a:pPr>
            <a:r>
              <a:rPr lang="en-US" dirty="0"/>
              <a:t> Combining entries for single country: I will use </a:t>
            </a:r>
            <a:r>
              <a:rPr lang="en-US" dirty="0" err="1"/>
              <a:t>groupby</a:t>
            </a:r>
            <a:r>
              <a:rPr lang="en-US" dirty="0"/>
              <a:t>() to group information by country.</a:t>
            </a:r>
          </a:p>
          <a:p>
            <a:pPr>
              <a:buFont typeface="Arial" panose="020B0604020202020204" pitchFamily="34" charset="0"/>
              <a:buChar char="•"/>
            </a:pPr>
            <a:r>
              <a:rPr lang="en-US" dirty="0"/>
              <a:t> Sorting information: I removed any unused columns such as the source of the vaccine, country code, stats that weren’t by population, and the website. </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3728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AFF551-F393-4940-BD23-1B08479FBFC5}"/>
              </a:ext>
            </a:extLst>
          </p:cNvPr>
          <p:cNvSpPr>
            <a:spLocks noGrp="1"/>
          </p:cNvSpPr>
          <p:nvPr>
            <p:ph type="title"/>
          </p:nvPr>
        </p:nvSpPr>
        <p:spPr>
          <a:xfrm>
            <a:off x="964788" y="804333"/>
            <a:ext cx="3391900" cy="5249334"/>
          </a:xfrm>
        </p:spPr>
        <p:txBody>
          <a:bodyPr>
            <a:normAutofit/>
          </a:bodyPr>
          <a:lstStyle/>
          <a:p>
            <a:pPr algn="r"/>
            <a:r>
              <a:rPr lang="en-US" dirty="0"/>
              <a:t>Histograms of each variable</a:t>
            </a:r>
            <a:br>
              <a:rPr lang="en-US" dirty="0"/>
            </a:br>
            <a:r>
              <a:rPr lang="en-US" sz="1400" dirty="0">
                <a:latin typeface="+mn-lt"/>
              </a:rPr>
              <a:t>Total Vaccinations Per Hundred</a:t>
            </a:r>
            <a:endParaRPr lang="en-US" dirty="0"/>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histogram&#10;&#10;Description automatically generated">
            <a:extLst>
              <a:ext uri="{FF2B5EF4-FFF2-40B4-BE49-F238E27FC236}">
                <a16:creationId xmlns:a16="http://schemas.microsoft.com/office/drawing/2014/main" id="{A09C6699-1CDA-47C8-B0AB-5E8D3C022A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7050" y="1336431"/>
            <a:ext cx="5711483" cy="4192172"/>
          </a:xfrm>
        </p:spPr>
      </p:pic>
    </p:spTree>
    <p:extLst>
      <p:ext uri="{BB962C8B-B14F-4D97-AF65-F5344CB8AC3E}">
        <p14:creationId xmlns:p14="http://schemas.microsoft.com/office/powerpoint/2010/main" val="4230876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AFF551-F393-4940-BD23-1B08479FBFC5}"/>
              </a:ext>
            </a:extLst>
          </p:cNvPr>
          <p:cNvSpPr>
            <a:spLocks noGrp="1"/>
          </p:cNvSpPr>
          <p:nvPr>
            <p:ph type="title"/>
          </p:nvPr>
        </p:nvSpPr>
        <p:spPr>
          <a:xfrm>
            <a:off x="964788" y="804333"/>
            <a:ext cx="3391900" cy="5249334"/>
          </a:xfrm>
        </p:spPr>
        <p:txBody>
          <a:bodyPr>
            <a:normAutofit/>
          </a:bodyPr>
          <a:lstStyle/>
          <a:p>
            <a:pPr algn="r"/>
            <a:r>
              <a:rPr lang="en-US" dirty="0"/>
              <a:t>Histograms of each variable</a:t>
            </a:r>
            <a:br>
              <a:rPr lang="en-US" dirty="0"/>
            </a:br>
            <a:r>
              <a:rPr lang="en-US" sz="1400" dirty="0">
                <a:latin typeface="+mn-lt"/>
              </a:rPr>
              <a:t>Total people Vaccinated Per Hundred</a:t>
            </a:r>
            <a:endParaRPr lang="en-US" dirty="0"/>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histogram&#10;&#10;Description automatically generated">
            <a:extLst>
              <a:ext uri="{FF2B5EF4-FFF2-40B4-BE49-F238E27FC236}">
                <a16:creationId xmlns:a16="http://schemas.microsoft.com/office/drawing/2014/main" id="{B47C6D45-A675-4D6D-AA8B-E14B7BA15F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542" y="1394086"/>
            <a:ext cx="6879730" cy="4301672"/>
          </a:xfrm>
        </p:spPr>
      </p:pic>
    </p:spTree>
    <p:extLst>
      <p:ext uri="{BB962C8B-B14F-4D97-AF65-F5344CB8AC3E}">
        <p14:creationId xmlns:p14="http://schemas.microsoft.com/office/powerpoint/2010/main" val="3115229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AFF551-F393-4940-BD23-1B08479FBFC5}"/>
              </a:ext>
            </a:extLst>
          </p:cNvPr>
          <p:cNvSpPr>
            <a:spLocks noGrp="1"/>
          </p:cNvSpPr>
          <p:nvPr>
            <p:ph type="title"/>
          </p:nvPr>
        </p:nvSpPr>
        <p:spPr>
          <a:xfrm>
            <a:off x="964788" y="804333"/>
            <a:ext cx="3391900" cy="5249334"/>
          </a:xfrm>
        </p:spPr>
        <p:txBody>
          <a:bodyPr>
            <a:normAutofit/>
          </a:bodyPr>
          <a:lstStyle/>
          <a:p>
            <a:pPr algn="r"/>
            <a:r>
              <a:rPr lang="en-US" dirty="0"/>
              <a:t>Histograms of each variable</a:t>
            </a:r>
            <a:br>
              <a:rPr lang="en-US" dirty="0"/>
            </a:br>
            <a:r>
              <a:rPr lang="en-US" sz="1400" dirty="0">
                <a:latin typeface="+mn-lt"/>
              </a:rPr>
              <a:t>Total people Fully Vaccinated Per Hundred</a:t>
            </a:r>
            <a:endParaRPr lang="en-US" dirty="0"/>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histogram&#10;&#10;Description automatically generated">
            <a:extLst>
              <a:ext uri="{FF2B5EF4-FFF2-40B4-BE49-F238E27FC236}">
                <a16:creationId xmlns:a16="http://schemas.microsoft.com/office/drawing/2014/main" id="{342CD4D4-2647-4F00-B29D-1B02E16B78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3751" y="1202266"/>
            <a:ext cx="6362095" cy="4453467"/>
          </a:xfrm>
        </p:spPr>
      </p:pic>
    </p:spTree>
    <p:extLst>
      <p:ext uri="{BB962C8B-B14F-4D97-AF65-F5344CB8AC3E}">
        <p14:creationId xmlns:p14="http://schemas.microsoft.com/office/powerpoint/2010/main" val="1300491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AFF551-F393-4940-BD23-1B08479FBFC5}"/>
              </a:ext>
            </a:extLst>
          </p:cNvPr>
          <p:cNvSpPr>
            <a:spLocks noGrp="1"/>
          </p:cNvSpPr>
          <p:nvPr>
            <p:ph type="title"/>
          </p:nvPr>
        </p:nvSpPr>
        <p:spPr>
          <a:xfrm>
            <a:off x="964788" y="804333"/>
            <a:ext cx="3391900" cy="5249334"/>
          </a:xfrm>
        </p:spPr>
        <p:txBody>
          <a:bodyPr>
            <a:normAutofit/>
          </a:bodyPr>
          <a:lstStyle/>
          <a:p>
            <a:pPr algn="r"/>
            <a:r>
              <a:rPr lang="en-US" dirty="0"/>
              <a:t>Histograms of each variable</a:t>
            </a:r>
            <a:br>
              <a:rPr lang="en-US" dirty="0"/>
            </a:br>
            <a:r>
              <a:rPr lang="en-US" sz="1400" dirty="0">
                <a:latin typeface="+mn-lt"/>
              </a:rPr>
              <a:t>Daily Vaccinations per million</a:t>
            </a:r>
            <a:endParaRPr lang="en-US" dirty="0"/>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histogram&#10;&#10;Description automatically generated">
            <a:extLst>
              <a:ext uri="{FF2B5EF4-FFF2-40B4-BE49-F238E27FC236}">
                <a16:creationId xmlns:a16="http://schemas.microsoft.com/office/drawing/2014/main" id="{68BAC513-7CB1-49EA-B260-76F15669E1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9124" y="1208149"/>
            <a:ext cx="6510440" cy="4441701"/>
          </a:xfrm>
        </p:spPr>
      </p:pic>
    </p:spTree>
    <p:extLst>
      <p:ext uri="{BB962C8B-B14F-4D97-AF65-F5344CB8AC3E}">
        <p14:creationId xmlns:p14="http://schemas.microsoft.com/office/powerpoint/2010/main" val="1037013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FCEE-9E7A-481E-B5BB-CC98C5EE1086}"/>
              </a:ext>
            </a:extLst>
          </p:cNvPr>
          <p:cNvSpPr>
            <a:spLocks noGrp="1"/>
          </p:cNvSpPr>
          <p:nvPr>
            <p:ph type="title"/>
          </p:nvPr>
        </p:nvSpPr>
        <p:spPr>
          <a:xfrm>
            <a:off x="1024128" y="495183"/>
            <a:ext cx="9720072" cy="1499616"/>
          </a:xfrm>
        </p:spPr>
        <p:txBody>
          <a:bodyPr/>
          <a:lstStyle/>
          <a:p>
            <a:r>
              <a:rPr lang="en-US" dirty="0"/>
              <a:t>Summary Statistics</a:t>
            </a:r>
          </a:p>
        </p:txBody>
      </p:sp>
      <p:sp>
        <p:nvSpPr>
          <p:cNvPr id="3" name="Content Placeholder 2">
            <a:extLst>
              <a:ext uri="{FF2B5EF4-FFF2-40B4-BE49-F238E27FC236}">
                <a16:creationId xmlns:a16="http://schemas.microsoft.com/office/drawing/2014/main" id="{3A49EF06-25AF-4A07-AF9F-DD34AB0118DF}"/>
              </a:ext>
            </a:extLst>
          </p:cNvPr>
          <p:cNvSpPr>
            <a:spLocks noGrp="1"/>
          </p:cNvSpPr>
          <p:nvPr>
            <p:ph idx="1"/>
          </p:nvPr>
        </p:nvSpPr>
        <p:spPr>
          <a:xfrm>
            <a:off x="1024128" y="2236764"/>
            <a:ext cx="2534997" cy="3151164"/>
          </a:xfrm>
        </p:spPr>
        <p:txBody>
          <a:bodyPr>
            <a:normAutofit/>
          </a:bodyPr>
          <a:lstStyle/>
          <a:p>
            <a:r>
              <a:rPr lang="en-US" dirty="0"/>
              <a:t>The following are the summary statistics of total vaccine per hundred by country. Note that not all countries are displayed due to too many rows. Only the first 20 entries shown here. </a:t>
            </a:r>
          </a:p>
          <a:p>
            <a:endParaRPr lang="en-US" dirty="0"/>
          </a:p>
        </p:txBody>
      </p:sp>
      <p:pic>
        <p:nvPicPr>
          <p:cNvPr id="5" name="Picture 4" descr="Graphical user interface, table&#10;&#10;Description automatically generated">
            <a:extLst>
              <a:ext uri="{FF2B5EF4-FFF2-40B4-BE49-F238E27FC236}">
                <a16:creationId xmlns:a16="http://schemas.microsoft.com/office/drawing/2014/main" id="{3CA33C38-766F-496C-AE64-70383AFC1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811" y="899063"/>
            <a:ext cx="5630061" cy="5601482"/>
          </a:xfrm>
          <a:prstGeom prst="rect">
            <a:avLst/>
          </a:prstGeom>
        </p:spPr>
      </p:pic>
    </p:spTree>
    <p:extLst>
      <p:ext uri="{BB962C8B-B14F-4D97-AF65-F5344CB8AC3E}">
        <p14:creationId xmlns:p14="http://schemas.microsoft.com/office/powerpoint/2010/main" val="20337640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1129</TotalTime>
  <Words>1076</Words>
  <Application>Microsoft Office PowerPoint</Application>
  <PresentationFormat>Widescreen</PresentationFormat>
  <Paragraphs>69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Tw Cen MT</vt:lpstr>
      <vt:lpstr>Tw Cen MT Condensed</vt:lpstr>
      <vt:lpstr>Wingdings 3</vt:lpstr>
      <vt:lpstr>Integral</vt:lpstr>
      <vt:lpstr>COVID-19 Vaccine Data</vt:lpstr>
      <vt:lpstr>The Data Source</vt:lpstr>
      <vt:lpstr>Relationship Between Variables</vt:lpstr>
      <vt:lpstr>Data Cleaning Techniques</vt:lpstr>
      <vt:lpstr>Histograms of each variable Total Vaccinations Per Hundred</vt:lpstr>
      <vt:lpstr>Histograms of each variable Total people Vaccinated Per Hundred</vt:lpstr>
      <vt:lpstr>Histograms of each variable Total people Fully Vaccinated Per Hundred</vt:lpstr>
      <vt:lpstr>Histograms of each variable Daily Vaccinations per million</vt:lpstr>
      <vt:lpstr>Summary Statistics</vt:lpstr>
      <vt:lpstr>Summary Statistics</vt:lpstr>
      <vt:lpstr>Summary Statistics</vt:lpstr>
      <vt:lpstr>Comparing US vs other Countries using PMF</vt:lpstr>
      <vt:lpstr>CDF of Total People Vaccinated</vt:lpstr>
      <vt:lpstr>Pareto Distribution</vt:lpstr>
      <vt:lpstr>Lognormal Distribution</vt:lpstr>
      <vt:lpstr>Scatter Plots</vt:lpstr>
      <vt:lpstr>Correlation and Causation</vt:lpstr>
      <vt:lpstr>Testing a difference of Means</vt:lpstr>
      <vt:lpstr>Regression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Vaccine Data</dc:title>
  <dc:creator>Kiana Rodholm</dc:creator>
  <cp:lastModifiedBy>Kiana Rodholm</cp:lastModifiedBy>
  <cp:revision>2</cp:revision>
  <dcterms:created xsi:type="dcterms:W3CDTF">2021-04-10T22:13:01Z</dcterms:created>
  <dcterms:modified xsi:type="dcterms:W3CDTF">2021-06-04T02:48:01Z</dcterms:modified>
</cp:coreProperties>
</file>