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4"/>
  </p:notes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AE30BE-516A-4882-BC06-D7D0BE277A0F}">
  <a:tblStyle styleId="{7EAE30BE-516A-4882-BC06-D7D0BE277A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7A94B6-BB6F-4AA6-B291-2BAF9790314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91" autoAdjust="0"/>
  </p:normalViewPr>
  <p:slideViewPr>
    <p:cSldViewPr snapToGrid="0">
      <p:cViewPr>
        <p:scale>
          <a:sx n="82" d="100"/>
          <a:sy n="82" d="100"/>
        </p:scale>
        <p:origin x="1062"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758050" y="193707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4"/>
          <p:cNvSpPr txBox="1">
            <a:spLocks noGrp="1"/>
          </p:cNvSpPr>
          <p:nvPr>
            <p:ph type="subTitle" idx="1"/>
          </p:nvPr>
        </p:nvSpPr>
        <p:spPr>
          <a:xfrm>
            <a:off x="3758050" y="2433575"/>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2" name="Google Shape;152;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6" name="Google Shape;156;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watelectronics.com/scrolling-led-display-circuit/"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456049" y="870640"/>
            <a:ext cx="4370101" cy="939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 </a:t>
            </a:r>
            <a:br>
              <a:rPr lang="en-US" sz="3200" b="0" dirty="0">
                <a:latin typeface="Times New Roman" panose="02020603050405020304" pitchFamily="18" charset="0"/>
                <a:cs typeface="Times New Roman" panose="02020603050405020304" pitchFamily="18" charset="0"/>
              </a:rPr>
            </a:br>
            <a:endParaRPr sz="3700" b="0" dirty="0"/>
          </a:p>
        </p:txBody>
      </p:sp>
      <p:sp>
        <p:nvSpPr>
          <p:cNvPr id="711" name="Google Shape;711;p24"/>
          <p:cNvSpPr txBox="1">
            <a:spLocks noGrp="1"/>
          </p:cNvSpPr>
          <p:nvPr>
            <p:ph type="subTitle" idx="1"/>
          </p:nvPr>
        </p:nvSpPr>
        <p:spPr>
          <a:xfrm>
            <a:off x="549980" y="2883637"/>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Name : Rodina Ibrahim Mohamed </a:t>
            </a:r>
            <a:endParaRPr dirty="0"/>
          </a:p>
        </p:txBody>
      </p:sp>
      <p:pic>
        <p:nvPicPr>
          <p:cNvPr id="2" name="Picture 1">
            <a:extLst>
              <a:ext uri="{FF2B5EF4-FFF2-40B4-BE49-F238E27FC236}">
                <a16:creationId xmlns:a16="http://schemas.microsoft.com/office/drawing/2014/main" id="{F09B96AF-7658-4021-8A3E-81EBEA8DC6D6}"/>
              </a:ext>
            </a:extLst>
          </p:cNvPr>
          <p:cNvPicPr>
            <a:picLocks noChangeAspect="1"/>
          </p:cNvPicPr>
          <p:nvPr/>
        </p:nvPicPr>
        <p:blipFill>
          <a:blip r:embed="rId3"/>
          <a:stretch>
            <a:fillRect/>
          </a:stretch>
        </p:blipFill>
        <p:spPr>
          <a:xfrm>
            <a:off x="4826150" y="1172945"/>
            <a:ext cx="3479650" cy="2557073"/>
          </a:xfrm>
          <a:prstGeom prst="rect">
            <a:avLst/>
          </a:prstGeom>
          <a:ln>
            <a:noFill/>
          </a:ln>
          <a:effectLst>
            <a:softEdge rad="112500"/>
          </a:effectLst>
        </p:spPr>
      </p:pic>
      <p:pic>
        <p:nvPicPr>
          <p:cNvPr id="3" name="Picture 2">
            <a:extLst>
              <a:ext uri="{FF2B5EF4-FFF2-40B4-BE49-F238E27FC236}">
                <a16:creationId xmlns:a16="http://schemas.microsoft.com/office/drawing/2014/main" id="{B496B3AA-7BD5-4046-A80E-86E4C6657357}"/>
              </a:ext>
            </a:extLst>
          </p:cNvPr>
          <p:cNvPicPr>
            <a:picLocks noChangeAspect="1"/>
          </p:cNvPicPr>
          <p:nvPr/>
        </p:nvPicPr>
        <p:blipFill>
          <a:blip r:embed="rId4"/>
          <a:stretch>
            <a:fillRect/>
          </a:stretch>
        </p:blipFill>
        <p:spPr>
          <a:xfrm>
            <a:off x="259291" y="1737118"/>
            <a:ext cx="4584589" cy="7498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3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plan timeline</a:t>
            </a:r>
            <a:endParaRPr/>
          </a:p>
        </p:txBody>
      </p:sp>
      <p:sp>
        <p:nvSpPr>
          <p:cNvPr id="1921" name="Google Shape;1921;p37"/>
          <p:cNvSpPr/>
          <p:nvPr/>
        </p:nvSpPr>
        <p:spPr>
          <a:xfrm>
            <a:off x="15311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34950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54589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7422825" y="1437900"/>
            <a:ext cx="176400" cy="176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txBox="1"/>
          <p:nvPr/>
        </p:nvSpPr>
        <p:spPr>
          <a:xfrm flipH="1">
            <a:off x="713125" y="193877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Pin </a:t>
            </a:r>
            <a:r>
              <a:rPr lang="en-US" sz="1200" dirty="0" err="1">
                <a:solidFill>
                  <a:schemeClr val="dk1"/>
                </a:solidFill>
                <a:latin typeface="Open Sans"/>
                <a:ea typeface="Open Sans"/>
                <a:cs typeface="Open Sans"/>
                <a:sym typeface="Open Sans"/>
              </a:rPr>
              <a:t>confg</a:t>
            </a:r>
            <a:r>
              <a:rPr lang="en-US" sz="1200" dirty="0">
                <a:solidFill>
                  <a:schemeClr val="dk1"/>
                </a:solidFill>
                <a:latin typeface="Open Sans"/>
                <a:ea typeface="Open Sans"/>
                <a:cs typeface="Open Sans"/>
                <a:sym typeface="Open Sans"/>
              </a:rPr>
              <a:t> </a:t>
            </a:r>
            <a:endParaRPr sz="1200" dirty="0">
              <a:solidFill>
                <a:schemeClr val="dk1"/>
              </a:solidFill>
              <a:latin typeface="Open Sans"/>
              <a:ea typeface="Open Sans"/>
              <a:cs typeface="Open Sans"/>
              <a:sym typeface="Open Sans"/>
            </a:endParaRPr>
          </a:p>
        </p:txBody>
      </p:sp>
      <p:sp>
        <p:nvSpPr>
          <p:cNvPr id="1926" name="Google Shape;1926;p37"/>
          <p:cNvSpPr txBox="1"/>
          <p:nvPr/>
        </p:nvSpPr>
        <p:spPr>
          <a:xfrm flipH="1">
            <a:off x="2677024" y="1928350"/>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Connection </a:t>
            </a:r>
            <a:endParaRPr sz="1200" dirty="0">
              <a:solidFill>
                <a:schemeClr val="dk1"/>
              </a:solidFill>
              <a:latin typeface="Open Sans"/>
              <a:ea typeface="Open Sans"/>
              <a:cs typeface="Open Sans"/>
              <a:sym typeface="Open Sans"/>
            </a:endParaRPr>
          </a:p>
        </p:txBody>
      </p:sp>
      <p:sp>
        <p:nvSpPr>
          <p:cNvPr id="1927" name="Google Shape;1927;p37"/>
          <p:cNvSpPr txBox="1"/>
          <p:nvPr/>
        </p:nvSpPr>
        <p:spPr>
          <a:xfrm flipH="1">
            <a:off x="4640872" y="1894638"/>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Interfacing </a:t>
            </a:r>
            <a:endParaRPr sz="1200" dirty="0">
              <a:solidFill>
                <a:schemeClr val="dk1"/>
              </a:solidFill>
              <a:latin typeface="Open Sans"/>
              <a:ea typeface="Open Sans"/>
              <a:cs typeface="Open Sans"/>
              <a:sym typeface="Open Sans"/>
            </a:endParaRPr>
          </a:p>
        </p:txBody>
      </p:sp>
      <p:sp>
        <p:nvSpPr>
          <p:cNvPr id="1928" name="Google Shape;1928;p37"/>
          <p:cNvSpPr txBox="1"/>
          <p:nvPr/>
        </p:nvSpPr>
        <p:spPr>
          <a:xfrm flipH="1">
            <a:off x="6604825" y="1938775"/>
            <a:ext cx="1812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Open Sans"/>
                <a:ea typeface="Open Sans"/>
                <a:cs typeface="Open Sans"/>
                <a:sym typeface="Open Sans"/>
              </a:rPr>
              <a:t>Play </a:t>
            </a:r>
            <a:endParaRPr sz="1200" dirty="0">
              <a:solidFill>
                <a:schemeClr val="dk1"/>
              </a:solidFill>
              <a:latin typeface="Open Sans"/>
              <a:ea typeface="Open Sans"/>
              <a:cs typeface="Open Sans"/>
              <a:sym typeface="Open Sans"/>
            </a:endParaRPr>
          </a:p>
        </p:txBody>
      </p:sp>
      <p:cxnSp>
        <p:nvCxnSpPr>
          <p:cNvPr id="1929" name="Google Shape;1929;p37"/>
          <p:cNvCxnSpPr>
            <a:stCxn id="1921" idx="3"/>
            <a:endCxn id="1922" idx="1"/>
          </p:cNvCxnSpPr>
          <p:nvPr/>
        </p:nvCxnSpPr>
        <p:spPr>
          <a:xfrm>
            <a:off x="1707525" y="15261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930" name="Google Shape;1930;p37"/>
          <p:cNvCxnSpPr>
            <a:stCxn id="1922" idx="3"/>
            <a:endCxn id="1923" idx="1"/>
          </p:cNvCxnSpPr>
          <p:nvPr/>
        </p:nvCxnSpPr>
        <p:spPr>
          <a:xfrm>
            <a:off x="3671425" y="15261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931" name="Google Shape;1931;p37"/>
          <p:cNvCxnSpPr>
            <a:stCxn id="1923" idx="3"/>
            <a:endCxn id="1924" idx="1"/>
          </p:cNvCxnSpPr>
          <p:nvPr/>
        </p:nvCxnSpPr>
        <p:spPr>
          <a:xfrm>
            <a:off x="5635325" y="15261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1932" name="Google Shape;1932;p37"/>
          <p:cNvCxnSpPr>
            <a:stCxn id="1921" idx="2"/>
            <a:endCxn id="1925" idx="0"/>
          </p:cNvCxnSpPr>
          <p:nvPr/>
        </p:nvCxnSpPr>
        <p:spPr>
          <a:xfrm>
            <a:off x="1619325" y="16143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1933" name="Google Shape;1933;p37"/>
          <p:cNvCxnSpPr>
            <a:stCxn id="1922" idx="2"/>
            <a:endCxn id="1926" idx="0"/>
          </p:cNvCxnSpPr>
          <p:nvPr/>
        </p:nvCxnSpPr>
        <p:spPr>
          <a:xfrm flipH="1">
            <a:off x="3583174" y="1614300"/>
            <a:ext cx="51" cy="314050"/>
          </a:xfrm>
          <a:prstGeom prst="straightConnector1">
            <a:avLst/>
          </a:prstGeom>
          <a:noFill/>
          <a:ln w="9525" cap="flat" cmpd="sng">
            <a:solidFill>
              <a:schemeClr val="dk1"/>
            </a:solidFill>
            <a:prstDash val="solid"/>
            <a:round/>
            <a:headEnd type="none" w="med" len="med"/>
            <a:tailEnd type="none" w="med" len="med"/>
          </a:ln>
        </p:spPr>
      </p:cxnSp>
      <p:cxnSp>
        <p:nvCxnSpPr>
          <p:cNvPr id="1934" name="Google Shape;1934;p37"/>
          <p:cNvCxnSpPr>
            <a:stCxn id="1923" idx="2"/>
            <a:endCxn id="1927" idx="0"/>
          </p:cNvCxnSpPr>
          <p:nvPr/>
        </p:nvCxnSpPr>
        <p:spPr>
          <a:xfrm flipH="1">
            <a:off x="5547022" y="1614300"/>
            <a:ext cx="103" cy="280338"/>
          </a:xfrm>
          <a:prstGeom prst="straightConnector1">
            <a:avLst/>
          </a:prstGeom>
          <a:noFill/>
          <a:ln w="9525" cap="flat" cmpd="sng">
            <a:solidFill>
              <a:schemeClr val="dk1"/>
            </a:solidFill>
            <a:prstDash val="solid"/>
            <a:round/>
            <a:headEnd type="none" w="med" len="med"/>
            <a:tailEnd type="none" w="med" len="med"/>
          </a:ln>
        </p:spPr>
      </p:cxnSp>
      <p:cxnSp>
        <p:nvCxnSpPr>
          <p:cNvPr id="1935" name="Google Shape;1935;p37"/>
          <p:cNvCxnSpPr>
            <a:stCxn id="1924" idx="2"/>
            <a:endCxn id="1928" idx="0"/>
          </p:cNvCxnSpPr>
          <p:nvPr/>
        </p:nvCxnSpPr>
        <p:spPr>
          <a:xfrm>
            <a:off x="7511025" y="1614300"/>
            <a:ext cx="0" cy="324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38"/>
          <p:cNvSpPr txBox="1">
            <a:spLocks noGrp="1"/>
          </p:cNvSpPr>
          <p:nvPr>
            <p:ph type="title"/>
          </p:nvPr>
        </p:nvSpPr>
        <p:spPr>
          <a:xfrm rot="16200000">
            <a:off x="283894" y="1917457"/>
            <a:ext cx="17969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Pin </a:t>
            </a:r>
            <a:r>
              <a:rPr lang="en-US" dirty="0" err="1"/>
              <a:t>confg</a:t>
            </a:r>
            <a:endParaRPr dirty="0"/>
          </a:p>
        </p:txBody>
      </p:sp>
      <p:graphicFrame>
        <p:nvGraphicFramePr>
          <p:cNvPr id="1957" name="Google Shape;1957;p38"/>
          <p:cNvGraphicFramePr/>
          <p:nvPr>
            <p:extLst>
              <p:ext uri="{D42A27DB-BD31-4B8C-83A1-F6EECF244321}">
                <p14:modId xmlns:p14="http://schemas.microsoft.com/office/powerpoint/2010/main" val="697508195"/>
              </p:ext>
            </p:extLst>
          </p:nvPr>
        </p:nvGraphicFramePr>
        <p:xfrm>
          <a:off x="437322" y="194370"/>
          <a:ext cx="8269356" cy="4754760"/>
        </p:xfrm>
        <a:graphic>
          <a:graphicData uri="http://schemas.openxmlformats.org/drawingml/2006/table">
            <a:tbl>
              <a:tblPr>
                <a:noFill/>
                <a:tableStyleId>{7EAE30BE-516A-4882-BC06-D7D0BE277A0F}</a:tableStyleId>
              </a:tblPr>
              <a:tblGrid>
                <a:gridCol w="1749574">
                  <a:extLst>
                    <a:ext uri="{9D8B030D-6E8A-4147-A177-3AD203B41FA5}">
                      <a16:colId xmlns:a16="http://schemas.microsoft.com/office/drawing/2014/main" val="20000"/>
                    </a:ext>
                  </a:extLst>
                </a:gridCol>
                <a:gridCol w="1437993">
                  <a:extLst>
                    <a:ext uri="{9D8B030D-6E8A-4147-A177-3AD203B41FA5}">
                      <a16:colId xmlns:a16="http://schemas.microsoft.com/office/drawing/2014/main" val="20001"/>
                    </a:ext>
                  </a:extLst>
                </a:gridCol>
                <a:gridCol w="1005754">
                  <a:extLst>
                    <a:ext uri="{9D8B030D-6E8A-4147-A177-3AD203B41FA5}">
                      <a16:colId xmlns:a16="http://schemas.microsoft.com/office/drawing/2014/main" val="20002"/>
                    </a:ext>
                  </a:extLst>
                </a:gridCol>
                <a:gridCol w="1023726">
                  <a:extLst>
                    <a:ext uri="{9D8B030D-6E8A-4147-A177-3AD203B41FA5}">
                      <a16:colId xmlns:a16="http://schemas.microsoft.com/office/drawing/2014/main" val="20003"/>
                    </a:ext>
                  </a:extLst>
                </a:gridCol>
                <a:gridCol w="1628032">
                  <a:extLst>
                    <a:ext uri="{9D8B030D-6E8A-4147-A177-3AD203B41FA5}">
                      <a16:colId xmlns:a16="http://schemas.microsoft.com/office/drawing/2014/main" val="20004"/>
                    </a:ext>
                  </a:extLst>
                </a:gridCol>
                <a:gridCol w="1424277">
                  <a:extLst>
                    <a:ext uri="{9D8B030D-6E8A-4147-A177-3AD203B41FA5}">
                      <a16:colId xmlns:a16="http://schemas.microsoft.com/office/drawing/2014/main" val="20005"/>
                    </a:ext>
                  </a:extLst>
                </a:gridCol>
              </a:tblGrid>
              <a:tr h="365010">
                <a:tc>
                  <a:txBody>
                    <a:bodyPr/>
                    <a:lstStyle/>
                    <a:p>
                      <a:pPr marL="0" lvl="0" indent="0" algn="ctr" rtl="0">
                        <a:spcBef>
                          <a:spcPts val="0"/>
                        </a:spcBef>
                        <a:spcAft>
                          <a:spcPts val="0"/>
                        </a:spcAft>
                        <a:buNone/>
                      </a:pPr>
                      <a:endParaRPr sz="1200" b="1" dirty="0">
                        <a:solidFill>
                          <a:schemeClr val="dk1"/>
                        </a:solidFill>
                        <a:latin typeface="Sora"/>
                        <a:ea typeface="Sora"/>
                        <a:cs typeface="Sora"/>
                        <a:sym typeface="Sor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Arial"/>
                          <a:ea typeface="Arial"/>
                          <a:cs typeface="Arial"/>
                          <a:sym typeface="Arial"/>
                        </a:rPr>
                        <a:t>Pin1 (Ground):</a:t>
                      </a:r>
                      <a:endParaRPr lang="en-US" sz="1100" b="1" dirty="0">
                        <a:solidFill>
                          <a:schemeClr val="dk1"/>
                        </a:solidFill>
                        <a:latin typeface="Sora"/>
                        <a:ea typeface="Sora"/>
                        <a:cs typeface="Sora"/>
                        <a:sym typeface="Sora"/>
                      </a:endParaRPr>
                    </a:p>
                    <a:p>
                      <a:pPr marL="0" lvl="0" indent="0" algn="ctr" rtl="0">
                        <a:spcBef>
                          <a:spcPts val="0"/>
                        </a:spcBef>
                        <a:spcAft>
                          <a:spcPts val="0"/>
                        </a:spcAft>
                        <a:buNone/>
                      </a:pPr>
                      <a:endParaRPr lang="en-US" sz="1200" b="1" dirty="0">
                        <a:solidFill>
                          <a:schemeClr val="dk1"/>
                        </a:solidFill>
                        <a:latin typeface="Sora"/>
                        <a:ea typeface="Sora"/>
                        <a:cs typeface="Sora"/>
                        <a:sym typeface="Sor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gridSpan="2">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Pin4 (Register Select)</a:t>
                      </a:r>
                      <a:endParaRPr sz="1200" b="1" dirty="0">
                        <a:solidFill>
                          <a:schemeClr val="dk1"/>
                        </a:solidFill>
                        <a:latin typeface="Sora"/>
                        <a:ea typeface="Sora"/>
                        <a:cs typeface="Sora"/>
                        <a:sym typeface="Sor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Pin7 (Data Pin)</a:t>
                      </a:r>
                      <a:endParaRPr sz="1200" b="1" dirty="0">
                        <a:solidFill>
                          <a:schemeClr val="dk1"/>
                        </a:solidFill>
                        <a:latin typeface="Sora"/>
                        <a:ea typeface="Sora"/>
                        <a:cs typeface="Sora"/>
                        <a:sym typeface="Sor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b="1" dirty="0">
                        <a:solidFill>
                          <a:schemeClr val="dk1"/>
                        </a:solidFill>
                        <a:latin typeface="Sora"/>
                        <a:ea typeface="Sora"/>
                        <a:cs typeface="Sora"/>
                        <a:sym typeface="Sor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5010">
                <a:tc rowSpan="4">
                  <a:txBody>
                    <a:bodyPr/>
                    <a:lstStyle/>
                    <a:p>
                      <a:pPr marL="0" lvl="0" indent="0" algn="ctr" rtl="0">
                        <a:spcBef>
                          <a:spcPts val="0"/>
                        </a:spcBef>
                        <a:spcAft>
                          <a:spcPts val="0"/>
                        </a:spcAft>
                        <a:buNone/>
                      </a:pPr>
                      <a:endParaRPr sz="1000" dirty="0">
                        <a:solidFill>
                          <a:schemeClr val="dk1"/>
                        </a:solidFill>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Pin2 (+5 Volt)</a:t>
                      </a:r>
                      <a:endParaRPr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75000"/>
                      </a:schemeClr>
                    </a:solidFill>
                  </a:tcPr>
                </a:tc>
                <a:tc gridSpan="2">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Pin5 (Read &amp; Write)</a:t>
                      </a:r>
                      <a:endParaRPr lang="en-US"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75000"/>
                      </a:schemeClr>
                    </a:solidFill>
                  </a:tcPr>
                </a:tc>
                <a:tc hMerge="1">
                  <a:txBody>
                    <a:bodyPr/>
                    <a:lstStyle/>
                    <a:p>
                      <a:endParaRPr lang="en-US"/>
                    </a:p>
                  </a:txBody>
                  <a:tcPr/>
                </a:tc>
                <a:tc rowSpan="2">
                  <a:txBody>
                    <a:bodyPr/>
                    <a:lstStyle/>
                    <a:p>
                      <a:pPr marL="0" lvl="0" indent="0" algn="ctr" rtl="0">
                        <a:spcBef>
                          <a:spcPts val="0"/>
                        </a:spcBef>
                        <a:spcAft>
                          <a:spcPts val="0"/>
                        </a:spcAft>
                        <a:buNone/>
                      </a:pPr>
                      <a:r>
                        <a:rPr lang="en-US" sz="1000" b="0" i="0" dirty="0">
                          <a:solidFill>
                            <a:srgbClr val="222222"/>
                          </a:solidFill>
                          <a:effectLst/>
                          <a:latin typeface="Roboto"/>
                        </a:rPr>
                        <a:t>The data pins are from 0-7 which are connected through the microcontroller for data transmission. The LCD module can also work on the 4-bit mode through working on pins 1, 2, 3 &amp; other pins are free.</a:t>
                      </a:r>
                      <a:endParaRPr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4">
                  <a:txBody>
                    <a:bodyPr/>
                    <a:lstStyle/>
                    <a:p>
                      <a:r>
                        <a:rPr lang="fi-FI" sz="1400" b="0" i="0" u="none" strike="noStrike" cap="none" dirty="0">
                          <a:solidFill>
                            <a:srgbClr val="000000"/>
                          </a:solidFill>
                          <a:effectLst/>
                          <a:latin typeface="Arial"/>
                          <a:ea typeface="Arial"/>
                          <a:cs typeface="Arial"/>
                          <a:sym typeface="Arial"/>
                        </a:rPr>
                        <a:t>Pin8 – Data Pin 1</a:t>
                      </a:r>
                    </a:p>
                    <a:p>
                      <a:r>
                        <a:rPr lang="fi-FI" sz="1400" b="0" i="0" u="none" strike="noStrike" cap="none" dirty="0">
                          <a:solidFill>
                            <a:srgbClr val="000000"/>
                          </a:solidFill>
                          <a:effectLst/>
                          <a:latin typeface="Arial"/>
                          <a:ea typeface="Arial"/>
                          <a:cs typeface="Arial"/>
                          <a:sym typeface="Arial"/>
                        </a:rPr>
                        <a:t>Pin9 – Data Pin 2</a:t>
                      </a:r>
                    </a:p>
                    <a:p>
                      <a:r>
                        <a:rPr lang="fi-FI" sz="1400" b="0" i="0" u="none" strike="noStrike" cap="none" dirty="0">
                          <a:solidFill>
                            <a:srgbClr val="000000"/>
                          </a:solidFill>
                          <a:effectLst/>
                          <a:latin typeface="Arial"/>
                          <a:ea typeface="Arial"/>
                          <a:cs typeface="Arial"/>
                          <a:sym typeface="Arial"/>
                        </a:rPr>
                        <a:t>Pin10 – Data Pin 3</a:t>
                      </a:r>
                    </a:p>
                    <a:p>
                      <a:r>
                        <a:rPr lang="fi-FI" sz="1400" b="0" i="0" u="none" strike="noStrike" cap="none" dirty="0">
                          <a:solidFill>
                            <a:srgbClr val="000000"/>
                          </a:solidFill>
                          <a:effectLst/>
                          <a:latin typeface="Arial"/>
                          <a:ea typeface="Arial"/>
                          <a:cs typeface="Arial"/>
                          <a:sym typeface="Arial"/>
                        </a:rPr>
                        <a:t>Pin11 – Data Pin 4</a:t>
                      </a:r>
                    </a:p>
                    <a:p>
                      <a:r>
                        <a:rPr lang="fi-FI" sz="1400" b="0" i="0" u="none" strike="noStrike" cap="none" dirty="0">
                          <a:solidFill>
                            <a:srgbClr val="000000"/>
                          </a:solidFill>
                          <a:effectLst/>
                          <a:latin typeface="Arial"/>
                          <a:ea typeface="Arial"/>
                          <a:cs typeface="Arial"/>
                          <a:sym typeface="Arial"/>
                        </a:rPr>
                        <a:t>Pin12 – Data Pin 5</a:t>
                      </a:r>
                    </a:p>
                    <a:p>
                      <a:r>
                        <a:rPr lang="fi-FI" sz="1400" b="0" i="0" u="none" strike="noStrike" cap="none" dirty="0">
                          <a:solidFill>
                            <a:srgbClr val="000000"/>
                          </a:solidFill>
                          <a:effectLst/>
                          <a:latin typeface="Arial"/>
                          <a:ea typeface="Arial"/>
                          <a:cs typeface="Arial"/>
                          <a:sym typeface="Arial"/>
                        </a:rPr>
                        <a:t>Pin13 – Data Pin 6</a:t>
                      </a:r>
                    </a:p>
                    <a:p>
                      <a:r>
                        <a:rPr lang="fi-FI" sz="1400" b="0" i="0" u="none" strike="noStrike" cap="none" dirty="0">
                          <a:solidFill>
                            <a:srgbClr val="000000"/>
                          </a:solidFill>
                          <a:effectLst/>
                          <a:latin typeface="Arial"/>
                          <a:ea typeface="Arial"/>
                          <a:cs typeface="Arial"/>
                          <a:sym typeface="Arial"/>
                        </a:rPr>
                        <a:t>Pin14 – Data Pin 7</a:t>
                      </a:r>
                    </a:p>
                    <a:p>
                      <a:pPr marL="0" lvl="0" indent="0" algn="ctr" rtl="0">
                        <a:spcBef>
                          <a:spcPts val="0"/>
                        </a:spcBef>
                        <a:spcAft>
                          <a:spcPts val="0"/>
                        </a:spcAft>
                        <a:buNone/>
                      </a:pPr>
                      <a:endParaRPr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58240">
                <a:tc vMerge="1">
                  <a:txBody>
                    <a:bodyPr/>
                    <a:lstStyle/>
                    <a:p>
                      <a:endParaRPr lang="en-US"/>
                    </a:p>
                  </a:txBody>
                  <a:tcPr/>
                </a:tc>
                <a:tc>
                  <a:txBody>
                    <a:bodyPr/>
                    <a:lstStyle/>
                    <a:p>
                      <a:endParaRPr lang="en-US" dirty="0"/>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This pin is used to read/write data.</a:t>
                      </a:r>
                      <a:endParaRPr lang="en-US"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solidFill>
                  </a:tcPr>
                </a:tc>
                <a:tc h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25110601"/>
                  </a:ext>
                </a:extLst>
              </a:tr>
              <a:tr h="0">
                <a:tc vMerge="1">
                  <a:txBody>
                    <a:bodyPr/>
                    <a:lstStyle/>
                    <a:p>
                      <a:endParaRPr lang="en-US"/>
                    </a:p>
                  </a:txBody>
                  <a:tcPr>
                    <a:lnT w="9525" cap="flat" cmpd="sng" algn="ctr">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Pin3 (VE)</a:t>
                      </a:r>
                      <a:endParaRPr sz="1200" b="1" dirty="0">
                        <a:solidFill>
                          <a:schemeClr val="dk1"/>
                        </a:solidFill>
                        <a:latin typeface="Sora"/>
                        <a:ea typeface="Sora"/>
                        <a:cs typeface="Sora"/>
                        <a:sym typeface="Sora"/>
                      </a:endParaRPr>
                    </a:p>
                  </a:txBody>
                  <a:tcPr marL="91425" marR="91425" marT="91425" marB="91425" anchor="ctr">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gridSpan="2">
                  <a:txBody>
                    <a:bodyPr/>
                    <a:lstStyle/>
                    <a:p>
                      <a:r>
                        <a:rPr lang="en-US" sz="1400" b="0" i="0" u="none" strike="noStrike" cap="none" dirty="0">
                          <a:solidFill>
                            <a:srgbClr val="000000"/>
                          </a:solidFill>
                          <a:effectLst/>
                          <a:latin typeface="Arial"/>
                          <a:ea typeface="Arial"/>
                          <a:cs typeface="Arial"/>
                          <a:sym typeface="Arial"/>
                        </a:rPr>
                        <a:t>Pin6 (Enable)</a:t>
                      </a:r>
                      <a:endParaRPr lang="en-US" dirty="0"/>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75000"/>
                      </a:schemeClr>
                    </a:solidFill>
                  </a:tcPr>
                </a:tc>
                <a:tc hMerge="1">
                  <a:txBody>
                    <a:bodyPr/>
                    <a:lstStyle/>
                    <a:p>
                      <a:endParaRPr lang="en-US"/>
                    </a:p>
                  </a:txBody>
                  <a:tcPr/>
                </a:tc>
                <a:tc>
                  <a:txBody>
                    <a:bodyPr/>
                    <a:lstStyle/>
                    <a:p>
                      <a:pPr marL="0" lvl="0" indent="0" algn="ctr" rtl="0">
                        <a:spcBef>
                          <a:spcPts val="0"/>
                        </a:spcBef>
                        <a:spcAft>
                          <a:spcPts val="0"/>
                        </a:spcAft>
                        <a:buNone/>
                      </a:pPr>
                      <a:endParaRPr sz="1200" b="1" dirty="0">
                        <a:solidFill>
                          <a:schemeClr val="dk1"/>
                        </a:solidFill>
                        <a:latin typeface="Sora"/>
                        <a:ea typeface="Sora"/>
                        <a:cs typeface="Sora"/>
                        <a:sym typeface="Sora"/>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vMerge="1">
                  <a:txBody>
                    <a:bodyPr/>
                    <a:lstStyle/>
                    <a:p>
                      <a:endParaRPr lang="en-US"/>
                    </a:p>
                  </a:txBody>
                  <a:tcPr>
                    <a:lnL w="9525" cap="flat" cmpd="sng" algn="ctr">
                      <a:solidFill>
                        <a:schemeClr val="dk1"/>
                      </a:solidFill>
                      <a:prstDash val="solid"/>
                      <a:round/>
                      <a:headEnd type="none" w="sm" len="sm"/>
                      <a:tailEnd type="none" w="sm" len="sm"/>
                    </a:lnL>
                    <a:lnT w="9525" cap="flat" cmpd="sng" algn="ctr">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1192140">
                <a:tc vMerge="1">
                  <a:txBody>
                    <a:bodyPr/>
                    <a:lstStyle/>
                    <a:p>
                      <a:endParaRPr lang="en-US"/>
                    </a:p>
                  </a:txBody>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This pin selects the contrast of the LCD.</a:t>
                      </a:r>
                      <a:endParaRPr sz="1000" dirty="0">
                        <a:solidFill>
                          <a:schemeClr val="dk1"/>
                        </a:solidFill>
                        <a:latin typeface="Open Sans"/>
                        <a:ea typeface="Open Sans"/>
                        <a:cs typeface="Open Sans"/>
                        <a:sym typeface="Open Sans"/>
                      </a:endParaRPr>
                    </a:p>
                  </a:txBody>
                  <a:tcPr marL="91425" marR="91425" marT="91425" marB="91425">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lvl="0" indent="0" algn="ctr" rtl="0">
                        <a:spcBef>
                          <a:spcPts val="0"/>
                        </a:spcBef>
                        <a:spcAft>
                          <a:spcPts val="0"/>
                        </a:spcAft>
                        <a:buNone/>
                      </a:pPr>
                      <a:r>
                        <a:rPr lang="en-US" sz="1000" b="0" i="0" dirty="0">
                          <a:solidFill>
                            <a:srgbClr val="222222"/>
                          </a:solidFill>
                          <a:effectLst/>
                          <a:latin typeface="Roboto"/>
                        </a:rPr>
                        <a:t>This enables the pin must be high to perform the Read/Write procedure. This pin is connected to the data pin of the microcontroller to be held high constantly.</a:t>
                      </a:r>
                      <a:endParaRPr lang="en-US"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1"/>
                    </a:solidFill>
                  </a:tcPr>
                </a:tc>
                <a:tc hMerge="1">
                  <a:txBody>
                    <a:bodyPr/>
                    <a:lstStyle/>
                    <a:p>
                      <a:endParaRPr lang="en-US"/>
                    </a:p>
                  </a:txBody>
                  <a:tcPr/>
                </a:tc>
                <a:tc>
                  <a:txBody>
                    <a:bodyPr/>
                    <a:lstStyle/>
                    <a:p>
                      <a:pPr marL="0" lvl="0" indent="0" algn="ctr" rtl="0">
                        <a:spcBef>
                          <a:spcPts val="0"/>
                        </a:spcBef>
                        <a:spcAft>
                          <a:spcPts val="0"/>
                        </a:spcAft>
                        <a:buNone/>
                      </a:pPr>
                      <a:endParaRPr sz="1000" dirty="0">
                        <a:solidFill>
                          <a:schemeClr val="dk1"/>
                        </a:solidFill>
                        <a:latin typeface="Open Sans"/>
                        <a:ea typeface="Open Sans"/>
                        <a:cs typeface="Open Sans"/>
                        <a:sym typeface="Open San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endParaRPr lang="en-US"/>
                    </a:p>
                  </a:txBody>
                  <a:tcPr>
                    <a:lnL w="9525" cap="flat" cmpd="sng" algn="ctr">
                      <a:solidFill>
                        <a:schemeClr val="dk1"/>
                      </a:solidFill>
                      <a:prstDash val="solid"/>
                      <a:round/>
                      <a:headEnd type="none" w="sm" len="sm"/>
                      <a:tailEnd type="none" w="sm" len="sm"/>
                    </a:lnL>
                  </a:tcPr>
                </a:tc>
                <a:extLst>
                  <a:ext uri="{0D108BD9-81ED-4DB2-BD59-A6C34878D82A}">
                    <a16:rowId xmlns:a16="http://schemas.microsoft.com/office/drawing/2014/main" val="10003"/>
                  </a:ext>
                </a:extLst>
              </a:tr>
              <a:tr h="365010">
                <a:tc gridSpan="3">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Pin15 (LED Positive)</a:t>
                      </a:r>
                      <a:endParaRPr sz="1200" b="1" dirty="0">
                        <a:solidFill>
                          <a:schemeClr val="dk1"/>
                        </a:solidFill>
                        <a:latin typeface="Sora"/>
                        <a:ea typeface="Sora"/>
                        <a:cs typeface="Sora"/>
                        <a:sym typeface="Sora"/>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Pin16 (LED Negative):</a:t>
                      </a:r>
                      <a:endParaRPr sz="1200" b="1" dirty="0">
                        <a:solidFill>
                          <a:schemeClr val="dk1"/>
                        </a:solidFill>
                        <a:latin typeface="Sora"/>
                        <a:ea typeface="Sora"/>
                        <a:cs typeface="Sora"/>
                        <a:sym typeface="Sora"/>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49250">
                <a:tc gridSpan="3">
                  <a:txBody>
                    <a:bodyPr/>
                    <a:lstStyle/>
                    <a:p>
                      <a:pPr marL="0" lvl="0" indent="0" algn="ctr" rtl="0">
                        <a:spcBef>
                          <a:spcPts val="0"/>
                        </a:spcBef>
                        <a:spcAft>
                          <a:spcPts val="0"/>
                        </a:spcAft>
                        <a:buNone/>
                      </a:pPr>
                      <a:r>
                        <a:rPr lang="en-US" sz="1000" b="0" i="0" dirty="0">
                          <a:solidFill>
                            <a:srgbClr val="222222"/>
                          </a:solidFill>
                          <a:effectLst/>
                          <a:latin typeface="Roboto"/>
                        </a:rPr>
                        <a:t>This is a +</a:t>
                      </a:r>
                      <a:r>
                        <a:rPr lang="en-US" sz="1000" b="0" i="0" dirty="0" err="1">
                          <a:solidFill>
                            <a:srgbClr val="222222"/>
                          </a:solidFill>
                          <a:effectLst/>
                          <a:latin typeface="Roboto"/>
                        </a:rPr>
                        <a:t>Ve</a:t>
                      </a:r>
                      <a:r>
                        <a:rPr lang="en-US" sz="1000" b="0" i="0" dirty="0">
                          <a:solidFill>
                            <a:srgbClr val="222222"/>
                          </a:solidFill>
                          <a:effectLst/>
                          <a:latin typeface="Roboto"/>
                        </a:rPr>
                        <a:t> terminal of the backlight </a:t>
                      </a:r>
                      <a:r>
                        <a:rPr lang="en-US" sz="1000" b="0" i="0" u="none" strike="noStrike" dirty="0">
                          <a:solidFill>
                            <a:srgbClr val="E8554E"/>
                          </a:solidFill>
                          <a:effectLst/>
                          <a:latin typeface="Roboto"/>
                          <a:hlinkClick r:id="rId3">
                            <a:extLst>
                              <a:ext uri="{A12FA001-AC4F-418D-AE19-62706E023703}">
                                <ahyp:hlinkClr xmlns:ahyp="http://schemas.microsoft.com/office/drawing/2018/hyperlinkcolor" val="tx"/>
                              </a:ext>
                            </a:extLst>
                          </a:hlinkClick>
                        </a:rPr>
                        <a:t>LED</a:t>
                      </a:r>
                      <a:r>
                        <a:rPr lang="en-US" sz="1000" b="0" i="0" dirty="0">
                          <a:solidFill>
                            <a:srgbClr val="222222"/>
                          </a:solidFill>
                          <a:effectLst/>
                          <a:latin typeface="Roboto"/>
                        </a:rPr>
                        <a:t> of the display &amp; it is connected to +5V to activate the LED backlight.</a:t>
                      </a:r>
                      <a:endParaRPr sz="1000" dirty="0">
                        <a:solidFill>
                          <a:schemeClr val="dk1"/>
                        </a:solidFill>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US" sz="1000" b="0" i="0" dirty="0">
                          <a:solidFill>
                            <a:srgbClr val="222222"/>
                          </a:solidFill>
                          <a:effectLst/>
                          <a:latin typeface="Roboto"/>
                        </a:rPr>
                        <a:t>This is a -</a:t>
                      </a:r>
                      <a:r>
                        <a:rPr lang="en-US" sz="1000" b="0" i="0" dirty="0" err="1">
                          <a:solidFill>
                            <a:srgbClr val="222222"/>
                          </a:solidFill>
                          <a:effectLst/>
                          <a:latin typeface="Roboto"/>
                        </a:rPr>
                        <a:t>Ve</a:t>
                      </a:r>
                      <a:r>
                        <a:rPr lang="en-US" sz="1000" b="0" i="0" dirty="0">
                          <a:solidFill>
                            <a:srgbClr val="222222"/>
                          </a:solidFill>
                          <a:effectLst/>
                          <a:latin typeface="Roboto"/>
                        </a:rPr>
                        <a:t> terminal of a backlight LED of the display &amp; it is connected to the GND terminal to activate the LED backlight.</a:t>
                      </a:r>
                      <a:endParaRPr sz="1000" dirty="0">
                        <a:solidFill>
                          <a:schemeClr val="dk1"/>
                        </a:solidFill>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3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Code </a:t>
            </a:r>
            <a:endParaRPr dirty="0"/>
          </a:p>
        </p:txBody>
      </p:sp>
      <p:sp>
        <p:nvSpPr>
          <p:cNvPr id="1963" name="Google Shape;1963;p39"/>
          <p:cNvSpPr/>
          <p:nvPr/>
        </p:nvSpPr>
        <p:spPr>
          <a:xfrm>
            <a:off x="713225" y="1128900"/>
            <a:ext cx="7717500" cy="34752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9"/>
          <p:cNvSpPr/>
          <p:nvPr/>
        </p:nvSpPr>
        <p:spPr>
          <a:xfrm>
            <a:off x="2273413" y="1664625"/>
            <a:ext cx="1840500" cy="1050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dk1"/>
                </a:solidFill>
                <a:latin typeface="Sora"/>
                <a:ea typeface="Sora"/>
                <a:cs typeface="Sora"/>
                <a:sym typeface="Sora"/>
              </a:rPr>
              <a:t>1-int_fun</a:t>
            </a:r>
            <a:endParaRPr sz="1800" b="1" dirty="0">
              <a:solidFill>
                <a:schemeClr val="dk1"/>
              </a:solidFill>
              <a:latin typeface="Sora"/>
              <a:ea typeface="Sora"/>
              <a:cs typeface="Sora"/>
              <a:sym typeface="Sora"/>
            </a:endParaRPr>
          </a:p>
        </p:txBody>
      </p:sp>
      <p:sp>
        <p:nvSpPr>
          <p:cNvPr id="1969" name="Google Shape;1969;p39"/>
          <p:cNvSpPr/>
          <p:nvPr/>
        </p:nvSpPr>
        <p:spPr>
          <a:xfrm>
            <a:off x="2273413" y="3227475"/>
            <a:ext cx="1840500" cy="68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dk1"/>
              </a:solidFill>
              <a:latin typeface="Sora"/>
              <a:ea typeface="Sora"/>
              <a:cs typeface="Sora"/>
              <a:sym typeface="Sora"/>
            </a:endParaRPr>
          </a:p>
        </p:txBody>
      </p:sp>
      <p:sp>
        <p:nvSpPr>
          <p:cNvPr id="1970" name="Google Shape;1970;p39"/>
          <p:cNvSpPr/>
          <p:nvPr/>
        </p:nvSpPr>
        <p:spPr>
          <a:xfrm>
            <a:off x="5030096" y="3227475"/>
            <a:ext cx="1840500" cy="66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dk1"/>
              </a:solidFill>
              <a:latin typeface="Sora"/>
              <a:ea typeface="Sora"/>
              <a:cs typeface="Sora"/>
              <a:sym typeface="Sora"/>
            </a:endParaRPr>
          </a:p>
        </p:txBody>
      </p:sp>
      <p:sp>
        <p:nvSpPr>
          <p:cNvPr id="1971" name="Google Shape;1971;p39"/>
          <p:cNvSpPr/>
          <p:nvPr/>
        </p:nvSpPr>
        <p:spPr>
          <a:xfrm>
            <a:off x="5030063" y="1855875"/>
            <a:ext cx="1840500" cy="66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dirty="0">
              <a:solidFill>
                <a:schemeClr val="dk1"/>
              </a:solidFill>
              <a:latin typeface="Sora"/>
              <a:ea typeface="Sora"/>
              <a:cs typeface="Sora"/>
              <a:sym typeface="Sora"/>
            </a:endParaRPr>
          </a:p>
        </p:txBody>
      </p:sp>
      <p:grpSp>
        <p:nvGrpSpPr>
          <p:cNvPr id="1972" name="Google Shape;1972;p39"/>
          <p:cNvGrpSpPr/>
          <p:nvPr/>
        </p:nvGrpSpPr>
        <p:grpSpPr>
          <a:xfrm flipH="1">
            <a:off x="7205717" y="1218796"/>
            <a:ext cx="1225000" cy="576722"/>
            <a:chOff x="835132" y="1750471"/>
            <a:chExt cx="1225000" cy="576722"/>
          </a:xfrm>
        </p:grpSpPr>
        <p:sp>
          <p:nvSpPr>
            <p:cNvPr id="1973" name="Google Shape;1973;p39"/>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9"/>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9"/>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9"/>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9"/>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9"/>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9"/>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9"/>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9"/>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9"/>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9"/>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9"/>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9"/>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4684479E-9D97-4A4E-9E58-4C0AA702C670}"/>
              </a:ext>
            </a:extLst>
          </p:cNvPr>
          <p:cNvSpPr/>
          <p:nvPr/>
        </p:nvSpPr>
        <p:spPr>
          <a:xfrm>
            <a:off x="2490212" y="3407636"/>
            <a:ext cx="979755" cy="307777"/>
          </a:xfrm>
          <a:prstGeom prst="rect">
            <a:avLst/>
          </a:prstGeom>
        </p:spPr>
        <p:txBody>
          <a:bodyPr wrap="none">
            <a:spAutoFit/>
          </a:bodyPr>
          <a:lstStyle/>
          <a:p>
            <a:r>
              <a:rPr lang="en-US" dirty="0">
                <a:solidFill>
                  <a:srgbClr val="880000"/>
                </a:solidFill>
                <a:highlight>
                  <a:srgbClr val="FFFFFF"/>
                </a:highlight>
                <a:latin typeface="Consolas" panose="020B0609020204030204" pitchFamily="49" charset="0"/>
              </a:rPr>
              <a:t>INT1_FUN</a:t>
            </a:r>
            <a:endParaRPr lang="en-US" dirty="0"/>
          </a:p>
        </p:txBody>
      </p:sp>
      <p:sp>
        <p:nvSpPr>
          <p:cNvPr id="3" name="Rectangle 2">
            <a:extLst>
              <a:ext uri="{FF2B5EF4-FFF2-40B4-BE49-F238E27FC236}">
                <a16:creationId xmlns:a16="http://schemas.microsoft.com/office/drawing/2014/main" id="{D999A030-4032-4BB3-8587-8A4852A69FEB}"/>
              </a:ext>
            </a:extLst>
          </p:cNvPr>
          <p:cNvSpPr/>
          <p:nvPr/>
        </p:nvSpPr>
        <p:spPr>
          <a:xfrm>
            <a:off x="5084060" y="2036036"/>
            <a:ext cx="1277914" cy="307777"/>
          </a:xfrm>
          <a:prstGeom prst="rect">
            <a:avLst/>
          </a:prstGeom>
        </p:spPr>
        <p:txBody>
          <a:bodyPr wrap="none">
            <a:spAutoFit/>
          </a:bodyPr>
          <a:lstStyle/>
          <a:p>
            <a:r>
              <a:rPr lang="en-US" dirty="0">
                <a:solidFill>
                  <a:srgbClr val="880000"/>
                </a:solidFill>
                <a:highlight>
                  <a:srgbClr val="FFFFFF"/>
                </a:highlight>
                <a:latin typeface="Consolas" panose="020B0609020204030204" pitchFamily="49" charset="0"/>
              </a:rPr>
              <a:t>CAPTURE_FUN</a:t>
            </a:r>
            <a:endParaRPr lang="en-US" dirty="0"/>
          </a:p>
        </p:txBody>
      </p:sp>
      <p:sp>
        <p:nvSpPr>
          <p:cNvPr id="4" name="Rectangle 3">
            <a:extLst>
              <a:ext uri="{FF2B5EF4-FFF2-40B4-BE49-F238E27FC236}">
                <a16:creationId xmlns:a16="http://schemas.microsoft.com/office/drawing/2014/main" id="{DAE7CDF7-2970-4D12-87BE-5644E8B2E872}"/>
              </a:ext>
            </a:extLst>
          </p:cNvPr>
          <p:cNvSpPr/>
          <p:nvPr/>
        </p:nvSpPr>
        <p:spPr>
          <a:xfrm>
            <a:off x="5183446" y="3414536"/>
            <a:ext cx="1178528" cy="307777"/>
          </a:xfrm>
          <a:prstGeom prst="rect">
            <a:avLst/>
          </a:prstGeom>
        </p:spPr>
        <p:txBody>
          <a:bodyPr wrap="none">
            <a:spAutoFit/>
          </a:bodyPr>
          <a:lstStyle/>
          <a:p>
            <a:r>
              <a:rPr lang="en-US" dirty="0">
                <a:solidFill>
                  <a:srgbClr val="0000FF"/>
                </a:solidFill>
                <a:highlight>
                  <a:srgbClr val="FFFFFF"/>
                </a:highlight>
                <a:latin typeface="Consolas" panose="020B0609020204030204" pitchFamily="49" charset="0"/>
              </a:rPr>
              <a:t>while</a:t>
            </a:r>
            <a:r>
              <a:rPr lang="en-US" dirty="0">
                <a:solidFill>
                  <a:srgbClr val="A31515"/>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(1)</a:t>
            </a:r>
            <a:r>
              <a:rPr lang="en-US" dirty="0">
                <a:solidFill>
                  <a:srgbClr val="A31515"/>
                </a:solidFill>
                <a:highlight>
                  <a:srgbClr val="FFFFFF"/>
                </a:highlight>
                <a:latin typeface="Consolas" panose="020B0609020204030204" pitchFamily="49" charset="0"/>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670664" y="541994"/>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latin typeface="Times New Roman" panose="02020603050405020304" pitchFamily="18" charset="0"/>
                <a:cs typeface="Times New Roman" panose="02020603050405020304" pitchFamily="18" charset="0"/>
              </a:rPr>
              <a:t>Contant</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1072" name="Google Shape;1072;p26"/>
          <p:cNvSpPr txBox="1">
            <a:spLocks noGrp="1"/>
          </p:cNvSpPr>
          <p:nvPr>
            <p:ph type="title"/>
          </p:nvPr>
        </p:nvSpPr>
        <p:spPr>
          <a:xfrm>
            <a:off x="720000"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073" name="Google Shape;1073;p26"/>
          <p:cNvSpPr txBox="1">
            <a:spLocks noGrp="1"/>
          </p:cNvSpPr>
          <p:nvPr>
            <p:ph type="title" idx="2"/>
          </p:nvPr>
        </p:nvSpPr>
        <p:spPr>
          <a:xfrm>
            <a:off x="720000" y="3066688"/>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074" name="Google Shape;1074;p26"/>
          <p:cNvSpPr txBox="1">
            <a:spLocks noGrp="1"/>
          </p:cNvSpPr>
          <p:nvPr>
            <p:ph type="title" idx="3"/>
          </p:nvPr>
        </p:nvSpPr>
        <p:spPr>
          <a:xfrm>
            <a:off x="2709178"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076" name="Google Shape;1076;p26"/>
          <p:cNvSpPr txBox="1">
            <a:spLocks noGrp="1"/>
          </p:cNvSpPr>
          <p:nvPr>
            <p:ph type="title" idx="5"/>
          </p:nvPr>
        </p:nvSpPr>
        <p:spPr>
          <a:xfrm>
            <a:off x="4698355"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078" name="Google Shape;1078;p26"/>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AVR</a:t>
            </a:r>
            <a:endParaRPr dirty="0"/>
          </a:p>
        </p:txBody>
      </p:sp>
      <p:sp>
        <p:nvSpPr>
          <p:cNvPr id="1079" name="Google Shape;1079;p26"/>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 </a:t>
            </a:r>
          </a:p>
          <a:p>
            <a:pPr marL="0" lvl="0" indent="0" algn="l" rtl="0">
              <a:spcBef>
                <a:spcPts val="0"/>
              </a:spcBef>
              <a:spcAft>
                <a:spcPts val="0"/>
              </a:spcAft>
              <a:buNone/>
            </a:pPr>
            <a:r>
              <a:rPr lang="en-US" dirty="0"/>
              <a:t>(interrupt)</a:t>
            </a:r>
            <a:endParaRPr dirty="0"/>
          </a:p>
        </p:txBody>
      </p:sp>
      <p:sp>
        <p:nvSpPr>
          <p:cNvPr id="1080" name="Google Shape;1080;p26"/>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LCD</a:t>
            </a:r>
            <a:endParaRPr dirty="0"/>
          </a:p>
        </p:txBody>
      </p:sp>
      <p:sp>
        <p:nvSpPr>
          <p:cNvPr id="1081" name="Google Shape;1081;p26"/>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OSCIIISCOPE </a:t>
            </a:r>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F31D1A22-3633-4BCC-BF64-8B6D436DF35A}"/>
              </a:ext>
            </a:extLst>
          </p:cNvPr>
          <p:cNvPicPr>
            <a:picLocks noChangeAspect="1"/>
          </p:cNvPicPr>
          <p:nvPr/>
        </p:nvPicPr>
        <p:blipFill>
          <a:blip r:embed="rId3"/>
          <a:stretch>
            <a:fillRect/>
          </a:stretch>
        </p:blipFill>
        <p:spPr>
          <a:xfrm>
            <a:off x="6830102" y="3145845"/>
            <a:ext cx="1175269" cy="1489901"/>
          </a:xfrm>
          <a:prstGeom prst="rect">
            <a:avLst/>
          </a:prstGeom>
          <a:ln>
            <a:noFill/>
          </a:ln>
          <a:effectLst>
            <a:softEdge rad="112500"/>
          </a:effectLst>
        </p:spPr>
      </p:pic>
      <p:pic>
        <p:nvPicPr>
          <p:cNvPr id="7" name="Picture 6">
            <a:extLst>
              <a:ext uri="{FF2B5EF4-FFF2-40B4-BE49-F238E27FC236}">
                <a16:creationId xmlns:a16="http://schemas.microsoft.com/office/drawing/2014/main" id="{676033F7-41E9-49AE-BBA9-81656DA457CA}"/>
              </a:ext>
            </a:extLst>
          </p:cNvPr>
          <p:cNvPicPr>
            <a:picLocks noChangeAspect="1"/>
          </p:cNvPicPr>
          <p:nvPr/>
        </p:nvPicPr>
        <p:blipFill>
          <a:blip r:embed="rId4"/>
          <a:stretch>
            <a:fillRect/>
          </a:stretch>
        </p:blipFill>
        <p:spPr>
          <a:xfrm>
            <a:off x="7148347" y="971816"/>
            <a:ext cx="1324989" cy="865718"/>
          </a:xfrm>
          <a:prstGeom prst="rect">
            <a:avLst/>
          </a:prstGeom>
        </p:spPr>
      </p:pic>
      <p:pic>
        <p:nvPicPr>
          <p:cNvPr id="8" name="Picture 7">
            <a:extLst>
              <a:ext uri="{FF2B5EF4-FFF2-40B4-BE49-F238E27FC236}">
                <a16:creationId xmlns:a16="http://schemas.microsoft.com/office/drawing/2014/main" id="{7A4C2B2A-C4FF-42DE-83B9-49555196E6B5}"/>
              </a:ext>
            </a:extLst>
          </p:cNvPr>
          <p:cNvPicPr>
            <a:picLocks noChangeAspect="1"/>
          </p:cNvPicPr>
          <p:nvPr/>
        </p:nvPicPr>
        <p:blipFill>
          <a:blip r:embed="rId5"/>
          <a:stretch>
            <a:fillRect/>
          </a:stretch>
        </p:blipFill>
        <p:spPr>
          <a:xfrm>
            <a:off x="7894180" y="2280580"/>
            <a:ext cx="974768" cy="856217"/>
          </a:xfrm>
          <a:prstGeom prst="rect">
            <a:avLst/>
          </a:prstGeom>
        </p:spPr>
      </p:pic>
      <p:pic>
        <p:nvPicPr>
          <p:cNvPr id="9" name="Picture 8">
            <a:extLst>
              <a:ext uri="{FF2B5EF4-FFF2-40B4-BE49-F238E27FC236}">
                <a16:creationId xmlns:a16="http://schemas.microsoft.com/office/drawing/2014/main" id="{7F043ED2-E66C-4746-94DA-627D9AD81C3B}"/>
              </a:ext>
            </a:extLst>
          </p:cNvPr>
          <p:cNvPicPr>
            <a:picLocks noChangeAspect="1"/>
          </p:cNvPicPr>
          <p:nvPr/>
        </p:nvPicPr>
        <p:blipFill>
          <a:blip r:embed="rId6"/>
          <a:stretch>
            <a:fillRect/>
          </a:stretch>
        </p:blipFill>
        <p:spPr>
          <a:xfrm>
            <a:off x="6358643" y="1997655"/>
            <a:ext cx="942917" cy="735000"/>
          </a:xfrm>
          <a:prstGeom prst="rect">
            <a:avLst/>
          </a:prstGeom>
        </p:spPr>
      </p:pic>
      <p:cxnSp>
        <p:nvCxnSpPr>
          <p:cNvPr id="13" name="Straight Arrow Connector 12">
            <a:extLst>
              <a:ext uri="{FF2B5EF4-FFF2-40B4-BE49-F238E27FC236}">
                <a16:creationId xmlns:a16="http://schemas.microsoft.com/office/drawing/2014/main" id="{18093A66-EB5C-4690-A769-68EED5751AA4}"/>
              </a:ext>
            </a:extLst>
          </p:cNvPr>
          <p:cNvCxnSpPr/>
          <p:nvPr/>
        </p:nvCxnSpPr>
        <p:spPr>
          <a:xfrm flipH="1">
            <a:off x="8115300" y="3371850"/>
            <a:ext cx="457200" cy="224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EA63DC7-AAC0-4157-BEF0-FAE8319DF77F}"/>
              </a:ext>
            </a:extLst>
          </p:cNvPr>
          <p:cNvCxnSpPr/>
          <p:nvPr/>
        </p:nvCxnSpPr>
        <p:spPr>
          <a:xfrm flipH="1" flipV="1">
            <a:off x="7007819" y="2778797"/>
            <a:ext cx="131009" cy="35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DB17EC9-D722-431C-88F7-3578A86A3047}"/>
              </a:ext>
            </a:extLst>
          </p:cNvPr>
          <p:cNvCxnSpPr/>
          <p:nvPr/>
        </p:nvCxnSpPr>
        <p:spPr>
          <a:xfrm flipV="1">
            <a:off x="7505700" y="1997655"/>
            <a:ext cx="180975" cy="850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Avr</a:t>
            </a:r>
            <a:r>
              <a:rPr lang="en-US" dirty="0"/>
              <a:t> is connecting to interrupting button that will increase or decrease of duty cycle of high and low circuit </a:t>
            </a:r>
          </a:p>
          <a:p>
            <a:pPr marL="0" lvl="0" indent="0" algn="l" rtl="0">
              <a:spcBef>
                <a:spcPts val="0"/>
              </a:spcBef>
              <a:spcAft>
                <a:spcPts val="0"/>
              </a:spcAft>
              <a:buNone/>
            </a:pPr>
            <a:r>
              <a:rPr lang="en-US" dirty="0"/>
              <a:t>To detect the first rising edge is for int1and then count0 will detect to set time for rising to rising is in the second counter and the is the timer for all bored </a:t>
            </a:r>
          </a:p>
          <a:p>
            <a:pPr marL="0" lvl="0" indent="0" algn="l" rtl="0">
              <a:spcBef>
                <a:spcPts val="0"/>
              </a:spcBef>
              <a:spcAft>
                <a:spcPts val="0"/>
              </a:spcAft>
              <a:buNone/>
            </a:pPr>
            <a:r>
              <a:rPr lang="en-US" dirty="0"/>
              <a:t>For </a:t>
            </a:r>
            <a:r>
              <a:rPr lang="en-US" dirty="0" err="1"/>
              <a:t>t_on</a:t>
            </a:r>
            <a:r>
              <a:rPr lang="en-US" dirty="0"/>
              <a:t> it will be the threaded int and thread count</a:t>
            </a:r>
          </a:p>
          <a:p>
            <a:pPr marL="0" lvl="0" indent="0" algn="l" rtl="0">
              <a:spcBef>
                <a:spcPts val="0"/>
              </a:spcBef>
              <a:spcAft>
                <a:spcPts val="0"/>
              </a:spcAft>
              <a:buNone/>
            </a:pPr>
            <a:r>
              <a:rPr lang="en-US" dirty="0"/>
              <a:t>For </a:t>
            </a:r>
            <a:r>
              <a:rPr lang="en-US" dirty="0" err="1"/>
              <a:t>t_off</a:t>
            </a:r>
            <a:r>
              <a:rPr lang="en-US" dirty="0"/>
              <a:t> it going be 256-t_on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213" name="Google Shape;1213;p2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Executive summary</a:t>
            </a:r>
            <a:endParaRPr/>
          </a:p>
        </p:txBody>
      </p:sp>
      <p:pic>
        <p:nvPicPr>
          <p:cNvPr id="1214" name="Google Shape;1214;p27"/>
          <p:cNvPicPr preferRelativeResize="0">
            <a:picLocks noGrp="1"/>
          </p:cNvPicPr>
          <p:nvPr>
            <p:ph type="pic" idx="2"/>
          </p:nvPr>
        </p:nvPicPr>
        <p:blipFill rotWithShape="1">
          <a:blip r:embed="rId3">
            <a:alphaModFix/>
          </a:blip>
          <a:srcRect l="27151" r="27146"/>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AVR</a:t>
            </a:r>
            <a:endParaRPr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2591763" y="2768191"/>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INTERFACING</a:t>
            </a:r>
            <a:endParaRPr sz="1600" b="0" dirty="0">
              <a:latin typeface="Times New Roman" panose="02020603050405020304" pitchFamily="18" charset="0"/>
              <a:cs typeface="Times New Roman" panose="02020603050405020304" pitchFamily="18"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Company description</a:t>
            </a:r>
            <a:endParaRPr/>
          </a:p>
        </p:txBody>
      </p:sp>
      <p:sp>
        <p:nvSpPr>
          <p:cNvPr id="1501" name="Google Shape;1501;p29"/>
          <p:cNvSpPr txBox="1">
            <a:spLocks noGrp="1"/>
          </p:cNvSpPr>
          <p:nvPr>
            <p:ph type="subTitle" idx="1"/>
          </p:nvPr>
        </p:nvSpPr>
        <p:spPr>
          <a:xfrm>
            <a:off x="720000" y="2919677"/>
            <a:ext cx="1599150" cy="814828"/>
          </a:xfrm>
          <a:prstGeom prst="rect">
            <a:avLst/>
          </a:prstGeom>
        </p:spPr>
        <p:txBody>
          <a:bodyPr spcFirstLastPara="1" wrap="square" lIns="91425" tIns="91425" rIns="91425" bIns="91425" anchor="t" anchorCtr="0">
            <a:noAutofit/>
          </a:bodyPr>
          <a:lstStyle/>
          <a:p>
            <a:pPr marL="0" lvl="0" indent="0"/>
            <a:r>
              <a:rPr lang="en-US" sz="1600" dirty="0">
                <a:latin typeface="Times New Roman" panose="02020603050405020304" pitchFamily="18" charset="0"/>
                <a:cs typeface="Times New Roman" panose="02020603050405020304" pitchFamily="18" charset="0"/>
              </a:rPr>
              <a:t>Peripheral </a:t>
            </a:r>
            <a:endParaRPr sz="1600" dirty="0">
              <a:latin typeface="Times New Roman" panose="02020603050405020304" pitchFamily="18" charset="0"/>
              <a:cs typeface="Times New Roman" panose="02020603050405020304" pitchFamily="18" charset="0"/>
            </a:endParaRPr>
          </a:p>
        </p:txBody>
      </p:sp>
      <p:sp>
        <p:nvSpPr>
          <p:cNvPr id="1502" name="Google Shape;1502;p29"/>
          <p:cNvSpPr txBox="1">
            <a:spLocks noGrp="1"/>
          </p:cNvSpPr>
          <p:nvPr>
            <p:ph type="subTitle" idx="2"/>
          </p:nvPr>
        </p:nvSpPr>
        <p:spPr>
          <a:xfrm>
            <a:off x="2591763" y="1535703"/>
            <a:ext cx="2786571" cy="8471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Configuration</a:t>
            </a:r>
            <a:r>
              <a:rPr lang="en-US" dirty="0"/>
              <a:t> </a:t>
            </a:r>
            <a:endParaRPr dirty="0"/>
          </a:p>
        </p:txBody>
      </p:sp>
      <p:sp>
        <p:nvSpPr>
          <p:cNvPr id="1503" name="Google Shape;1503;p29"/>
          <p:cNvSpPr txBox="1">
            <a:spLocks noGrp="1"/>
          </p:cNvSpPr>
          <p:nvPr>
            <p:ph type="subTitle" idx="3"/>
          </p:nvPr>
        </p:nvSpPr>
        <p:spPr>
          <a:xfrm>
            <a:off x="656376" y="1377250"/>
            <a:ext cx="1696408"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Architecture </a:t>
            </a:r>
            <a:endParaRPr sz="1600" b="0" dirty="0">
              <a:latin typeface="Times New Roman" panose="02020603050405020304" pitchFamily="18" charset="0"/>
              <a:cs typeface="Times New Roman" panose="02020603050405020304" pitchFamily="18" charset="0"/>
            </a:endParaRP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r>
              <a:rPr lang="en-US" sz="2000" dirty="0">
                <a:latin typeface="Times New Roman" panose="02020603050405020304" pitchFamily="18" charset="0"/>
                <a:cs typeface="Times New Roman" panose="02020603050405020304" pitchFamily="18" charset="0"/>
              </a:rPr>
              <a:t>Architecture </a:t>
            </a:r>
            <a:br>
              <a:rPr lang="en-US" dirty="0"/>
            </a:br>
            <a:endParaRPr dirty="0"/>
          </a:p>
        </p:txBody>
      </p:sp>
      <p:pic>
        <p:nvPicPr>
          <p:cNvPr id="3" name="Picture 2">
            <a:extLst>
              <a:ext uri="{FF2B5EF4-FFF2-40B4-BE49-F238E27FC236}">
                <a16:creationId xmlns:a16="http://schemas.microsoft.com/office/drawing/2014/main" id="{F8E3629F-7112-4ED2-ABAB-6370DA61FA96}"/>
              </a:ext>
            </a:extLst>
          </p:cNvPr>
          <p:cNvPicPr>
            <a:picLocks noChangeAspect="1"/>
          </p:cNvPicPr>
          <p:nvPr/>
        </p:nvPicPr>
        <p:blipFill>
          <a:blip r:embed="rId3"/>
          <a:stretch>
            <a:fillRect/>
          </a:stretch>
        </p:blipFill>
        <p:spPr>
          <a:xfrm>
            <a:off x="4528275" y="828025"/>
            <a:ext cx="3895725" cy="3619500"/>
          </a:xfrm>
          <a:prstGeom prst="rect">
            <a:avLst/>
          </a:prstGeom>
        </p:spPr>
      </p:pic>
      <p:sp>
        <p:nvSpPr>
          <p:cNvPr id="4" name="Rectangle 3">
            <a:extLst>
              <a:ext uri="{FF2B5EF4-FFF2-40B4-BE49-F238E27FC236}">
                <a16:creationId xmlns:a16="http://schemas.microsoft.com/office/drawing/2014/main" id="{F78791C4-070E-4561-B7CF-9E7E4BD61971}"/>
              </a:ext>
            </a:extLst>
          </p:cNvPr>
          <p:cNvSpPr/>
          <p:nvPr/>
        </p:nvSpPr>
        <p:spPr>
          <a:xfrm>
            <a:off x="464819" y="1219149"/>
            <a:ext cx="4572000" cy="3139321"/>
          </a:xfrm>
          <a:prstGeom prst="rect">
            <a:avLst/>
          </a:prstGeom>
        </p:spPr>
        <p:txBody>
          <a:bodyPr>
            <a:spAutoFit/>
          </a:bodyPr>
          <a:lstStyle/>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1-32 General Purpose Registers</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2-Special Function Registers</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3-Static RAM</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4-EEPROM</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5-Flash</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6-Timer/Counter</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7-Compartor</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8-Watch Dog timer</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 9-Protocols: UART, SPI, I2C</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10-Interrupt Handler</a:t>
            </a:r>
          </a:p>
          <a:p>
            <a:pPr marL="457200" lvl="0" indent="-304800">
              <a:buClr>
                <a:srgbClr val="191919"/>
              </a:buClr>
              <a:buSzPts val="1200"/>
            </a:pPr>
            <a:r>
              <a:rPr lang="en-US" sz="1800" dirty="0">
                <a:solidFill>
                  <a:srgbClr val="333333"/>
                </a:solidFill>
                <a:latin typeface="Times New Roman" panose="02020603050405020304" pitchFamily="18" charset="0"/>
                <a:cs typeface="Times New Roman" panose="02020603050405020304" pitchFamily="18" charset="0"/>
                <a:sym typeface="Open Sans"/>
              </a:rPr>
              <a:t>11-IO 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720000" y="828025"/>
            <a:ext cx="369251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br>
              <a:rPr lang="en-US" sz="1600" b="0" dirty="0">
                <a:latin typeface="Times New Roman" panose="02020603050405020304" pitchFamily="18" charset="0"/>
                <a:cs typeface="Times New Roman" panose="02020603050405020304" pitchFamily="18" charset="0"/>
              </a:rPr>
            </a:br>
            <a:endParaRPr sz="1600" b="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E2E4A0-0BA7-4F48-ACA1-21A0C6BEE710}"/>
              </a:ext>
            </a:extLst>
          </p:cNvPr>
          <p:cNvPicPr>
            <a:picLocks noChangeAspect="1"/>
          </p:cNvPicPr>
          <p:nvPr/>
        </p:nvPicPr>
        <p:blipFill>
          <a:blip r:embed="rId3"/>
          <a:stretch>
            <a:fillRect/>
          </a:stretch>
        </p:blipFill>
        <p:spPr>
          <a:xfrm>
            <a:off x="5709684" y="1114375"/>
            <a:ext cx="2562446" cy="2960281"/>
          </a:xfrm>
          <a:prstGeom prst="rect">
            <a:avLst/>
          </a:prstGeom>
        </p:spPr>
      </p:pic>
      <p:sp>
        <p:nvSpPr>
          <p:cNvPr id="6" name="Rectangle 5">
            <a:extLst>
              <a:ext uri="{FF2B5EF4-FFF2-40B4-BE49-F238E27FC236}">
                <a16:creationId xmlns:a16="http://schemas.microsoft.com/office/drawing/2014/main" id="{6DC0A283-834E-4440-9F1C-49BD9B3B139D}"/>
              </a:ext>
            </a:extLst>
          </p:cNvPr>
          <p:cNvSpPr/>
          <p:nvPr/>
        </p:nvSpPr>
        <p:spPr>
          <a:xfrm>
            <a:off x="871870" y="828025"/>
            <a:ext cx="1518364" cy="369332"/>
          </a:xfrm>
          <a:prstGeom prst="rect">
            <a:avLst/>
          </a:prstGeom>
        </p:spPr>
        <p:txBody>
          <a:bodyPr wrap="none">
            <a:spAutoFit/>
          </a:bodyPr>
          <a:lstStyle/>
          <a:p>
            <a:r>
              <a:rPr lang="en-US" sz="1800" b="1" dirty="0">
                <a:solidFill>
                  <a:srgbClr val="222222"/>
                </a:solidFill>
                <a:latin typeface="Times New Roman" panose="02020603050405020304" pitchFamily="18" charset="0"/>
                <a:cs typeface="Times New Roman" panose="02020603050405020304" pitchFamily="18" charset="0"/>
              </a:rPr>
              <a:t>configuration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32"/>
          <p:cNvSpPr txBox="1">
            <a:spLocks noGrp="1"/>
          </p:cNvSpPr>
          <p:nvPr>
            <p:ph type="title"/>
          </p:nvPr>
        </p:nvSpPr>
        <p:spPr>
          <a:xfrm>
            <a:off x="653060" y="3186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Interfacing</a:t>
            </a:r>
            <a:r>
              <a:rPr lang="en-US" sz="2800" b="0" dirty="0">
                <a:latin typeface="Times New Roman" panose="02020603050405020304" pitchFamily="18" charset="0"/>
                <a:cs typeface="Times New Roman" panose="02020603050405020304" pitchFamily="18" charset="0"/>
              </a:rPr>
              <a:t> </a:t>
            </a:r>
            <a:endParaRPr sz="2800" b="0" dirty="0">
              <a:latin typeface="Times New Roman" panose="02020603050405020304" pitchFamily="18" charset="0"/>
              <a:cs typeface="Times New Roman" panose="02020603050405020304" pitchFamily="18" charset="0"/>
            </a:endParaRPr>
          </a:p>
        </p:txBody>
      </p:sp>
      <p:sp>
        <p:nvSpPr>
          <p:cNvPr id="1693" name="Google Shape;1693;p32"/>
          <p:cNvSpPr txBox="1">
            <a:spLocks noGrp="1"/>
          </p:cNvSpPr>
          <p:nvPr>
            <p:ph type="subTitle" idx="1"/>
          </p:nvPr>
        </p:nvSpPr>
        <p:spPr>
          <a:xfrm>
            <a:off x="725780" y="1222951"/>
            <a:ext cx="2162100" cy="1105200"/>
          </a:xfrm>
          <a:prstGeom prst="rect">
            <a:avLst/>
          </a:prstGeom>
        </p:spPr>
        <p:txBody>
          <a:bodyPr spcFirstLastPara="1" wrap="square" lIns="91425" tIns="91425" rIns="91425" bIns="91425" anchor="t" anchorCtr="0">
            <a:noAutofit/>
          </a:bodyPr>
          <a:lstStyle/>
          <a:p>
            <a:pPr marL="0" indent="0"/>
            <a:r>
              <a:rPr lang="en-US" sz="1600" dirty="0">
                <a:latin typeface="Times New Roman" panose="02020603050405020304" pitchFamily="18" charset="0"/>
                <a:cs typeface="Times New Roman" panose="02020603050405020304" pitchFamily="18" charset="0"/>
              </a:rPr>
              <a:t>It interface to al peripheral that it existed into it Owen bored by programing and wiring </a:t>
            </a:r>
          </a:p>
          <a:p>
            <a:pPr marL="0" lvl="0" indent="0" algn="l" rtl="0">
              <a:spcBef>
                <a:spcPts val="0"/>
              </a:spcBef>
              <a:spcAft>
                <a:spcPts val="0"/>
              </a:spcAft>
              <a:buNone/>
            </a:pPr>
            <a:endParaRPr dirty="0"/>
          </a:p>
        </p:txBody>
      </p:sp>
      <p:sp>
        <p:nvSpPr>
          <p:cNvPr id="1694" name="Google Shape;1694;p32"/>
          <p:cNvSpPr txBox="1">
            <a:spLocks noGrp="1"/>
          </p:cNvSpPr>
          <p:nvPr>
            <p:ph type="subTitle" idx="2"/>
          </p:nvPr>
        </p:nvSpPr>
        <p:spPr>
          <a:xfrm>
            <a:off x="3416991" y="1222951"/>
            <a:ext cx="2162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The layer is helping to modified the code and get to error easy and to serve will</a:t>
            </a:r>
            <a:endParaRPr sz="1600" dirty="0">
              <a:latin typeface="Times New Roman" panose="02020603050405020304" pitchFamily="18" charset="0"/>
              <a:cs typeface="Times New Roman" panose="02020603050405020304" pitchFamily="18" charset="0"/>
            </a:endParaRPr>
          </a:p>
        </p:txBody>
      </p:sp>
      <p:sp>
        <p:nvSpPr>
          <p:cNvPr id="1696" name="Google Shape;1696;p32"/>
          <p:cNvSpPr txBox="1">
            <a:spLocks noGrp="1"/>
          </p:cNvSpPr>
          <p:nvPr>
            <p:ph type="subTitle" idx="4"/>
          </p:nvPr>
        </p:nvSpPr>
        <p:spPr>
          <a:xfrm>
            <a:off x="3416991" y="2922652"/>
            <a:ext cx="2162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Interfacing is gone by </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1-privet : reg and </a:t>
            </a:r>
            <a:r>
              <a:rPr lang="en-US" sz="1600" dirty="0" err="1">
                <a:latin typeface="Times New Roman" panose="02020603050405020304" pitchFamily="18" charset="0"/>
                <a:cs typeface="Times New Roman" panose="02020603050405020304" pitchFamily="18" charset="0"/>
              </a:rPr>
              <a:t>confg</a:t>
            </a:r>
            <a:r>
              <a:rPr lang="en-US"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2- .h :header</a:t>
            </a:r>
          </a:p>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3- .c : fun </a:t>
            </a:r>
          </a:p>
          <a:p>
            <a:pPr marL="0" lvl="0" indent="0" algn="l" rtl="0">
              <a:spcBef>
                <a:spcPts val="0"/>
              </a:spcBef>
              <a:spcAft>
                <a:spcPts val="0"/>
              </a:spcAft>
              <a:buNone/>
            </a:pPr>
            <a:endParaRPr dirty="0"/>
          </a:p>
        </p:txBody>
      </p:sp>
      <p:sp>
        <p:nvSpPr>
          <p:cNvPr id="1697" name="Google Shape;1697;p32"/>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  </a:t>
            </a:r>
            <a:endParaRPr sz="1600" b="0" dirty="0">
              <a:latin typeface="Times New Roman" panose="02020603050405020304" pitchFamily="18" charset="0"/>
              <a:cs typeface="Times New Roman" panose="02020603050405020304" pitchFamily="18" charset="0"/>
            </a:endParaRPr>
          </a:p>
        </p:txBody>
      </p:sp>
      <p:sp>
        <p:nvSpPr>
          <p:cNvPr id="1701" name="Google Shape;1701;p32"/>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 name="Subtitle 2">
            <a:extLst>
              <a:ext uri="{FF2B5EF4-FFF2-40B4-BE49-F238E27FC236}">
                <a16:creationId xmlns:a16="http://schemas.microsoft.com/office/drawing/2014/main" id="{A98EF13F-0D79-4F8E-9AC3-59C29039FD69}"/>
              </a:ext>
            </a:extLst>
          </p:cNvPr>
          <p:cNvSpPr>
            <a:spLocks noGrp="1"/>
          </p:cNvSpPr>
          <p:nvPr>
            <p:ph type="subTitle" idx="3"/>
          </p:nvPr>
        </p:nvSpPr>
        <p:spPr>
          <a:xfrm>
            <a:off x="713231" y="2815349"/>
            <a:ext cx="2162100" cy="1105200"/>
          </a:xfrm>
        </p:spPr>
        <p:txBody>
          <a:bodyPr/>
          <a:lstStyle/>
          <a:p>
            <a:r>
              <a:rPr lang="en-US" sz="1600" dirty="0">
                <a:latin typeface="Times New Roman" panose="02020603050405020304" pitchFamily="18" charset="0"/>
                <a:cs typeface="Times New Roman" panose="02020603050405020304" pitchFamily="18" charset="0"/>
              </a:rPr>
              <a:t>Most commend is to </a:t>
            </a:r>
          </a:p>
          <a:p>
            <a:r>
              <a:rPr lang="en-US" sz="1600" dirty="0">
                <a:latin typeface="Times New Roman" panose="02020603050405020304" pitchFamily="18" charset="0"/>
                <a:cs typeface="Times New Roman" panose="02020603050405020304" pitchFamily="18" charset="0"/>
              </a:rPr>
              <a:t>woke in layer way</a:t>
            </a:r>
          </a:p>
          <a:p>
            <a:r>
              <a:rPr lang="en-US" sz="1600" dirty="0">
                <a:latin typeface="Times New Roman" panose="02020603050405020304" pitchFamily="18" charset="0"/>
                <a:cs typeface="Times New Roman" panose="02020603050405020304" pitchFamily="18" charset="0"/>
              </a:rPr>
              <a:t>that have 3-laryer</a:t>
            </a:r>
          </a:p>
          <a:p>
            <a:r>
              <a:rPr lang="en-US" sz="1600" dirty="0">
                <a:latin typeface="Times New Roman" panose="02020603050405020304" pitchFamily="18" charset="0"/>
                <a:cs typeface="Times New Roman" panose="02020603050405020304" pitchFamily="18" charset="0"/>
              </a:rPr>
              <a:t>(MCAL_HAL_APP)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36"/>
          <p:cNvSpPr txBox="1">
            <a:spLocks noGrp="1"/>
          </p:cNvSpPr>
          <p:nvPr>
            <p:ph type="title"/>
          </p:nvPr>
        </p:nvSpPr>
        <p:spPr>
          <a:xfrm>
            <a:off x="4002599" y="1937075"/>
            <a:ext cx="3233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LCD</a:t>
            </a:r>
            <a:endParaRPr dirty="0"/>
          </a:p>
        </p:txBody>
      </p:sp>
      <p:pic>
        <p:nvPicPr>
          <p:cNvPr id="6" name="Picture 5">
            <a:extLst>
              <a:ext uri="{FF2B5EF4-FFF2-40B4-BE49-F238E27FC236}">
                <a16:creationId xmlns:a16="http://schemas.microsoft.com/office/drawing/2014/main" id="{29A9DDEC-B6C1-42E6-B14C-30EC0A213A79}"/>
              </a:ext>
            </a:extLst>
          </p:cNvPr>
          <p:cNvPicPr>
            <a:picLocks noChangeAspect="1"/>
          </p:cNvPicPr>
          <p:nvPr/>
        </p:nvPicPr>
        <p:blipFill>
          <a:blip r:embed="rId3"/>
          <a:stretch>
            <a:fillRect/>
          </a:stretch>
        </p:blipFill>
        <p:spPr>
          <a:xfrm rot="5400000">
            <a:off x="858634" y="1235980"/>
            <a:ext cx="3067384" cy="2381693"/>
          </a:xfrm>
          <a:prstGeom prst="rect">
            <a:avLst/>
          </a:prstGeom>
        </p:spPr>
      </p:pic>
    </p:spTree>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472</Words>
  <Application>Microsoft Office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Open Sans</vt:lpstr>
      <vt:lpstr>Roboto</vt:lpstr>
      <vt:lpstr>Sora</vt:lpstr>
      <vt:lpstr>Times New Roman</vt:lpstr>
      <vt:lpstr>Software Engineering Business Plan by Slidesgo</vt:lpstr>
      <vt:lpstr>        </vt:lpstr>
      <vt:lpstr>Contant </vt:lpstr>
      <vt:lpstr>Executive summary</vt:lpstr>
      <vt:lpstr>AVR</vt:lpstr>
      <vt:lpstr>Company description</vt:lpstr>
      <vt:lpstr>Architecture  </vt:lpstr>
      <vt:lpstr> </vt:lpstr>
      <vt:lpstr>Interfacing </vt:lpstr>
      <vt:lpstr>LCD</vt:lpstr>
      <vt:lpstr>Business plan timeline</vt:lpstr>
      <vt:lpstr>Pin confg</vt:lpstr>
      <vt:lpstr>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dc:title>
  <cp:lastModifiedBy>LENOVO</cp:lastModifiedBy>
  <cp:revision>26</cp:revision>
  <dcterms:modified xsi:type="dcterms:W3CDTF">2023-12-17T22:42:01Z</dcterms:modified>
</cp:coreProperties>
</file>