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59"/>
  </p:notesMasterIdLst>
  <p:sldIdLst>
    <p:sldId id="256" r:id="rId3"/>
    <p:sldId id="258" r:id="rId4"/>
    <p:sldId id="259" r:id="rId5"/>
    <p:sldId id="308" r:id="rId6"/>
    <p:sldId id="260" r:id="rId7"/>
    <p:sldId id="310" r:id="rId8"/>
    <p:sldId id="311" r:id="rId9"/>
    <p:sldId id="312" r:id="rId10"/>
    <p:sldId id="309" r:id="rId11"/>
    <p:sldId id="261" r:id="rId12"/>
    <p:sldId id="313" r:id="rId13"/>
    <p:sldId id="321" r:id="rId14"/>
    <p:sldId id="262" r:id="rId15"/>
    <p:sldId id="263" r:id="rId16"/>
    <p:sldId id="264" r:id="rId17"/>
    <p:sldId id="265" r:id="rId18"/>
    <p:sldId id="267" r:id="rId19"/>
    <p:sldId id="268" r:id="rId20"/>
    <p:sldId id="269" r:id="rId21"/>
    <p:sldId id="270" r:id="rId22"/>
    <p:sldId id="271" r:id="rId23"/>
    <p:sldId id="272" r:id="rId24"/>
    <p:sldId id="274" r:id="rId25"/>
    <p:sldId id="273" r:id="rId26"/>
    <p:sldId id="275" r:id="rId27"/>
    <p:sldId id="276" r:id="rId28"/>
    <p:sldId id="316" r:id="rId29"/>
    <p:sldId id="317" r:id="rId30"/>
    <p:sldId id="318" r:id="rId31"/>
    <p:sldId id="319" r:id="rId32"/>
    <p:sldId id="278" r:id="rId33"/>
    <p:sldId id="279" r:id="rId34"/>
    <p:sldId id="281" r:id="rId35"/>
    <p:sldId id="282" r:id="rId36"/>
    <p:sldId id="314" r:id="rId37"/>
    <p:sldId id="320" r:id="rId38"/>
    <p:sldId id="283" r:id="rId39"/>
    <p:sldId id="284" r:id="rId40"/>
    <p:sldId id="285" r:id="rId41"/>
    <p:sldId id="286" r:id="rId42"/>
    <p:sldId id="315" r:id="rId43"/>
    <p:sldId id="289" r:id="rId44"/>
    <p:sldId id="290" r:id="rId45"/>
    <p:sldId id="291" r:id="rId46"/>
    <p:sldId id="292" r:id="rId47"/>
    <p:sldId id="293" r:id="rId48"/>
    <p:sldId id="294" r:id="rId49"/>
    <p:sldId id="295" r:id="rId50"/>
    <p:sldId id="296" r:id="rId51"/>
    <p:sldId id="297" r:id="rId52"/>
    <p:sldId id="298" r:id="rId53"/>
    <p:sldId id="299" r:id="rId54"/>
    <p:sldId id="301" r:id="rId55"/>
    <p:sldId id="302" r:id="rId56"/>
    <p:sldId id="305" r:id="rId57"/>
    <p:sldId id="306" r:id="rId58"/>
  </p:sldIdLst>
  <p:sldSz cx="13004800" cy="7302500"/>
  <p:notesSz cx="6858000" cy="9144000"/>
  <p:embeddedFontLst>
    <p:embeddedFont>
      <p:font typeface="Oswald" panose="020B0604020202020204" charset="0"/>
      <p:regular r:id="rId60"/>
      <p:bold r:id="rId61"/>
    </p:embeddedFont>
    <p:embeddedFont>
      <p:font typeface="Impact" panose="020B0806030902050204" pitchFamily="34" charset="0"/>
      <p:regular r:id="rId62"/>
    </p:embeddedFont>
    <p:embeddedFont>
      <p:font typeface="Georgia" panose="02040502050405020303" pitchFamily="18"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5377" autoAdjust="0"/>
  </p:normalViewPr>
  <p:slideViewPr>
    <p:cSldViewPr snapToGrid="0">
      <p:cViewPr varScale="1">
        <p:scale>
          <a:sx n="63" d="100"/>
          <a:sy n="63" d="100"/>
        </p:scale>
        <p:origin x="4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4.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945516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11" name="Shape 4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504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42" name="Shape 44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64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8" name="Shape 44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415292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4604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8" name="Shape 46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1900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551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312235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7338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06844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22518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9226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3" name="Shape 4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094787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44" name="Shape 5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2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6" name="Shape 55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492197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0" name="Shape 5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88176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3" name="Shape 56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13577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4189474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026150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907576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932187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9" name="Shape 56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0305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5" name="Shape 58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6503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0" name="Shape 4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400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7" name="Shape 59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567536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09" name="Shape 6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527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721594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439383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864680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8" name="Shape 62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305212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5" name="Shape 63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75099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1" name="Shape 64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7547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9" name="Shape 65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974481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5" name="Shape 66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88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22739633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77" name="Shape 6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786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3" name="Shape 683"/>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333755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0" name="Shape 690"/>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59814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96" name="Shape 6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57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2" name="Shape 702"/>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930094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9" name="Shape 70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6186698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6300170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21" name="Shape 7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403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68793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9" name="Shape 73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94440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6" name="Shape 4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943303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57" name="Shape 7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2494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3" name="Shape 7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446886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82" name="Shape 78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038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90" name="Shape 7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98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1393942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2262280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401820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2330737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615279" y="1481650"/>
            <a:ext cx="6839660" cy="1565275"/>
          </a:xfrm>
          <a:prstGeom prst="rect">
            <a:avLst/>
          </a:prstGeom>
        </p:spPr>
        <p:txBody>
          <a:bodyPr vert="horz" lIns="0" tIns="32914" rIns="65828" bIns="32914"/>
          <a:lstStyle>
            <a:lvl1pPr>
              <a:lnSpc>
                <a:spcPts val="4999"/>
              </a:lnSpc>
              <a:defRPr sz="5417"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35001" y="2878050"/>
            <a:ext cx="7984153" cy="1865313"/>
          </a:xfrm>
          <a:prstGeom prst="rect">
            <a:avLst/>
          </a:prstGeom>
        </p:spPr>
        <p:txBody>
          <a:bodyPr vert="horz" lIns="0" tIns="32914" rIns="65828" bIns="32914"/>
          <a:lstStyle>
            <a:lvl1pPr marL="242537" indent="-242537" algn="l">
              <a:buSzPct val="69000"/>
              <a:buFont typeface="Lucida Grande"/>
              <a:buChar char="‣"/>
              <a:defRPr baseline="0"/>
            </a:lvl1pPr>
            <a:lvl2pPr marL="457140" indent="0" algn="ctr">
              <a:buNone/>
              <a:defRPr/>
            </a:lvl2pPr>
            <a:lvl3pPr marL="914281" indent="0" algn="ctr">
              <a:buNone/>
              <a:defRPr/>
            </a:lvl3pPr>
            <a:lvl4pPr marL="1371421" indent="0" algn="ctr">
              <a:buNone/>
              <a:defRPr/>
            </a:lvl4pPr>
            <a:lvl5pPr marL="1828560" indent="0" algn="ctr">
              <a:buNone/>
              <a:defRPr/>
            </a:lvl5pPr>
            <a:lvl6pPr marL="2285700" indent="0" algn="ctr">
              <a:buNone/>
              <a:defRPr/>
            </a:lvl6pPr>
            <a:lvl7pPr marL="2742841" indent="0" algn="ctr">
              <a:buNone/>
              <a:defRPr/>
            </a:lvl7pPr>
            <a:lvl8pPr marL="3199981" indent="0" algn="ctr">
              <a:buNone/>
              <a:defRPr/>
            </a:lvl8pPr>
            <a:lvl9pPr marL="3657121"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515668" y="687917"/>
            <a:ext cx="8890362" cy="423333"/>
          </a:xfrm>
          <a:prstGeom prst="rect">
            <a:avLst/>
          </a:prstGeom>
        </p:spPr>
        <p:txBody>
          <a:bodyPr vert="horz"/>
          <a:lstStyle>
            <a:lvl1pPr marL="0" indent="0">
              <a:buNone/>
              <a:defRPr sz="3194"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8619152" y="2910417"/>
            <a:ext cx="3810155" cy="38100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xfrm>
            <a:off x="12014778" y="736424"/>
            <a:ext cx="352792" cy="432153"/>
          </a:xfrm>
          <a:prstGeom prst="rect">
            <a:avLst/>
          </a:prstGeom>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196449753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712"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hyperlink" Target="http://scikit-learn.org/stable/auto_examples/cluster/plot_cluster_comparison.html#example-cluster-plot-cluster-comparison-p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hyperlink" Target="https://en.wikipedia.org/wiki/Category:Data_clustering_algorith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naftaliharris.com/blog/visualizing-k-means-cluster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Voronoi_diagra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Voronoi_diagram" TargetMode="External"/><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hyperlink" Target="http://varianceexplained.org/r/kmeans-free-lunch/"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cikit-learn.org/stable/auto_examples/cluster/plot_kmeans_assumptions.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DBSCAN"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cse.buffalo.edu/~jing/cse601/fa12/materials/clustering_density.pdf"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hyperlink" Target="http://www.naftaliharris.com/blog/visualizing-dbscan-cluster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Silhouette_(clustering)"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4.gi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cikit-learn.org/stable/modules/clustering.html#clustering-performance-evaluation"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CLUSTERING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445" name="Shape 445"/>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CLUSTERING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6" y="586232"/>
            <a:ext cx="11734800" cy="711200"/>
          </a:xfrm>
        </p:spPr>
        <p:txBody>
          <a:bodyPr/>
          <a:lstStyle/>
          <a:p>
            <a:r>
              <a:rPr lang="en-US" sz="3200" b="1" dirty="0" smtClean="0"/>
              <a:t>INTRO TO CLUSTERING</a:t>
            </a:r>
            <a:endParaRPr lang="en-US" sz="3200" b="1" dirty="0"/>
          </a:p>
        </p:txBody>
      </p:sp>
      <p:sp>
        <p:nvSpPr>
          <p:cNvPr id="3" name="Text Placeholder 2"/>
          <p:cNvSpPr>
            <a:spLocks noGrp="1"/>
          </p:cNvSpPr>
          <p:nvPr>
            <p:ph type="body" idx="1"/>
          </p:nvPr>
        </p:nvSpPr>
        <p:spPr>
          <a:xfrm>
            <a:off x="632055" y="1462024"/>
            <a:ext cx="11734801" cy="3809999"/>
          </a:xfrm>
        </p:spPr>
        <p:txBody>
          <a:bodyPr/>
          <a:lstStyle/>
          <a:p>
            <a:r>
              <a:rPr lang="en-US" sz="1800" dirty="0" smtClean="0"/>
              <a:t>Clustering is the task of dividing the population (our data) into a number of groups such that data points within each group are more similar to its own group than other groups. Simply put – the goal is to segregate groups with similar traits into clusters. We’ll talk today about three different models.</a:t>
            </a:r>
          </a:p>
          <a:p>
            <a:endParaRPr lang="en-US" sz="1800" dirty="0"/>
          </a:p>
          <a:p>
            <a:r>
              <a:rPr lang="en-US" sz="2000" b="1" dirty="0" smtClean="0"/>
              <a:t>Centroid Models </a:t>
            </a:r>
            <a:r>
              <a:rPr lang="en-US" sz="1800" dirty="0" smtClean="0"/>
              <a:t>- </a:t>
            </a:r>
            <a:r>
              <a:rPr lang="en-US" sz="1800" dirty="0"/>
              <a:t> iterative clustering algorithms in which the notion of similarity is derived by the closeness of a data point to the centroid of the clusters. </a:t>
            </a:r>
            <a:r>
              <a:rPr lang="en-US" sz="1800" dirty="0" smtClean="0"/>
              <a:t>In </a:t>
            </a:r>
            <a:r>
              <a:rPr lang="en-US" sz="1800" dirty="0"/>
              <a:t>these models, the no. of clusters required at the end have to be mentioned beforehand, which makes it important to have prior knowledge of the dataset. These models run iteratively to find the local optima</a:t>
            </a:r>
            <a:r>
              <a:rPr lang="en-US" sz="1800" dirty="0" smtClean="0"/>
              <a:t>.</a:t>
            </a:r>
          </a:p>
          <a:p>
            <a:endParaRPr lang="en-US" sz="1800" dirty="0"/>
          </a:p>
          <a:p>
            <a:r>
              <a:rPr lang="en-US" sz="2000" b="1" dirty="0"/>
              <a:t>Hierarchical </a:t>
            </a:r>
            <a:r>
              <a:rPr lang="en-US" sz="2000" b="1" dirty="0" smtClean="0"/>
              <a:t>Models </a:t>
            </a:r>
            <a:r>
              <a:rPr lang="en-US" sz="1800" dirty="0" smtClean="0"/>
              <a:t>- clustering </a:t>
            </a:r>
            <a:r>
              <a:rPr lang="en-US" sz="1800" dirty="0"/>
              <a:t>algorithm that builds hierarchy of clusters. This algorithm starts with all the data points assigned to a cluster of their own. Then two nearest clusters are merged into the same cluster. In the end, this algorithm terminates when there is only a single cluster left.</a:t>
            </a:r>
          </a:p>
          <a:p>
            <a:endParaRPr lang="en-US" sz="1800" dirty="0" smtClean="0"/>
          </a:p>
          <a:p>
            <a:endParaRPr lang="en-US" sz="1800" dirty="0"/>
          </a:p>
          <a:p>
            <a:r>
              <a:rPr lang="en-US" sz="2000" b="1" dirty="0"/>
              <a:t>Density </a:t>
            </a:r>
            <a:r>
              <a:rPr lang="en-US" sz="2000" b="1" dirty="0" smtClean="0"/>
              <a:t>Models</a:t>
            </a:r>
            <a:r>
              <a:rPr lang="en-US" sz="1800" b="1" dirty="0" smtClean="0"/>
              <a:t>: </a:t>
            </a:r>
            <a:r>
              <a:rPr lang="en-US" sz="1800" dirty="0" smtClean="0"/>
              <a:t>These </a:t>
            </a:r>
            <a:r>
              <a:rPr lang="en-US" sz="1800" dirty="0"/>
              <a:t>models search the data space for areas of varied density of data points in the data space. It isolates various different density regions and assign the data points within these regions in the same cluster. Popular examples of density models are DBSCAN and OPTICS.</a:t>
            </a:r>
          </a:p>
          <a:p>
            <a:endParaRPr lang="en-US" sz="1800" dirty="0" smtClean="0"/>
          </a:p>
        </p:txBody>
      </p:sp>
    </p:spTree>
    <p:extLst>
      <p:ext uri="{BB962C8B-B14F-4D97-AF65-F5344CB8AC3E}">
        <p14:creationId xmlns:p14="http://schemas.microsoft.com/office/powerpoint/2010/main" val="292588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6" y="586232"/>
            <a:ext cx="11734800" cy="711200"/>
          </a:xfrm>
        </p:spPr>
        <p:txBody>
          <a:bodyPr/>
          <a:lstStyle/>
          <a:p>
            <a:r>
              <a:rPr lang="en-US" sz="3200" b="1" dirty="0" smtClean="0"/>
              <a:t>INTRO TO CLUSTERING</a:t>
            </a:r>
            <a:endParaRPr lang="en-US" sz="3200" b="1" dirty="0"/>
          </a:p>
        </p:txBody>
      </p:sp>
      <p:sp>
        <p:nvSpPr>
          <p:cNvPr id="3" name="Text Placeholder 2"/>
          <p:cNvSpPr>
            <a:spLocks noGrp="1"/>
          </p:cNvSpPr>
          <p:nvPr>
            <p:ph type="body" idx="1"/>
          </p:nvPr>
        </p:nvSpPr>
        <p:spPr>
          <a:xfrm>
            <a:off x="632055" y="1462024"/>
            <a:ext cx="11734801" cy="3809999"/>
          </a:xfrm>
        </p:spPr>
        <p:txBody>
          <a:bodyPr/>
          <a:lstStyle/>
          <a:p>
            <a:r>
              <a:rPr lang="en-US" sz="1800" dirty="0"/>
              <a:t>Clustering has a large no. of applications spread across various domains. Some of the most popular applications of clustering are:</a:t>
            </a:r>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b="1" dirty="0" smtClean="0"/>
              <a:t>OR</a:t>
            </a:r>
          </a:p>
          <a:p>
            <a:endParaRPr lang="en-US" sz="1800" dirty="0"/>
          </a:p>
          <a:p>
            <a:r>
              <a:rPr lang="en-US" sz="1800" dirty="0" smtClean="0"/>
              <a:t>When your boss comes to you and says “Help me understand our customers better so we can better sell them things”</a:t>
            </a:r>
          </a:p>
          <a:p>
            <a:endParaRPr lang="en-US" sz="1800" dirty="0"/>
          </a:p>
          <a:p>
            <a:r>
              <a:rPr lang="en-US" sz="1800" dirty="0" smtClean="0"/>
              <a:t>Since there’s no specific objective we aren’t looking for specific insights into a phenomena. So instead we can look for structures within our data without being tied to a specific objective. </a:t>
            </a:r>
            <a:endParaRPr lang="en-US" sz="1800" dirty="0"/>
          </a:p>
        </p:txBody>
      </p:sp>
      <p:sp>
        <p:nvSpPr>
          <p:cNvPr id="4" name="TextBox 3"/>
          <p:cNvSpPr txBox="1"/>
          <p:nvPr/>
        </p:nvSpPr>
        <p:spPr>
          <a:xfrm>
            <a:off x="2028039" y="2459082"/>
            <a:ext cx="8942832" cy="1200329"/>
          </a:xfrm>
          <a:prstGeom prst="rect">
            <a:avLst/>
          </a:prstGeom>
          <a:noFill/>
        </p:spPr>
        <p:txBody>
          <a:bodyPr wrap="square" numCol="2" rtlCol="0">
            <a:spAutoFit/>
          </a:bodyPr>
          <a:lstStyle/>
          <a:p>
            <a:pPr marL="285750" indent="-285750">
              <a:buFont typeface="Arial" panose="020B0604020202020204" pitchFamily="34" charset="0"/>
              <a:buChar char="•"/>
            </a:pPr>
            <a:r>
              <a:rPr lang="en-US" sz="1800" dirty="0"/>
              <a:t>Recommendation engines</a:t>
            </a:r>
          </a:p>
          <a:p>
            <a:pPr marL="285750" indent="-285750">
              <a:buFont typeface="Arial" panose="020B0604020202020204" pitchFamily="34" charset="0"/>
              <a:buChar char="•"/>
            </a:pPr>
            <a:r>
              <a:rPr lang="en-US" sz="1800" dirty="0"/>
              <a:t>Market segmentation</a:t>
            </a:r>
          </a:p>
          <a:p>
            <a:pPr marL="285750" indent="-285750">
              <a:buFont typeface="Arial" panose="020B0604020202020204" pitchFamily="34" charset="0"/>
              <a:buChar char="•"/>
            </a:pPr>
            <a:r>
              <a:rPr lang="en-US" sz="1800" dirty="0"/>
              <a:t>Social network analysis</a:t>
            </a:r>
          </a:p>
          <a:p>
            <a:pPr marL="285750" indent="-285750">
              <a:buFont typeface="Arial" panose="020B0604020202020204" pitchFamily="34" charset="0"/>
              <a:buChar char="•"/>
            </a:pPr>
            <a:r>
              <a:rPr lang="en-US" sz="1800" dirty="0"/>
              <a:t>Search result grouping</a:t>
            </a:r>
          </a:p>
          <a:p>
            <a:pPr marL="285750" indent="-285750">
              <a:buFont typeface="Arial" panose="020B0604020202020204" pitchFamily="34" charset="0"/>
              <a:buChar char="•"/>
            </a:pPr>
            <a:r>
              <a:rPr lang="en-US" sz="1800" dirty="0"/>
              <a:t>Medical imaging</a:t>
            </a:r>
          </a:p>
          <a:p>
            <a:pPr marL="285750" indent="-285750">
              <a:buFont typeface="Arial" panose="020B0604020202020204" pitchFamily="34" charset="0"/>
              <a:buChar char="•"/>
            </a:pPr>
            <a:r>
              <a:rPr lang="en-US" sz="1800" dirty="0"/>
              <a:t>Image segmentation</a:t>
            </a:r>
          </a:p>
          <a:p>
            <a:pPr marL="285750" indent="-285750">
              <a:buFont typeface="Arial" panose="020B0604020202020204" pitchFamily="34" charset="0"/>
              <a:buChar char="•"/>
            </a:pPr>
            <a:r>
              <a:rPr lang="en-US" sz="1800" dirty="0"/>
              <a:t>Anomaly detection</a:t>
            </a:r>
          </a:p>
          <a:p>
            <a:endParaRPr lang="en-US" sz="1800" dirty="0"/>
          </a:p>
        </p:txBody>
      </p:sp>
      <p:sp>
        <p:nvSpPr>
          <p:cNvPr id="5" name="Rectangle 4"/>
          <p:cNvSpPr/>
          <p:nvPr/>
        </p:nvSpPr>
        <p:spPr>
          <a:xfrm>
            <a:off x="632056" y="6117336"/>
            <a:ext cx="11734800" cy="85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Clusters add new features to our data by grouping them together through similarity</a:t>
            </a:r>
            <a:endParaRPr lang="en-US" sz="2000" dirty="0"/>
          </a:p>
        </p:txBody>
      </p:sp>
    </p:spTree>
    <p:extLst>
      <p:ext uri="{BB962C8B-B14F-4D97-AF65-F5344CB8AC3E}">
        <p14:creationId xmlns:p14="http://schemas.microsoft.com/office/powerpoint/2010/main" val="354043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Centroids</a:t>
            </a:r>
          </a:p>
        </p:txBody>
      </p:sp>
      <p:sp>
        <p:nvSpPr>
          <p:cNvPr id="451" name="Shape 45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p:txBody>
      </p:sp>
      <p:pic>
        <p:nvPicPr>
          <p:cNvPr id="452" name="Shape 452"/>
          <p:cNvPicPr preferRelativeResize="0"/>
          <p:nvPr/>
        </p:nvPicPr>
        <p:blipFill>
          <a:blip r:embed="rId3">
            <a:alphaModFix/>
          </a:blip>
          <a:stretch>
            <a:fillRect/>
          </a:stretch>
        </p:blipFill>
        <p:spPr>
          <a:xfrm>
            <a:off x="1823537" y="1272712"/>
            <a:ext cx="9357724" cy="4757074"/>
          </a:xfrm>
          <a:prstGeom prst="rect">
            <a:avLst/>
          </a:prstGeom>
          <a:noFill/>
          <a:ln>
            <a:noFill/>
          </a:ln>
        </p:spPr>
      </p:pic>
      <p:sp>
        <p:nvSpPr>
          <p:cNvPr id="453" name="Shape 453"/>
          <p:cNvSpPr txBox="1"/>
          <p:nvPr/>
        </p:nvSpPr>
        <p:spPr>
          <a:xfrm>
            <a:off x="1670350" y="6134200"/>
            <a:ext cx="10642500" cy="801900"/>
          </a:xfrm>
          <a:prstGeom prst="rect">
            <a:avLst/>
          </a:prstGeom>
          <a:noFill/>
          <a:ln>
            <a:noFill/>
          </a:ln>
        </p:spPr>
        <p:txBody>
          <a:bodyPr lIns="91425" tIns="91425" rIns="91425" bIns="91425" anchor="t" anchorCtr="0">
            <a:noAutofit/>
          </a:bodyPr>
          <a:lstStyle/>
          <a:p>
            <a:pPr lvl="0">
              <a:spcBef>
                <a:spcPts val="0"/>
              </a:spcBef>
              <a:buNone/>
            </a:pPr>
            <a:r>
              <a:rPr lang="en-US"/>
              <a:t>Source: http://stackoverflow.com/questions/24645068/k-means-clustering-major-understanding-issue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59" name="Shape 4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60" name="Shape 4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61" name="Shape 461"/>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Why might data often appear in centered clusters?</a:t>
            </a:r>
          </a:p>
        </p:txBody>
      </p:sp>
      <p:sp>
        <p:nvSpPr>
          <p:cNvPr id="462" name="Shape 4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63" name="Shape 4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64" name="Shape 4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65" name="Shape 465"/>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Density-Based</a:t>
            </a:r>
          </a:p>
        </p:txBody>
      </p:sp>
      <p:sp>
        <p:nvSpPr>
          <p:cNvPr id="471" name="Shape 47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p:txBody>
      </p:sp>
      <p:sp>
        <p:nvSpPr>
          <p:cNvPr id="472" name="Shape 472"/>
          <p:cNvSpPr txBox="1"/>
          <p:nvPr/>
        </p:nvSpPr>
        <p:spPr>
          <a:xfrm>
            <a:off x="357925" y="6676725"/>
            <a:ext cx="11644800" cy="721200"/>
          </a:xfrm>
          <a:prstGeom prst="rect">
            <a:avLst/>
          </a:prstGeom>
          <a:noFill/>
          <a:ln>
            <a:noFill/>
          </a:ln>
        </p:spPr>
        <p:txBody>
          <a:bodyPr lIns="91425" tIns="91425" rIns="91425" bIns="91425" anchor="t" anchorCtr="0">
            <a:noAutofit/>
          </a:bodyPr>
          <a:lstStyle/>
          <a:p>
            <a:pPr lvl="0" rtl="0">
              <a:spcBef>
                <a:spcPts val="0"/>
              </a:spcBef>
              <a:buNone/>
            </a:pPr>
            <a:r>
              <a:rPr lang="en-US"/>
              <a:t>Source: http://www.sthda.com/english/wiki/dbscan-density-based-clustering-for-discovering-clusters-in-large-datasets-with-noise-unsupervised-machine-learning</a:t>
            </a:r>
          </a:p>
        </p:txBody>
      </p:sp>
      <p:pic>
        <p:nvPicPr>
          <p:cNvPr id="473" name="Shape 473"/>
          <p:cNvPicPr preferRelativeResize="0"/>
          <p:nvPr/>
        </p:nvPicPr>
        <p:blipFill>
          <a:blip r:embed="rId3">
            <a:alphaModFix/>
          </a:blip>
          <a:stretch>
            <a:fillRect/>
          </a:stretch>
        </p:blipFill>
        <p:spPr>
          <a:xfrm>
            <a:off x="6052398" y="1292775"/>
            <a:ext cx="5807001" cy="5383950"/>
          </a:xfrm>
          <a:prstGeom prst="rect">
            <a:avLst/>
          </a:prstGeom>
          <a:noFill/>
          <a:ln>
            <a:noFill/>
          </a:ln>
        </p:spPr>
      </p:pic>
      <p:pic>
        <p:nvPicPr>
          <p:cNvPr id="474" name="Shape 474" descr="http://www.sthda.com/sthda/RDoc/figure/clustering/dbscan-density-based-clustering-data-dbscan-1.png"/>
          <p:cNvPicPr preferRelativeResize="0"/>
          <p:nvPr/>
        </p:nvPicPr>
        <p:blipFill>
          <a:blip r:embed="rId4">
            <a:alphaModFix/>
          </a:blip>
          <a:stretch>
            <a:fillRect/>
          </a:stretch>
        </p:blipFill>
        <p:spPr>
          <a:xfrm>
            <a:off x="787450" y="2029525"/>
            <a:ext cx="4927499" cy="4244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80" name="Shape 48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81" name="Shape 48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82" name="Shape 482"/>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Why might data often appear in density-based clusters?</a:t>
            </a:r>
          </a:p>
        </p:txBody>
      </p:sp>
      <p:sp>
        <p:nvSpPr>
          <p:cNvPr id="483" name="Shape 48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84" name="Shape 48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85" name="Shape 48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86" name="Shape 486"/>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Hierarchical</a:t>
            </a:r>
          </a:p>
        </p:txBody>
      </p:sp>
      <p:sp>
        <p:nvSpPr>
          <p:cNvPr id="499" name="Shape 499"/>
          <p:cNvSpPr txBox="1">
            <a:spLocks noGrp="1"/>
          </p:cNvSpPr>
          <p:nvPr>
            <p:ph type="body" idx="1"/>
          </p:nvPr>
        </p:nvSpPr>
        <p:spPr>
          <a:xfrm>
            <a:off x="635002" y="1292775"/>
            <a:ext cx="6048000" cy="43383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Build hierarchies that form clusters</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Based on classification trees </a:t>
            </a:r>
            <a:r>
              <a:rPr lang="en-US" sz="2800" dirty="0" smtClean="0">
                <a:solidFill>
                  <a:schemeClr val="dk1"/>
                </a:solidFill>
                <a:latin typeface="Georgia"/>
                <a:ea typeface="Georgia"/>
                <a:cs typeface="Georgia"/>
                <a:sym typeface="Georgia"/>
              </a:rPr>
              <a:t>(future </a:t>
            </a:r>
            <a:r>
              <a:rPr lang="en-US" sz="2800" dirty="0">
                <a:solidFill>
                  <a:schemeClr val="dk1"/>
                </a:solidFill>
                <a:latin typeface="Georgia"/>
                <a:ea typeface="Georgia"/>
                <a:cs typeface="Georgia"/>
                <a:sym typeface="Georgia"/>
              </a:rPr>
              <a:t>lesson)</a:t>
            </a:r>
          </a:p>
        </p:txBody>
      </p:sp>
      <p:pic>
        <p:nvPicPr>
          <p:cNvPr id="500" name="Shape 500"/>
          <p:cNvPicPr preferRelativeResize="0"/>
          <p:nvPr/>
        </p:nvPicPr>
        <p:blipFill>
          <a:blip r:embed="rId3">
            <a:alphaModFix/>
          </a:blip>
          <a:stretch>
            <a:fillRect/>
          </a:stretch>
        </p:blipFill>
        <p:spPr>
          <a:xfrm>
            <a:off x="7118625" y="1515200"/>
            <a:ext cx="5497574" cy="543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06" name="Shape 50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7" name="Shape 50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8" name="Shape 508"/>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is unsupervised learning different from classification?</a:t>
            </a:r>
          </a:p>
        </p:txBody>
      </p:sp>
      <p:sp>
        <p:nvSpPr>
          <p:cNvPr id="509" name="Shape 50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12" name="Shape 512"/>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518" name="Shape 51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a:t>
            </a:r>
            <a:r>
              <a:rPr lang="en-US" sz="2800" u="sng">
                <a:solidFill>
                  <a:schemeClr val="hlink"/>
                </a:solidFill>
                <a:latin typeface="Georgia"/>
                <a:ea typeface="Georgia"/>
                <a:cs typeface="Georgia"/>
                <a:sym typeface="Georgia"/>
                <a:hlinkClick r:id="rId3"/>
              </a:rPr>
              <a:t>many</a:t>
            </a:r>
            <a:r>
              <a:rPr lang="en-US" sz="2800">
                <a:latin typeface="Georgia"/>
                <a:ea typeface="Georgia"/>
                <a:cs typeface="Georgia"/>
                <a:sym typeface="Georgia"/>
              </a:rPr>
              <a:t> </a:t>
            </a:r>
            <a:r>
              <a:rPr lang="en-US" sz="2800" u="sng">
                <a:solidFill>
                  <a:schemeClr val="hlink"/>
                </a:solidFill>
                <a:latin typeface="Georgia"/>
                <a:ea typeface="Georgia"/>
                <a:cs typeface="Georgia"/>
                <a:sym typeface="Georgia"/>
                <a:hlinkClick r:id="rId4"/>
              </a:rPr>
              <a:t>clustering algorithms</a:t>
            </a:r>
          </a:p>
        </p:txBody>
      </p:sp>
      <p:pic>
        <p:nvPicPr>
          <p:cNvPr id="519" name="Shape 519" descr="../../_images/plot_cluster_comparison_001.png"/>
          <p:cNvPicPr preferRelativeResize="0"/>
          <p:nvPr/>
        </p:nvPicPr>
        <p:blipFill>
          <a:blip r:embed="rId5">
            <a:alphaModFix/>
          </a:blip>
          <a:stretch>
            <a:fillRect/>
          </a:stretch>
        </p:blipFill>
        <p:spPr>
          <a:xfrm>
            <a:off x="1220150" y="2247565"/>
            <a:ext cx="9684801" cy="4845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Supervised vs unsupervised algorithms</a:t>
            </a:r>
          </a:p>
          <a:p>
            <a:pPr marL="203200" marR="0" lvl="0" indent="-256540" algn="l" rtl="0">
              <a:spcBef>
                <a:spcPts val="1000"/>
              </a:spcBef>
              <a:buSzPct val="100000"/>
              <a:buFont typeface="Georgia"/>
              <a:buChar char="‣"/>
            </a:pPr>
            <a:r>
              <a:rPr lang="en-US" sz="2800">
                <a:latin typeface="Georgia"/>
                <a:ea typeface="Georgia"/>
                <a:cs typeface="Georgia"/>
                <a:sym typeface="Georgia"/>
              </a:rPr>
              <a:t>Understand and apply k-means clustering</a:t>
            </a:r>
          </a:p>
          <a:p>
            <a:pPr marL="203200" marR="0" lvl="0" indent="-256540" algn="l" rtl="0">
              <a:spcBef>
                <a:spcPts val="1000"/>
              </a:spcBef>
              <a:buSzPct val="100000"/>
              <a:buFont typeface="Georgia"/>
              <a:buChar char="‣"/>
            </a:pPr>
            <a:r>
              <a:rPr lang="en-US" sz="2800">
                <a:latin typeface="Georgia"/>
                <a:ea typeface="Georgia"/>
                <a:cs typeface="Georgia"/>
                <a:sym typeface="Georgia"/>
              </a:rPr>
              <a:t>Density-based clustering: DBSCAN</a:t>
            </a:r>
          </a:p>
          <a:p>
            <a:pPr marL="203200" marR="0" lvl="0" indent="-256540" algn="l" rtl="0">
              <a:spcBef>
                <a:spcPts val="1000"/>
              </a:spcBef>
              <a:buSzPct val="100000"/>
              <a:buFont typeface="Georgia"/>
              <a:buChar char="‣"/>
            </a:pPr>
            <a:r>
              <a:rPr lang="en-US" sz="2800">
                <a:latin typeface="Georgia"/>
                <a:ea typeface="Georgia"/>
                <a:cs typeface="Georgia"/>
                <a:sym typeface="Georgia"/>
              </a:rPr>
              <a:t>Silhouette Metric</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26" name="Shape 4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COMMUNICATING RESULTS</a:t>
            </a:r>
          </a:p>
        </p:txBody>
      </p:sp>
      <p:sp>
        <p:nvSpPr>
          <p:cNvPr id="427" name="Shape 42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25" name="Shape 52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26" name="Shape 52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27" name="Shape 527"/>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Can you think of a real-world clustering application?</a:t>
            </a:r>
          </a:p>
        </p:txBody>
      </p:sp>
      <p:sp>
        <p:nvSpPr>
          <p:cNvPr id="528" name="Shape 528"/>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29" name="Shape 52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30" name="Shape 530"/>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31" name="Shape 531"/>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37" name="Shape 53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38" name="Shape 53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39" name="Shape 539"/>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Recommendation Systems e.g. Netflix genres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Medical Imaging: differentiate tissues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Identifying market segments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Discover communities in social networks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Lots of applications for genomic sequences (homologous sequences, genotypes)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Earthquake epicenters</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Fraud detection</a:t>
            </a:r>
          </a:p>
        </p:txBody>
      </p:sp>
      <p:sp>
        <p:nvSpPr>
          <p:cNvPr id="540" name="Shape 540"/>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ANSWERS</a:t>
            </a:r>
          </a:p>
        </p:txBody>
      </p:sp>
      <p:cxnSp>
        <p:nvCxnSpPr>
          <p:cNvPr id="541" name="Shape 541"/>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547" name="Shape 547"/>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K-MEANS: CENTRIOD CLUSTERING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59" name="Shape 559"/>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u="sng">
                <a:solidFill>
                  <a:schemeClr val="hlink"/>
                </a:solidFill>
                <a:latin typeface="Georgia"/>
                <a:ea typeface="Georgia"/>
                <a:cs typeface="Georgia"/>
                <a:sym typeface="Georgia"/>
                <a:hlinkClick r:id="rId3"/>
              </a:rPr>
              <a:t>k-Means</a:t>
            </a:r>
            <a:r>
              <a:rPr lang="en-US" sz="2800">
                <a:latin typeface="Georgia"/>
                <a:ea typeface="Georgia"/>
                <a:cs typeface="Georgia"/>
                <a:sym typeface="Georgia"/>
              </a:rPr>
              <a:t> seeks to minimize the sum of squares about the means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Precisely, find k subsets S_1, … S_k of the data with means mu_1, …, mu_k that minimizes:</a:t>
            </a:r>
          </a:p>
        </p:txBody>
      </p:sp>
      <p:pic>
        <p:nvPicPr>
          <p:cNvPr id="560" name="Shape 560"/>
          <p:cNvPicPr preferRelativeResize="0"/>
          <p:nvPr/>
        </p:nvPicPr>
        <p:blipFill>
          <a:blip r:embed="rId4">
            <a:alphaModFix/>
          </a:blip>
          <a:stretch>
            <a:fillRect/>
          </a:stretch>
        </p:blipFill>
        <p:spPr>
          <a:xfrm>
            <a:off x="1644450" y="3882637"/>
            <a:ext cx="9525000" cy="254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53" name="Shape 55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u="sng" dirty="0">
                <a:solidFill>
                  <a:schemeClr val="hlink"/>
                </a:solidFill>
                <a:latin typeface="Georgia"/>
                <a:ea typeface="Georgia"/>
                <a:cs typeface="Georgia"/>
                <a:sym typeface="Georgia"/>
                <a:hlinkClick r:id="rId3"/>
              </a:rPr>
              <a:t>k-Means</a:t>
            </a:r>
            <a:r>
              <a:rPr lang="en-US" sz="2800" dirty="0">
                <a:latin typeface="Georgia"/>
                <a:ea typeface="Georgia"/>
                <a:cs typeface="Georgia"/>
                <a:sym typeface="Georgia"/>
              </a:rPr>
              <a:t> clustering is a popular centroid-based clustering algorithm</a:t>
            </a:r>
          </a:p>
          <a:p>
            <a:pPr marR="0" lvl="0" algn="l" rtl="0">
              <a:spcBef>
                <a:spcPts val="0"/>
              </a:spcBef>
              <a:buNone/>
            </a:pPr>
            <a:r>
              <a:rPr lang="en-US" sz="2800" dirty="0">
                <a:latin typeface="Georgia"/>
                <a:ea typeface="Georgia"/>
                <a:cs typeface="Georgia"/>
                <a:sym typeface="Georgia"/>
              </a:rPr>
              <a:t> </a:t>
            </a:r>
          </a:p>
          <a:p>
            <a:pPr marL="203200" marR="0" lvl="0" indent="-256540" algn="l" rtl="0">
              <a:spcBef>
                <a:spcPts val="0"/>
              </a:spcBef>
              <a:buSzPct val="100000"/>
              <a:buFont typeface="Georgia"/>
              <a:buChar char="‣"/>
            </a:pPr>
            <a:r>
              <a:rPr lang="en-US" sz="2800" dirty="0">
                <a:latin typeface="Georgia"/>
                <a:ea typeface="Georgia"/>
                <a:cs typeface="Georgia"/>
                <a:sym typeface="Georgia"/>
              </a:rPr>
              <a:t>Basic idea: find </a:t>
            </a:r>
            <a:r>
              <a:rPr lang="en-US" sz="2800" i="1" dirty="0">
                <a:latin typeface="Georgia"/>
                <a:ea typeface="Georgia"/>
                <a:cs typeface="Georgia"/>
                <a:sym typeface="Georgia"/>
              </a:rPr>
              <a:t>k</a:t>
            </a:r>
            <a:r>
              <a:rPr lang="en-US" sz="2800" dirty="0">
                <a:latin typeface="Georgia"/>
                <a:ea typeface="Georgia"/>
                <a:cs typeface="Georgia"/>
                <a:sym typeface="Georgia"/>
              </a:rPr>
              <a:t> clusters in the data centrally located around various mean points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u="sng" dirty="0">
                <a:solidFill>
                  <a:schemeClr val="hlink"/>
                </a:solidFill>
                <a:latin typeface="Georgia"/>
                <a:ea typeface="Georgia"/>
                <a:cs typeface="Georgia"/>
                <a:sym typeface="Georgia"/>
                <a:hlinkClick r:id="rId4"/>
              </a:rPr>
              <a:t>Awesome Demo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66" name="Shape 566"/>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a computationally difficult problem to solve so we rely on heuristics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“standard” heuristic is called “Lloyd’s Algorithm”:</a:t>
            </a:r>
          </a:p>
          <a:p>
            <a:pPr marR="0" lvl="1" algn="l" rtl="0">
              <a:spcBef>
                <a:spcPts val="0"/>
              </a:spcBef>
              <a:buSzPct val="100000"/>
              <a:buFont typeface="Georgia"/>
            </a:pPr>
            <a:r>
              <a:rPr lang="en-US" sz="2800" dirty="0">
                <a:latin typeface="Georgia"/>
                <a:ea typeface="Georgia"/>
                <a:cs typeface="Georgia"/>
                <a:sym typeface="Georgia"/>
              </a:rPr>
              <a:t>Start with k initial mean values</a:t>
            </a:r>
          </a:p>
          <a:p>
            <a:pPr marR="0" lvl="1" algn="l" rtl="0">
              <a:spcBef>
                <a:spcPts val="0"/>
              </a:spcBef>
              <a:buSzPct val="100000"/>
              <a:buFont typeface="Georgia"/>
            </a:pPr>
            <a:r>
              <a:rPr lang="en-US" sz="2800" dirty="0">
                <a:latin typeface="Georgia"/>
                <a:ea typeface="Georgia"/>
                <a:cs typeface="Georgia"/>
                <a:sym typeface="Georgia"/>
              </a:rPr>
              <a:t>Data points are then split up into a </a:t>
            </a:r>
            <a:r>
              <a:rPr lang="en-US" sz="2800" u="sng" dirty="0" err="1">
                <a:solidFill>
                  <a:schemeClr val="hlink"/>
                </a:solidFill>
                <a:latin typeface="Georgia"/>
                <a:ea typeface="Georgia"/>
                <a:cs typeface="Georgia"/>
                <a:sym typeface="Georgia"/>
                <a:hlinkClick r:id="rId3"/>
              </a:rPr>
              <a:t>Voronoi</a:t>
            </a:r>
            <a:r>
              <a:rPr lang="en-US" sz="2800" u="sng" dirty="0">
                <a:solidFill>
                  <a:schemeClr val="hlink"/>
                </a:solidFill>
                <a:latin typeface="Georgia"/>
                <a:ea typeface="Georgia"/>
                <a:cs typeface="Georgia"/>
                <a:sym typeface="Georgia"/>
                <a:hlinkClick r:id="rId3"/>
              </a:rPr>
              <a:t> diagram</a:t>
            </a:r>
          </a:p>
          <a:p>
            <a:pPr marR="0" lvl="2" algn="l" rtl="0">
              <a:spcBef>
                <a:spcPts val="0"/>
              </a:spcBef>
              <a:buSzPct val="100000"/>
              <a:buFont typeface="Georgia"/>
            </a:pPr>
            <a:r>
              <a:rPr lang="en-US" sz="2800" dirty="0">
                <a:latin typeface="Georgia"/>
                <a:ea typeface="Georgia"/>
                <a:cs typeface="Georgia"/>
                <a:sym typeface="Georgia"/>
              </a:rPr>
              <a:t>Each point is assigned to the “closest” mean</a:t>
            </a:r>
          </a:p>
          <a:p>
            <a:pPr marR="0" lvl="1" algn="l" rtl="0">
              <a:spcBef>
                <a:spcPts val="0"/>
              </a:spcBef>
              <a:buSzPct val="100000"/>
              <a:buFont typeface="Georgia"/>
            </a:pPr>
            <a:r>
              <a:rPr lang="en-US" sz="2800" dirty="0">
                <a:latin typeface="Georgia"/>
                <a:ea typeface="Georgia"/>
                <a:cs typeface="Georgia"/>
                <a:sym typeface="Georgia"/>
              </a:rPr>
              <a:t>Calculate new means based on centroids of points in the cluster</a:t>
            </a:r>
          </a:p>
          <a:p>
            <a:pPr marR="0" lvl="1" algn="l" rtl="0">
              <a:spcBef>
                <a:spcPts val="0"/>
              </a:spcBef>
              <a:buSzPct val="100000"/>
              <a:buFont typeface="Georgia"/>
            </a:pPr>
            <a:r>
              <a:rPr lang="en-US" sz="2800" dirty="0">
                <a:latin typeface="Georgia"/>
                <a:ea typeface="Georgia"/>
                <a:cs typeface="Georgia"/>
                <a:sym typeface="Georgia"/>
              </a:rPr>
              <a:t>Repeat until clusters do not change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pPr lvl="1">
              <a:spcBef>
                <a:spcPts val="0"/>
              </a:spcBef>
              <a:buClr>
                <a:schemeClr val="dk1"/>
              </a:buClr>
              <a:buSzPct val="100000"/>
              <a:buFont typeface="Georgia"/>
            </a:pPr>
            <a:r>
              <a:rPr lang="en-US" sz="2800">
                <a:solidFill>
                  <a:schemeClr val="dk1"/>
                </a:solidFill>
                <a:latin typeface="Georgia"/>
                <a:ea typeface="Georgia"/>
                <a:cs typeface="Georgia"/>
                <a:sym typeface="Georgia"/>
              </a:rPr>
              <a:t>Start with initial k mean values</a:t>
            </a:r>
          </a:p>
          <a:p>
            <a:pPr lvl="1">
              <a:spcBef>
                <a:spcPts val="0"/>
              </a:spcBef>
              <a:buClr>
                <a:schemeClr val="dk1"/>
              </a:buClr>
              <a:buSzPct val="100000"/>
              <a:buFont typeface="Georgia"/>
            </a:pPr>
            <a:r>
              <a:rPr lang="en-US" sz="2800">
                <a:solidFill>
                  <a:schemeClr val="dk1"/>
                </a:solidFill>
                <a:latin typeface="Georgia"/>
                <a:ea typeface="Georgia"/>
                <a:cs typeface="Georgia"/>
                <a:sym typeface="Georgia"/>
              </a:rPr>
              <a:t>Data points are then split up into a </a:t>
            </a:r>
            <a:r>
              <a:rPr lang="en-US" sz="2800" u="sng">
                <a:solidFill>
                  <a:schemeClr val="hlink"/>
                </a:solidFill>
                <a:latin typeface="Georgia"/>
                <a:ea typeface="Georgia"/>
                <a:cs typeface="Georgia"/>
                <a:sym typeface="Georgia"/>
                <a:hlinkClick r:id="rId3"/>
              </a:rPr>
              <a:t>Voronoi diagram</a:t>
            </a:r>
          </a:p>
          <a:p>
            <a:pPr lvl="1" rtl="0">
              <a:spcBef>
                <a:spcPts val="0"/>
              </a:spcBef>
              <a:buClr>
                <a:schemeClr val="dk1"/>
              </a:buClr>
              <a:buSzPct val="100000"/>
              <a:buFont typeface="Georgia"/>
            </a:pPr>
            <a:r>
              <a:rPr lang="en-US" sz="2800">
                <a:solidFill>
                  <a:schemeClr val="dk1"/>
                </a:solidFill>
                <a:latin typeface="Georgia"/>
                <a:ea typeface="Georgia"/>
                <a:cs typeface="Georgia"/>
                <a:sym typeface="Georgia"/>
              </a:rPr>
              <a:t>Calculate new means based on centroids</a:t>
            </a:r>
          </a:p>
        </p:txBody>
      </p:sp>
      <p:pic>
        <p:nvPicPr>
          <p:cNvPr id="573" name="Shape 573"/>
          <p:cNvPicPr preferRelativeResize="0"/>
          <p:nvPr/>
        </p:nvPicPr>
        <p:blipFill>
          <a:blip r:embed="rId4">
            <a:alphaModFix/>
          </a:blip>
          <a:stretch>
            <a:fillRect/>
          </a:stretch>
        </p:blipFill>
        <p:spPr>
          <a:xfrm>
            <a:off x="1824975" y="4032250"/>
            <a:ext cx="1574800" cy="1524000"/>
          </a:xfrm>
          <a:prstGeom prst="rect">
            <a:avLst/>
          </a:prstGeom>
          <a:noFill/>
          <a:ln>
            <a:noFill/>
          </a:ln>
        </p:spPr>
      </p:pic>
      <p:pic>
        <p:nvPicPr>
          <p:cNvPr id="574" name="Shape 574"/>
          <p:cNvPicPr preferRelativeResize="0"/>
          <p:nvPr/>
        </p:nvPicPr>
        <p:blipFill>
          <a:blip r:embed="rId5">
            <a:alphaModFix/>
          </a:blip>
          <a:stretch>
            <a:fillRect/>
          </a:stretch>
        </p:blipFill>
        <p:spPr>
          <a:xfrm>
            <a:off x="3965433" y="4032250"/>
            <a:ext cx="1765300" cy="1524000"/>
          </a:xfrm>
          <a:prstGeom prst="rect">
            <a:avLst/>
          </a:prstGeom>
          <a:noFill/>
          <a:ln>
            <a:noFill/>
          </a:ln>
        </p:spPr>
      </p:pic>
      <p:pic>
        <p:nvPicPr>
          <p:cNvPr id="575" name="Shape 575"/>
          <p:cNvPicPr preferRelativeResize="0"/>
          <p:nvPr/>
        </p:nvPicPr>
        <p:blipFill>
          <a:blip r:embed="rId6">
            <a:alphaModFix/>
          </a:blip>
          <a:stretch>
            <a:fillRect/>
          </a:stretch>
        </p:blipFill>
        <p:spPr>
          <a:xfrm>
            <a:off x="6296391" y="4032250"/>
            <a:ext cx="1765300" cy="1524000"/>
          </a:xfrm>
          <a:prstGeom prst="rect">
            <a:avLst/>
          </a:prstGeom>
          <a:noFill/>
          <a:ln>
            <a:noFill/>
          </a:ln>
        </p:spPr>
      </p:pic>
      <p:pic>
        <p:nvPicPr>
          <p:cNvPr id="576" name="Shape 576"/>
          <p:cNvPicPr preferRelativeResize="0"/>
          <p:nvPr/>
        </p:nvPicPr>
        <p:blipFill>
          <a:blip r:embed="rId7">
            <a:alphaModFix/>
          </a:blip>
          <a:stretch>
            <a:fillRect/>
          </a:stretch>
        </p:blipFill>
        <p:spPr>
          <a:xfrm>
            <a:off x="8627350" y="4032250"/>
            <a:ext cx="1765300" cy="1524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a:t>K means is an iterative clustering algorithm that aims to find local maxima in each iteration. This algorithm works in these 5 steps </a:t>
            </a:r>
            <a:r>
              <a:rPr lang="en-US" sz="1800" dirty="0" smtClean="0"/>
              <a:t>:</a:t>
            </a:r>
          </a:p>
          <a:p>
            <a:endParaRPr lang="en-US" sz="1800" dirty="0"/>
          </a:p>
          <a:p>
            <a:pPr marL="342900" indent="-342900">
              <a:buAutoNum type="arabicPeriod"/>
            </a:pPr>
            <a:r>
              <a:rPr lang="en-US" sz="1800" dirty="0" smtClean="0"/>
              <a:t>Specify </a:t>
            </a:r>
            <a:r>
              <a:rPr lang="en-US" sz="1800" dirty="0"/>
              <a:t>the desired number of clusters K : Let us choose k=2 for these 5 data points in 2-D space</a:t>
            </a:r>
            <a:r>
              <a:rPr lang="en-US" sz="1800" dirty="0" smtClean="0"/>
              <a:t>.</a:t>
            </a:r>
          </a:p>
          <a:p>
            <a:pPr marL="342900" indent="-342900">
              <a:buFontTx/>
              <a:buAutoNum type="arabicPeriod"/>
            </a:pPr>
            <a:r>
              <a:rPr lang="en-US" sz="1800" dirty="0" smtClean="0"/>
              <a:t>Randomly </a:t>
            </a:r>
            <a:r>
              <a:rPr lang="en-US" sz="1800" dirty="0"/>
              <a:t>assign each data point to a cluster : Let’s assign three points in cluster 1 shown using red color and two points in cluster 2 shown using grey color.</a:t>
            </a:r>
          </a:p>
          <a:p>
            <a:pPr marL="342900" indent="-342900">
              <a:buAutoNum type="arabicPeriod"/>
            </a:pPr>
            <a:endParaRPr lang="en-US" sz="1800" dirty="0"/>
          </a:p>
        </p:txBody>
      </p:sp>
      <p:pic>
        <p:nvPicPr>
          <p:cNvPr id="1026" name="Picture 2" descr="clusterin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8" y="3724756"/>
            <a:ext cx="2790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21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smtClean="0"/>
              <a:t>3. Compute </a:t>
            </a:r>
            <a:r>
              <a:rPr lang="en-US" sz="1800" dirty="0"/>
              <a:t>cluster centroids : The centroid of data points in the red cluster is shown using red cross and those in grey cluster using grey cross.</a:t>
            </a:r>
          </a:p>
          <a:p>
            <a:endParaRPr lang="en-US" sz="1800" dirty="0"/>
          </a:p>
        </p:txBody>
      </p:sp>
      <p:pic>
        <p:nvPicPr>
          <p:cNvPr id="3" name="Picture 2"/>
          <p:cNvPicPr>
            <a:picLocks noChangeAspect="1"/>
          </p:cNvPicPr>
          <p:nvPr/>
        </p:nvPicPr>
        <p:blipFill>
          <a:blip r:embed="rId3"/>
          <a:stretch>
            <a:fillRect/>
          </a:stretch>
        </p:blipFill>
        <p:spPr>
          <a:xfrm>
            <a:off x="4878388" y="3269678"/>
            <a:ext cx="3248025" cy="3305175"/>
          </a:xfrm>
          <a:prstGeom prst="rect">
            <a:avLst/>
          </a:prstGeom>
        </p:spPr>
      </p:pic>
    </p:spTree>
    <p:extLst>
      <p:ext uri="{BB962C8B-B14F-4D97-AF65-F5344CB8AC3E}">
        <p14:creationId xmlns:p14="http://schemas.microsoft.com/office/powerpoint/2010/main" val="2220620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a:t>4. Re-assign each point to the closest cluster centroid : Note that only the data point at the bottom is assigned to the red cluster even though its closer to the centroid of grey cluster. Thus, we assign that data point into grey cluster</a:t>
            </a:r>
          </a:p>
        </p:txBody>
      </p:sp>
      <p:pic>
        <p:nvPicPr>
          <p:cNvPr id="3074" name="Picture 2" descr="clusteri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913" y="2896235"/>
            <a:ext cx="32289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0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33" name="Shape 433"/>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UNSUPERVISED LEARNING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572" name="Shape 572"/>
          <p:cNvSpPr txBox="1">
            <a:spLocks noGrp="1"/>
          </p:cNvSpPr>
          <p:nvPr>
            <p:ph type="body" idx="1"/>
          </p:nvPr>
        </p:nvSpPr>
        <p:spPr>
          <a:xfrm>
            <a:off x="635006" y="1746250"/>
            <a:ext cx="11734800" cy="3810000"/>
          </a:xfrm>
          <a:prstGeom prst="rect">
            <a:avLst/>
          </a:prstGeom>
          <a:noFill/>
          <a:ln>
            <a:noFill/>
          </a:ln>
        </p:spPr>
        <p:txBody>
          <a:bodyPr lIns="0" tIns="0" rIns="0" bIns="0" anchor="t" anchorCtr="0">
            <a:noAutofit/>
          </a:bodyPr>
          <a:lstStyle/>
          <a:p>
            <a:r>
              <a:rPr lang="en-US" sz="1800" dirty="0" smtClean="0"/>
              <a:t>5. </a:t>
            </a:r>
            <a:r>
              <a:rPr lang="en-US" sz="1800" dirty="0"/>
              <a:t>Re-compute cluster centroids : Now, re-computing the centroids for both the clusters.</a:t>
            </a:r>
          </a:p>
        </p:txBody>
      </p:sp>
      <p:pic>
        <p:nvPicPr>
          <p:cNvPr id="4098" name="Picture 2" descr="clustering-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675" y="2474314"/>
            <a:ext cx="3219450" cy="3257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5000" y="5973632"/>
            <a:ext cx="11726672" cy="923330"/>
          </a:xfrm>
          <a:prstGeom prst="rect">
            <a:avLst/>
          </a:prstGeom>
        </p:spPr>
        <p:txBody>
          <a:bodyPr wrap="square">
            <a:spAutoFit/>
          </a:bodyPr>
          <a:lstStyle/>
          <a:p>
            <a:r>
              <a:rPr lang="en-US" sz="1800" dirty="0"/>
              <a:t>6. Repeat steps 4 and 5 until no improvements are possible : Similarly, we’ll repeat the 4th and 5th steps until we’ll reach global optima. When there will be no further switching of data points between two clusters for two successive repeats. It will mark the termination of the algorithm if not explicitly mentioned</a:t>
            </a:r>
            <a:r>
              <a:rPr lang="en-US" sz="1800" dirty="0" smtClean="0"/>
              <a:t>.</a:t>
            </a:r>
            <a:endParaRPr lang="en-US" sz="1800" dirty="0"/>
          </a:p>
        </p:txBody>
      </p:sp>
    </p:spTree>
    <p:extLst>
      <p:ext uri="{BB962C8B-B14F-4D97-AF65-F5344CB8AC3E}">
        <p14:creationId xmlns:p14="http://schemas.microsoft.com/office/powerpoint/2010/main" val="3920682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Shape 587"/>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88" name="Shape 58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89" name="Shape 58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0" name="Shape 590"/>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do we assign meaning to the clusters we find?</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Do clusters always have meaning?</a:t>
            </a:r>
          </a:p>
        </p:txBody>
      </p:sp>
      <p:sp>
        <p:nvSpPr>
          <p:cNvPr id="591" name="Shape 59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92" name="Shape 59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93" name="Shape 59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94" name="Shape 594"/>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K-MEANS CLUSTERING</a:t>
            </a:r>
          </a:p>
        </p:txBody>
      </p:sp>
      <p:sp>
        <p:nvSpPr>
          <p:cNvPr id="600" name="Shape 600"/>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Assumptions are important! k-Means assumes:</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k is the correct number of clusters</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the data is </a:t>
            </a:r>
            <a:r>
              <a:rPr lang="en-US" sz="2400" dirty="0" err="1">
                <a:solidFill>
                  <a:schemeClr val="dk1"/>
                </a:solidFill>
                <a:latin typeface="Georgia"/>
                <a:ea typeface="Georgia"/>
                <a:cs typeface="Georgia"/>
                <a:sym typeface="Georgia"/>
              </a:rPr>
              <a:t>isotropically</a:t>
            </a:r>
            <a:r>
              <a:rPr lang="en-US" sz="2400" dirty="0">
                <a:solidFill>
                  <a:schemeClr val="dk1"/>
                </a:solidFill>
                <a:latin typeface="Georgia"/>
                <a:ea typeface="Georgia"/>
                <a:cs typeface="Georgia"/>
                <a:sym typeface="Georgia"/>
              </a:rPr>
              <a:t> distributed (circular/spherical distribution)</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the variance is the same for each variable</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clusters are roughly the same size</a:t>
            </a:r>
          </a:p>
          <a:p>
            <a:pPr marR="0" lvl="0" algn="l" rtl="0">
              <a:spcBef>
                <a:spcPts val="0"/>
              </a:spcBef>
              <a:buNone/>
            </a:pPr>
            <a:endParaRPr sz="2400" dirty="0">
              <a:solidFill>
                <a:schemeClr val="dk1"/>
              </a:solidFill>
              <a:latin typeface="Georgia"/>
              <a:ea typeface="Georgia"/>
              <a:cs typeface="Georgia"/>
              <a:sym typeface="Georgia"/>
            </a:endParaRPr>
          </a:p>
          <a:p>
            <a:pPr marR="0" lvl="0" algn="l" rtl="0">
              <a:spcBef>
                <a:spcPts val="0"/>
              </a:spcBef>
              <a:buNone/>
            </a:pPr>
            <a:endParaRPr sz="2400" dirty="0">
              <a:solidFill>
                <a:schemeClr val="dk1"/>
              </a:solidFill>
              <a:latin typeface="Georgia"/>
              <a:ea typeface="Georgia"/>
              <a:cs typeface="Georgia"/>
              <a:sym typeface="Georgia"/>
            </a:endParaRPr>
          </a:p>
          <a:p>
            <a:pPr marR="0" lvl="0" algn="l" rtl="0">
              <a:spcBef>
                <a:spcPts val="0"/>
              </a:spcBef>
              <a:buNone/>
            </a:pPr>
            <a:r>
              <a:rPr lang="en-US" sz="2400" dirty="0">
                <a:solidFill>
                  <a:schemeClr val="dk1"/>
                </a:solidFill>
                <a:latin typeface="Georgia"/>
                <a:ea typeface="Georgia"/>
                <a:cs typeface="Georgia"/>
                <a:sym typeface="Georgia"/>
              </a:rPr>
              <a:t>Nice counterexamples / cases where assumptions are not met:</a:t>
            </a:r>
          </a:p>
          <a:p>
            <a:pPr marL="457200" marR="0" lvl="0" indent="-381000" algn="l" rtl="0">
              <a:spcBef>
                <a:spcPts val="0"/>
              </a:spcBef>
              <a:buClr>
                <a:schemeClr val="dk1"/>
              </a:buClr>
              <a:buSzPct val="100000"/>
              <a:buFont typeface="Georgia"/>
              <a:buChar char="●"/>
            </a:pPr>
            <a:r>
              <a:rPr lang="en-US" sz="2400" u="sng" dirty="0">
                <a:solidFill>
                  <a:schemeClr val="hlink"/>
                </a:solidFill>
                <a:latin typeface="Georgia"/>
                <a:ea typeface="Georgia"/>
                <a:cs typeface="Georgia"/>
                <a:sym typeface="Georgia"/>
                <a:hlinkClick r:id="rId3"/>
              </a:rPr>
              <a:t>http://varianceexplained.org/r/kmeans-free-lunch/</a:t>
            </a:r>
          </a:p>
          <a:p>
            <a:pPr marL="457200" marR="0" lvl="0" indent="-381000" algn="l" rtl="0">
              <a:spcBef>
                <a:spcPts val="0"/>
              </a:spcBef>
              <a:buClr>
                <a:schemeClr val="dk1"/>
              </a:buClr>
              <a:buSzPct val="100000"/>
              <a:buFont typeface="Georgia"/>
              <a:buChar char="●"/>
            </a:pPr>
            <a:r>
              <a:rPr lang="en-US" sz="2400" u="sng" dirty="0" err="1">
                <a:solidFill>
                  <a:schemeClr val="hlink"/>
                </a:solidFill>
                <a:latin typeface="Georgia"/>
                <a:ea typeface="Georgia"/>
                <a:cs typeface="Georgia"/>
                <a:sym typeface="Georgia"/>
                <a:hlinkClick r:id="rId4"/>
              </a:rPr>
              <a:t>Scikit</a:t>
            </a:r>
            <a:r>
              <a:rPr lang="en-US" sz="2400" u="sng" dirty="0">
                <a:solidFill>
                  <a:schemeClr val="hlink"/>
                </a:solidFill>
                <a:latin typeface="Georgia"/>
                <a:ea typeface="Georgia"/>
                <a:cs typeface="Georgia"/>
                <a:sym typeface="Georgia"/>
                <a:hlinkClick r:id="rId4"/>
              </a:rPr>
              <a:t>-Learn Examples</a:t>
            </a:r>
          </a:p>
          <a:p>
            <a:pPr marR="0" lvl="0" algn="l" rtl="0">
              <a:spcBef>
                <a:spcPts val="0"/>
              </a:spcBef>
              <a:buNone/>
            </a:pPr>
            <a:r>
              <a:rPr lang="en-US" sz="2800" dirty="0">
                <a:latin typeface="Georgia"/>
                <a:ea typeface="Georgia"/>
                <a:cs typeface="Georgia"/>
                <a:sym typeface="Georgia"/>
              </a:rPr>
              <a:t> </a:t>
            </a:r>
          </a:p>
          <a:p>
            <a:pPr marR="0" lvl="0" algn="l" rtl="0">
              <a:spcBef>
                <a:spcPts val="0"/>
              </a:spcBef>
              <a:buNone/>
            </a:pPr>
            <a:endParaRPr sz="2800" dirty="0">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612" name="Shape 612"/>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DBSCAN: DENSITY BASED CLUSTERING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18" name="Shape 61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u="sng" dirty="0">
                <a:solidFill>
                  <a:schemeClr val="hlink"/>
                </a:solidFill>
                <a:latin typeface="Georgia"/>
                <a:ea typeface="Georgia"/>
                <a:cs typeface="Georgia"/>
                <a:sym typeface="Georgia"/>
                <a:hlinkClick r:id="rId3"/>
              </a:rPr>
              <a:t>DBSCAN</a:t>
            </a:r>
            <a:r>
              <a:rPr lang="en-US" sz="2800" dirty="0">
                <a:latin typeface="Georgia"/>
                <a:ea typeface="Georgia"/>
                <a:cs typeface="Georgia"/>
                <a:sym typeface="Georgia"/>
              </a:rPr>
              <a:t>: </a:t>
            </a:r>
            <a:r>
              <a:rPr lang="en-US" sz="2800" dirty="0">
                <a:solidFill>
                  <a:schemeClr val="dk1"/>
                </a:solidFill>
                <a:latin typeface="Georgia"/>
                <a:ea typeface="Georgia"/>
                <a:cs typeface="Georgia"/>
                <a:sym typeface="Georgia"/>
              </a:rPr>
              <a:t>Density-based spatial clustering of applications with noise (1996)</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Main idea: Group together closely-packed points by identifying</a:t>
            </a:r>
          </a:p>
          <a:p>
            <a:pPr marR="0" lvl="1" algn="l" rtl="0">
              <a:spcBef>
                <a:spcPts val="0"/>
              </a:spcBef>
              <a:buSzPct val="100000"/>
              <a:buFont typeface="Georgia"/>
            </a:pPr>
            <a:r>
              <a:rPr lang="en-US" sz="2800" dirty="0">
                <a:latin typeface="Georgia"/>
                <a:ea typeface="Georgia"/>
                <a:cs typeface="Georgia"/>
                <a:sym typeface="Georgia"/>
              </a:rPr>
              <a:t>Core points</a:t>
            </a:r>
          </a:p>
          <a:p>
            <a:pPr marR="0" lvl="1" algn="l" rtl="0">
              <a:spcBef>
                <a:spcPts val="0"/>
              </a:spcBef>
              <a:buSzPct val="100000"/>
              <a:buFont typeface="Georgia"/>
            </a:pPr>
            <a:r>
              <a:rPr lang="en-US" sz="2800" dirty="0">
                <a:latin typeface="Georgia"/>
                <a:ea typeface="Georgia"/>
                <a:cs typeface="Georgia"/>
                <a:sym typeface="Georgia"/>
              </a:rPr>
              <a:t>Reachable points</a:t>
            </a:r>
          </a:p>
          <a:p>
            <a:pPr marR="0" lvl="1" algn="l" rtl="0">
              <a:spcBef>
                <a:spcPts val="0"/>
              </a:spcBef>
              <a:buSzPct val="100000"/>
              <a:buFont typeface="Georgia"/>
            </a:pPr>
            <a:r>
              <a:rPr lang="en-US" sz="2800" dirty="0">
                <a:latin typeface="Georgia"/>
                <a:ea typeface="Georgia"/>
                <a:cs typeface="Georgia"/>
                <a:sym typeface="Georgia"/>
              </a:rPr>
              <a:t>Outliers (not reachable)</a:t>
            </a:r>
          </a:p>
          <a:p>
            <a:pPr marR="0" lvl="0" algn="l" rtl="0">
              <a:spcBef>
                <a:spcPts val="0"/>
              </a:spcBef>
              <a:buNone/>
            </a:pPr>
            <a:endParaRPr sz="2800" dirty="0">
              <a:latin typeface="Georgia"/>
              <a:ea typeface="Georgia"/>
              <a:cs typeface="Georgia"/>
              <a:sym typeface="Georgia"/>
            </a:endParaRPr>
          </a:p>
          <a:p>
            <a:pPr marL="0" marR="0" lvl="0" indent="0" algn="l" rtl="0">
              <a:spcBef>
                <a:spcPts val="0"/>
              </a:spcBef>
              <a:buNone/>
            </a:pPr>
            <a:endParaRPr sz="2800" dirty="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18" name="Shape 61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L="203200" marR="0" lvl="0" indent="-256540" algn="l" rtl="0">
              <a:spcBef>
                <a:spcPts val="0"/>
              </a:spcBef>
              <a:buSzPct val="100000"/>
              <a:buFont typeface="Georgia"/>
              <a:buChar char="‣"/>
            </a:pPr>
            <a:r>
              <a:rPr lang="en-US" sz="2800" dirty="0" err="1" smtClean="0">
                <a:latin typeface="Georgia"/>
                <a:ea typeface="Georgia"/>
                <a:cs typeface="Georgia"/>
                <a:sym typeface="Georgia"/>
              </a:rPr>
              <a:t>DBScan</a:t>
            </a:r>
            <a:r>
              <a:rPr lang="en-US" sz="2800" dirty="0" smtClean="0">
                <a:latin typeface="Georgia"/>
                <a:ea typeface="Georgia"/>
                <a:cs typeface="Georgia"/>
                <a:sym typeface="Georgia"/>
              </a:rPr>
              <a:t> takes in two </a:t>
            </a:r>
            <a:r>
              <a:rPr lang="en-US" sz="2800" dirty="0">
                <a:latin typeface="Georgia"/>
                <a:ea typeface="Georgia"/>
                <a:cs typeface="Georgia"/>
                <a:sym typeface="Georgia"/>
              </a:rPr>
              <a:t>parameters:</a:t>
            </a:r>
          </a:p>
          <a:p>
            <a:pPr lvl="1">
              <a:buSzPct val="100000"/>
              <a:buFont typeface="Georgia"/>
            </a:pPr>
            <a:r>
              <a:rPr lang="en-US" sz="2800" b="1" dirty="0" err="1" smtClean="0">
                <a:latin typeface="Georgia"/>
                <a:ea typeface="Georgia"/>
                <a:cs typeface="Georgia"/>
                <a:sym typeface="Georgia"/>
              </a:rPr>
              <a:t>min_samples</a:t>
            </a:r>
            <a:r>
              <a:rPr lang="en-US" sz="2800" dirty="0" smtClean="0">
                <a:latin typeface="Georgia"/>
                <a:ea typeface="Georgia"/>
                <a:cs typeface="Georgia"/>
                <a:sym typeface="Georgia"/>
              </a:rPr>
              <a:t> </a:t>
            </a:r>
            <a:r>
              <a:rPr lang="en-US" sz="2800" dirty="0">
                <a:latin typeface="Georgia"/>
                <a:ea typeface="Georgia"/>
                <a:cs typeface="Georgia"/>
              </a:rPr>
              <a:t>t</a:t>
            </a:r>
            <a:r>
              <a:rPr lang="en-US" sz="2800" dirty="0" smtClean="0">
                <a:latin typeface="Georgia"/>
                <a:ea typeface="Georgia"/>
                <a:cs typeface="Georgia"/>
              </a:rPr>
              <a:t>he </a:t>
            </a:r>
            <a:r>
              <a:rPr lang="en-US" sz="2800" dirty="0">
                <a:latin typeface="Georgia"/>
                <a:ea typeface="Georgia"/>
                <a:cs typeface="Georgia"/>
              </a:rPr>
              <a:t>number of samples (or total weight) in a neighborhood for a point to be considered </a:t>
            </a:r>
            <a:r>
              <a:rPr lang="en-US" sz="2800" dirty="0" smtClean="0">
                <a:latin typeface="Georgia"/>
                <a:ea typeface="Georgia"/>
                <a:cs typeface="Georgia"/>
              </a:rPr>
              <a:t>a </a:t>
            </a:r>
            <a:r>
              <a:rPr lang="en-US" sz="2800" dirty="0">
                <a:latin typeface="Georgia"/>
                <a:ea typeface="Georgia"/>
                <a:cs typeface="Georgia"/>
              </a:rPr>
              <a:t>core point. This includes the point itself</a:t>
            </a:r>
            <a:r>
              <a:rPr lang="en-US" sz="2800" dirty="0" smtClean="0">
                <a:latin typeface="Georgia"/>
                <a:ea typeface="Georgia"/>
                <a:cs typeface="Georgia"/>
              </a:rPr>
              <a:t>.</a:t>
            </a:r>
          </a:p>
          <a:p>
            <a:pPr lvl="1">
              <a:buSzPct val="100000"/>
              <a:buFont typeface="Georgia"/>
            </a:pPr>
            <a:endParaRPr lang="en-US" sz="2800" dirty="0">
              <a:latin typeface="Georgia"/>
              <a:ea typeface="Georgia"/>
              <a:cs typeface="Georgia"/>
              <a:sym typeface="Georgia"/>
            </a:endParaRPr>
          </a:p>
          <a:p>
            <a:pPr lvl="1">
              <a:buSzPct val="100000"/>
              <a:buFont typeface="Georgia"/>
            </a:pPr>
            <a:r>
              <a:rPr lang="en-US" sz="2800" dirty="0" smtClean="0">
                <a:latin typeface="Georgia"/>
                <a:ea typeface="Georgia"/>
                <a:cs typeface="Georgia"/>
                <a:sym typeface="Georgia"/>
              </a:rPr>
              <a:t>Epsilon (</a:t>
            </a:r>
            <a:r>
              <a:rPr lang="en-US" sz="2800" b="1" dirty="0" smtClean="0">
                <a:latin typeface="Georgia"/>
                <a:ea typeface="Georgia"/>
                <a:cs typeface="Georgia"/>
                <a:sym typeface="Georgia"/>
              </a:rPr>
              <a:t>eps</a:t>
            </a:r>
            <a:r>
              <a:rPr lang="en-US" sz="2800" dirty="0" smtClean="0">
                <a:latin typeface="Georgia"/>
                <a:ea typeface="Georgia"/>
                <a:cs typeface="Georgia"/>
                <a:sym typeface="Georgia"/>
              </a:rPr>
              <a:t>) </a:t>
            </a:r>
            <a:r>
              <a:rPr lang="en-US" sz="2800" dirty="0" smtClean="0">
                <a:latin typeface="Georgia"/>
                <a:ea typeface="Georgia"/>
                <a:cs typeface="Georgia"/>
              </a:rPr>
              <a:t>the</a:t>
            </a:r>
            <a:r>
              <a:rPr lang="en-US" sz="2800" dirty="0">
                <a:latin typeface="Georgia"/>
                <a:ea typeface="Georgia"/>
                <a:cs typeface="Georgia"/>
              </a:rPr>
              <a:t> local radius for expanding clusters. Think of it as a step size - DBSCAN never takes a step larger than this, but by doing multiple steps DBSCAN clusters can become much larger than eps</a:t>
            </a:r>
            <a:r>
              <a:rPr lang="en-US" sz="2800" dirty="0" smtClean="0">
                <a:latin typeface="Georgia"/>
                <a:ea typeface="Georgia"/>
                <a:cs typeface="Georgia"/>
              </a:rPr>
              <a:t>.</a:t>
            </a:r>
          </a:p>
          <a:p>
            <a:pPr lvl="1">
              <a:buSzPct val="100000"/>
              <a:buFont typeface="Georgia"/>
            </a:pPr>
            <a:endParaRPr lang="en-US" sz="2800" dirty="0" smtClean="0">
              <a:latin typeface="Georgia"/>
              <a:ea typeface="Georgia"/>
              <a:cs typeface="Georgia"/>
            </a:endParaRPr>
          </a:p>
          <a:p>
            <a:pPr>
              <a:buSzPct val="100000"/>
              <a:buFont typeface="Georgia"/>
            </a:pPr>
            <a:r>
              <a:rPr lang="en-US" sz="2800" dirty="0" smtClean="0">
                <a:latin typeface="Georgia"/>
                <a:ea typeface="Georgia"/>
                <a:cs typeface="Georgia"/>
                <a:sym typeface="Georgia"/>
              </a:rPr>
              <a:t>Simply put</a:t>
            </a:r>
          </a:p>
          <a:p>
            <a:pPr lvl="1">
              <a:buSzPct val="100000"/>
              <a:buFont typeface="Georgia"/>
            </a:pPr>
            <a:r>
              <a:rPr lang="en-US" sz="2800" dirty="0" smtClean="0">
                <a:latin typeface="Georgia"/>
                <a:ea typeface="Georgia"/>
                <a:cs typeface="Georgia"/>
                <a:sym typeface="Georgia"/>
              </a:rPr>
              <a:t>Eps: </a:t>
            </a:r>
            <a:r>
              <a:rPr lang="en-US" sz="2800" dirty="0">
                <a:latin typeface="Georgia"/>
                <a:ea typeface="Georgia"/>
                <a:cs typeface="Georgia"/>
                <a:sym typeface="Georgia"/>
              </a:rPr>
              <a:t>Maximum radius of the neighborhood.</a:t>
            </a:r>
          </a:p>
          <a:p>
            <a:pPr lvl="1">
              <a:buSzPct val="100000"/>
              <a:buFont typeface="Georgia"/>
            </a:pPr>
            <a:r>
              <a:rPr lang="en-US" sz="2800" dirty="0" err="1" smtClean="0">
                <a:latin typeface="Georgia"/>
                <a:ea typeface="Georgia"/>
                <a:cs typeface="Georgia"/>
                <a:sym typeface="Georgia"/>
              </a:rPr>
              <a:t>MinPts</a:t>
            </a:r>
            <a:r>
              <a:rPr lang="en-US" sz="2800" dirty="0" smtClean="0">
                <a:latin typeface="Georgia"/>
                <a:ea typeface="Georgia"/>
                <a:cs typeface="Georgia"/>
                <a:sym typeface="Georgia"/>
              </a:rPr>
              <a:t>: </a:t>
            </a:r>
            <a:r>
              <a:rPr lang="en-US" sz="2800" dirty="0">
                <a:latin typeface="Georgia"/>
                <a:ea typeface="Georgia"/>
                <a:cs typeface="Georgia"/>
                <a:sym typeface="Georgia"/>
              </a:rPr>
              <a:t>Minimum number of points in the Eps-neighborhood </a:t>
            </a:r>
            <a:r>
              <a:rPr lang="en-US" sz="2800" dirty="0" smtClean="0">
                <a:latin typeface="Georgia"/>
                <a:ea typeface="Georgia"/>
                <a:cs typeface="Georgia"/>
                <a:sym typeface="Georgia"/>
              </a:rPr>
              <a:t>to make a determination</a:t>
            </a:r>
          </a:p>
          <a:p>
            <a:pPr>
              <a:buSzPct val="100000"/>
              <a:buFont typeface="Georgia"/>
            </a:pP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0" marR="0" lvl="0" indent="0" algn="l" rtl="0">
              <a:spcBef>
                <a:spcPts val="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967389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641096"/>
            <a:ext cx="11734800" cy="711200"/>
          </a:xfrm>
        </p:spPr>
        <p:txBody>
          <a:bodyPr/>
          <a:lstStyle/>
          <a:p>
            <a:r>
              <a:rPr lang="en-US" sz="2800" b="1" dirty="0" smtClean="0"/>
              <a:t>UNDERSTANDING TERMS</a:t>
            </a:r>
            <a:endParaRPr lang="en-US" sz="2800" b="1" dirty="0"/>
          </a:p>
        </p:txBody>
      </p:sp>
      <p:sp>
        <p:nvSpPr>
          <p:cNvPr id="3" name="Text Placeholder 2"/>
          <p:cNvSpPr>
            <a:spLocks noGrp="1"/>
          </p:cNvSpPr>
          <p:nvPr>
            <p:ph type="body" idx="1"/>
          </p:nvPr>
        </p:nvSpPr>
        <p:spPr>
          <a:xfrm>
            <a:off x="668633" y="1352296"/>
            <a:ext cx="5668160" cy="3809999"/>
          </a:xfrm>
        </p:spPr>
        <p:txBody>
          <a:bodyPr/>
          <a:lstStyle/>
          <a:p>
            <a:r>
              <a:rPr lang="en-US" sz="1800" dirty="0" smtClean="0"/>
              <a:t>Terms </a:t>
            </a:r>
          </a:p>
          <a:p>
            <a:pPr marL="285750" indent="-285750">
              <a:buFont typeface="Arial" panose="020B0604020202020204" pitchFamily="34" charset="0"/>
              <a:buChar char="•"/>
            </a:pPr>
            <a:r>
              <a:rPr lang="en-US" sz="1800" b="1" dirty="0"/>
              <a:t>The Eps-neighborhood of a </a:t>
            </a:r>
            <a:r>
              <a:rPr lang="en-US" sz="1800" b="1" dirty="0" smtClean="0"/>
              <a:t>point</a:t>
            </a:r>
            <a:r>
              <a:rPr lang="en-US" sz="1800" dirty="0" smtClean="0"/>
              <a:t>:  Point </a:t>
            </a:r>
            <a:r>
              <a:rPr lang="en-US" sz="1800" dirty="0"/>
              <a:t>inside the </a:t>
            </a:r>
            <a:r>
              <a:rPr lang="en-US" sz="1800" dirty="0" smtClean="0"/>
              <a:t>circle</a:t>
            </a:r>
            <a:endParaRPr lang="en-US" sz="1800" dirty="0"/>
          </a:p>
          <a:p>
            <a:pPr marL="285750" indent="-285750">
              <a:buFont typeface="Arial" panose="020B0604020202020204" pitchFamily="34" charset="0"/>
              <a:buChar char="•"/>
            </a:pPr>
            <a:r>
              <a:rPr lang="en-US" sz="1800" b="1" dirty="0"/>
              <a:t>Outlier</a:t>
            </a:r>
            <a:r>
              <a:rPr lang="en-US" sz="1800" dirty="0"/>
              <a:t>: Not in a cluster.</a:t>
            </a:r>
          </a:p>
          <a:p>
            <a:pPr marL="285750" indent="-285750">
              <a:buFont typeface="Arial" panose="020B0604020202020204" pitchFamily="34" charset="0"/>
              <a:buChar char="•"/>
            </a:pPr>
            <a:r>
              <a:rPr lang="en-US" sz="1800" b="1" dirty="0"/>
              <a:t>Core point</a:t>
            </a:r>
            <a:r>
              <a:rPr lang="en-US" sz="1800" dirty="0"/>
              <a:t>: </a:t>
            </a:r>
            <a:r>
              <a:rPr lang="en-US" sz="1800" dirty="0" smtClean="0"/>
              <a:t>In a dense neighborhood</a:t>
            </a:r>
            <a:endParaRPr lang="en-US" sz="1800" dirty="0"/>
          </a:p>
          <a:p>
            <a:pPr marL="285750" indent="-285750">
              <a:buFont typeface="Arial" panose="020B0604020202020204" pitchFamily="34" charset="0"/>
              <a:buChar char="•"/>
            </a:pPr>
            <a:r>
              <a:rPr lang="en-US" sz="1800" b="1" dirty="0"/>
              <a:t>Border point</a:t>
            </a:r>
            <a:r>
              <a:rPr lang="en-US" sz="1800" dirty="0"/>
              <a:t>: In cluster but neighborhood is not </a:t>
            </a:r>
            <a:r>
              <a:rPr lang="en-US" sz="1800" dirty="0" smtClean="0"/>
              <a:t>dense</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b="1" dirty="0"/>
              <a:t>Directly density-reachable</a:t>
            </a:r>
            <a:r>
              <a:rPr lang="en-US" sz="1800" dirty="0"/>
              <a:t>: A point</a:t>
            </a:r>
            <a:r>
              <a:rPr lang="en-US" sz="1800" b="1" dirty="0"/>
              <a:t> </a:t>
            </a:r>
            <a:r>
              <a:rPr lang="en-US" sz="1800" b="1" dirty="0" smtClean="0"/>
              <a:t>p </a:t>
            </a:r>
            <a:r>
              <a:rPr lang="en-US" sz="1800" dirty="0"/>
              <a:t>is directly density-reachable from a point </a:t>
            </a:r>
            <a:r>
              <a:rPr lang="en-US" sz="1800" b="1" dirty="0" smtClean="0"/>
              <a:t>q</a:t>
            </a:r>
          </a:p>
          <a:p>
            <a:pPr marL="946150" lvl="1" indent="-285750">
              <a:buFont typeface="Arial" panose="020B0604020202020204" pitchFamily="34" charset="0"/>
              <a:buChar char="•"/>
            </a:pPr>
            <a:r>
              <a:rPr lang="en-US" sz="1800" b="1" dirty="0" smtClean="0"/>
              <a:t>p</a:t>
            </a:r>
            <a:r>
              <a:rPr lang="en-US" sz="1800" dirty="0" smtClean="0"/>
              <a:t> is in the neighborhood and </a:t>
            </a:r>
            <a:r>
              <a:rPr lang="en-US" sz="1800" b="1" dirty="0" smtClean="0"/>
              <a:t>q</a:t>
            </a:r>
            <a:r>
              <a:rPr lang="en-US" sz="1800" dirty="0" smtClean="0"/>
              <a:t> is a core point</a:t>
            </a:r>
          </a:p>
          <a:p>
            <a:pPr marL="946150" lvl="1" indent="-285750">
              <a:buFont typeface="Arial" panose="020B0604020202020204" pitchFamily="34" charset="0"/>
              <a:buChar char="•"/>
            </a:pPr>
            <a:r>
              <a:rPr lang="en-US" sz="1800" b="1" dirty="0"/>
              <a:t>p</a:t>
            </a:r>
            <a:r>
              <a:rPr lang="en-US" sz="1800" b="1" dirty="0" smtClean="0"/>
              <a:t> </a:t>
            </a:r>
            <a:r>
              <a:rPr lang="en-US" sz="1800" dirty="0" smtClean="0"/>
              <a:t>doesn’t need to be a core point</a:t>
            </a:r>
          </a:p>
          <a:p>
            <a:pPr marL="946150" lvl="1"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smtClean="0"/>
              <a:t>Density-reachable</a:t>
            </a:r>
            <a:r>
              <a:rPr lang="en-US" sz="1800" b="1" dirty="0"/>
              <a:t>: </a:t>
            </a:r>
            <a:r>
              <a:rPr lang="en-US" sz="1800" dirty="0"/>
              <a:t>A point </a:t>
            </a:r>
            <a:r>
              <a:rPr lang="en-US" sz="1800" b="1" dirty="0" smtClean="0"/>
              <a:t>p</a:t>
            </a:r>
            <a:r>
              <a:rPr lang="en-US" sz="1800" dirty="0" smtClean="0"/>
              <a:t> </a:t>
            </a:r>
            <a:r>
              <a:rPr lang="en-US" sz="1800" dirty="0"/>
              <a:t>is density-reachable from a point </a:t>
            </a:r>
            <a:r>
              <a:rPr lang="en-US" sz="1800" b="1" dirty="0" smtClean="0"/>
              <a:t>q</a:t>
            </a:r>
            <a:r>
              <a:rPr lang="en-US" sz="1800" dirty="0" smtClean="0"/>
              <a:t> </a:t>
            </a:r>
            <a:r>
              <a:rPr lang="en-US" sz="1800" dirty="0"/>
              <a:t>w.r.t. </a:t>
            </a:r>
            <a:r>
              <a:rPr lang="en-US" sz="1800" b="1" dirty="0" smtClean="0"/>
              <a:t>Eps</a:t>
            </a:r>
            <a:r>
              <a:rPr lang="en-US" sz="1800" dirty="0" smtClean="0"/>
              <a:t> </a:t>
            </a:r>
            <a:r>
              <a:rPr lang="en-US" sz="1800" dirty="0"/>
              <a:t>and </a:t>
            </a:r>
            <a:r>
              <a:rPr lang="en-US" sz="1800" b="1" dirty="0" err="1" smtClean="0"/>
              <a:t>MinPts</a:t>
            </a:r>
            <a:r>
              <a:rPr lang="en-US" sz="1800" dirty="0" smtClean="0"/>
              <a:t> </a:t>
            </a:r>
            <a:r>
              <a:rPr lang="en-US" sz="1800" dirty="0"/>
              <a:t>if there is a chain of points </a:t>
            </a:r>
            <a:r>
              <a:rPr lang="en-US" sz="1800" b="1" dirty="0" smtClean="0"/>
              <a:t>p</a:t>
            </a:r>
            <a:r>
              <a:rPr lang="en-US" sz="1800" b="1" baseline="-25000" dirty="0" smtClean="0"/>
              <a:t>1</a:t>
            </a:r>
            <a:r>
              <a:rPr lang="en-US" sz="1800" b="1" dirty="0" smtClean="0"/>
              <a:t> … </a:t>
            </a:r>
            <a:r>
              <a:rPr lang="en-US" sz="1800" b="1" dirty="0" err="1" smtClean="0"/>
              <a:t>p</a:t>
            </a:r>
            <a:r>
              <a:rPr lang="en-US" sz="1800" b="1" baseline="-25000" dirty="0" err="1" smtClean="0"/>
              <a:t>n</a:t>
            </a:r>
            <a:r>
              <a:rPr lang="en-US" sz="1800" dirty="0" smtClean="0"/>
              <a:t>,  </a:t>
            </a:r>
            <a:r>
              <a:rPr lang="en-US" sz="1800" b="1" dirty="0" smtClean="0"/>
              <a:t>p</a:t>
            </a:r>
            <a:r>
              <a:rPr lang="en-US" sz="1800" b="1" baseline="-25000" dirty="0" smtClean="0"/>
              <a:t>1</a:t>
            </a:r>
            <a:r>
              <a:rPr lang="en-US" sz="1800" b="1" dirty="0" smtClean="0"/>
              <a:t> </a:t>
            </a:r>
            <a:r>
              <a:rPr lang="en-US" sz="1800" b="1" dirty="0"/>
              <a:t>= </a:t>
            </a:r>
            <a:r>
              <a:rPr lang="en-US" sz="1800" b="1" dirty="0" smtClean="0"/>
              <a:t>q  </a:t>
            </a:r>
            <a:r>
              <a:rPr lang="en-US" sz="1800" b="1" dirty="0" err="1" smtClean="0"/>
              <a:t>p</a:t>
            </a:r>
            <a:r>
              <a:rPr lang="en-US" sz="1800" b="1" baseline="-25000" dirty="0" err="1" smtClean="0"/>
              <a:t>n</a:t>
            </a:r>
            <a:r>
              <a:rPr lang="en-US" sz="1800" b="1" dirty="0" smtClean="0"/>
              <a:t> </a:t>
            </a:r>
            <a:r>
              <a:rPr lang="en-US" sz="1800" b="1" dirty="0"/>
              <a:t>= </a:t>
            </a:r>
            <a:r>
              <a:rPr lang="en-US" sz="1800" b="1" dirty="0" smtClean="0"/>
              <a:t>p </a:t>
            </a:r>
            <a:r>
              <a:rPr lang="en-US" sz="1800" dirty="0"/>
              <a:t>such that </a:t>
            </a:r>
            <a:r>
              <a:rPr lang="en-US" sz="1800" b="1" dirty="0" smtClean="0"/>
              <a:t>p</a:t>
            </a:r>
            <a:r>
              <a:rPr lang="en-US" sz="1800" b="1" baseline="-25000" dirty="0" smtClean="0"/>
              <a:t>i+1</a:t>
            </a:r>
            <a:r>
              <a:rPr lang="en-US" sz="1800" dirty="0" smtClean="0"/>
              <a:t> </a:t>
            </a:r>
            <a:r>
              <a:rPr lang="en-US" sz="1800" dirty="0"/>
              <a:t>is directly density-reachable from </a:t>
            </a:r>
            <a:r>
              <a:rPr lang="en-US" sz="1800" b="1" dirty="0" smtClean="0"/>
              <a:t>p</a:t>
            </a:r>
            <a:r>
              <a:rPr lang="en-US" sz="1800" b="1" baseline="-25000" dirty="0" smtClean="0"/>
              <a:t>i</a:t>
            </a:r>
            <a:endParaRPr lang="en-US" sz="1800" b="1" baseline="-25000" dirty="0"/>
          </a:p>
        </p:txBody>
      </p:sp>
      <p:pic>
        <p:nvPicPr>
          <p:cNvPr id="10" name="Picture 9"/>
          <p:cNvPicPr>
            <a:picLocks noChangeAspect="1"/>
          </p:cNvPicPr>
          <p:nvPr/>
        </p:nvPicPr>
        <p:blipFill>
          <a:blip r:embed="rId2"/>
          <a:stretch>
            <a:fillRect/>
          </a:stretch>
        </p:blipFill>
        <p:spPr>
          <a:xfrm>
            <a:off x="7028873" y="1572768"/>
            <a:ext cx="3876835" cy="1785874"/>
          </a:xfrm>
          <a:prstGeom prst="rect">
            <a:avLst/>
          </a:prstGeom>
        </p:spPr>
      </p:pic>
      <p:pic>
        <p:nvPicPr>
          <p:cNvPr id="11" name="Picture 10"/>
          <p:cNvPicPr>
            <a:picLocks noChangeAspect="1"/>
          </p:cNvPicPr>
          <p:nvPr/>
        </p:nvPicPr>
        <p:blipFill>
          <a:blip r:embed="rId3"/>
          <a:stretch>
            <a:fillRect/>
          </a:stretch>
        </p:blipFill>
        <p:spPr>
          <a:xfrm>
            <a:off x="7340233" y="3299706"/>
            <a:ext cx="3565475" cy="1747782"/>
          </a:xfrm>
          <a:prstGeom prst="rect">
            <a:avLst/>
          </a:prstGeom>
        </p:spPr>
      </p:pic>
      <p:pic>
        <p:nvPicPr>
          <p:cNvPr id="20" name="Picture 19"/>
          <p:cNvPicPr>
            <a:picLocks noChangeAspect="1"/>
          </p:cNvPicPr>
          <p:nvPr/>
        </p:nvPicPr>
        <p:blipFill>
          <a:blip r:embed="rId4"/>
          <a:stretch>
            <a:fillRect/>
          </a:stretch>
        </p:blipFill>
        <p:spPr>
          <a:xfrm>
            <a:off x="8264830" y="5047488"/>
            <a:ext cx="2640878" cy="2166874"/>
          </a:xfrm>
          <a:prstGeom prst="rect">
            <a:avLst/>
          </a:prstGeom>
        </p:spPr>
      </p:pic>
    </p:spTree>
    <p:extLst>
      <p:ext uri="{BB962C8B-B14F-4D97-AF65-F5344CB8AC3E}">
        <p14:creationId xmlns:p14="http://schemas.microsoft.com/office/powerpoint/2010/main" val="679843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24" name="Shape 624"/>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Core points: at least </a:t>
            </a:r>
            <a:r>
              <a:rPr lang="en-US" sz="2800" b="1" dirty="0" err="1">
                <a:latin typeface="Georgia"/>
                <a:ea typeface="Georgia"/>
                <a:cs typeface="Georgia"/>
                <a:sym typeface="Georgia"/>
              </a:rPr>
              <a:t>min_samples</a:t>
            </a:r>
            <a:r>
              <a:rPr lang="en-US" sz="2800" dirty="0">
                <a:latin typeface="Georgia"/>
                <a:ea typeface="Georgia"/>
                <a:cs typeface="Georgia"/>
                <a:sym typeface="Georgia"/>
              </a:rPr>
              <a:t> points within </a:t>
            </a:r>
            <a:r>
              <a:rPr lang="en-US" sz="2800" b="1" dirty="0">
                <a:latin typeface="Georgia"/>
                <a:ea typeface="Georgia"/>
                <a:cs typeface="Georgia"/>
                <a:sym typeface="Georgia"/>
              </a:rPr>
              <a:t>eps</a:t>
            </a:r>
            <a:r>
              <a:rPr lang="en-US" sz="2800" dirty="0">
                <a:latin typeface="Georgia"/>
                <a:ea typeface="Georgia"/>
                <a:cs typeface="Georgia"/>
                <a:sym typeface="Georgia"/>
              </a:rPr>
              <a:t> of the core point</a:t>
            </a:r>
          </a:p>
          <a:p>
            <a:pPr marR="0" lvl="1" algn="l" rtl="0">
              <a:spcBef>
                <a:spcPts val="0"/>
              </a:spcBef>
              <a:buSzPct val="100000"/>
              <a:buFont typeface="Georgia"/>
            </a:pPr>
            <a:r>
              <a:rPr lang="en-US" sz="2800" dirty="0">
                <a:latin typeface="Georgia"/>
                <a:ea typeface="Georgia"/>
                <a:cs typeface="Georgia"/>
                <a:sym typeface="Georgia"/>
              </a:rPr>
              <a:t>Such points are </a:t>
            </a:r>
            <a:r>
              <a:rPr lang="en-US" sz="2800" i="1" dirty="0">
                <a:latin typeface="Georgia"/>
                <a:ea typeface="Georgia"/>
                <a:cs typeface="Georgia"/>
                <a:sym typeface="Georgia"/>
              </a:rPr>
              <a:t>directly reachable</a:t>
            </a:r>
            <a:r>
              <a:rPr lang="en-US" sz="2800" dirty="0">
                <a:latin typeface="Georgia"/>
                <a:ea typeface="Georgia"/>
                <a:cs typeface="Georgia"/>
                <a:sym typeface="Georgia"/>
              </a:rPr>
              <a:t> from the core point</a:t>
            </a:r>
          </a:p>
          <a:p>
            <a:pPr marL="203200" marR="0" lvl="0" indent="-256540" algn="l" rtl="0">
              <a:spcBef>
                <a:spcPts val="0"/>
              </a:spcBef>
              <a:buSzPct val="100000"/>
              <a:buFont typeface="Georgia"/>
              <a:buChar char="‣"/>
            </a:pPr>
            <a:r>
              <a:rPr lang="en-US" sz="2800" dirty="0">
                <a:latin typeface="Georgia"/>
                <a:ea typeface="Georgia"/>
                <a:cs typeface="Georgia"/>
                <a:sym typeface="Georgia"/>
              </a:rPr>
              <a:t>Reachable: point </a:t>
            </a:r>
            <a:r>
              <a:rPr lang="en-US" sz="2800" i="1" dirty="0">
                <a:latin typeface="Georgia"/>
                <a:ea typeface="Georgia"/>
                <a:cs typeface="Georgia"/>
                <a:sym typeface="Georgia"/>
              </a:rPr>
              <a:t>q</a:t>
            </a:r>
            <a:r>
              <a:rPr lang="en-US" sz="2800" dirty="0">
                <a:latin typeface="Georgia"/>
                <a:ea typeface="Georgia"/>
                <a:cs typeface="Georgia"/>
                <a:sym typeface="Georgia"/>
              </a:rPr>
              <a:t> is reachable from </a:t>
            </a:r>
            <a:r>
              <a:rPr lang="en-US" sz="2800" i="1" dirty="0">
                <a:latin typeface="Georgia"/>
                <a:ea typeface="Georgia"/>
                <a:cs typeface="Georgia"/>
                <a:sym typeface="Georgia"/>
              </a:rPr>
              <a:t>p</a:t>
            </a:r>
            <a:r>
              <a:rPr lang="en-US" sz="2800" dirty="0">
                <a:latin typeface="Georgia"/>
                <a:ea typeface="Georgia"/>
                <a:cs typeface="Georgia"/>
                <a:sym typeface="Georgia"/>
              </a:rPr>
              <a:t> if there is a path of core points from </a:t>
            </a:r>
            <a:r>
              <a:rPr lang="en-US" sz="2800" i="1" dirty="0">
                <a:latin typeface="Georgia"/>
                <a:ea typeface="Georgia"/>
                <a:cs typeface="Georgia"/>
                <a:sym typeface="Georgia"/>
              </a:rPr>
              <a:t>p</a:t>
            </a:r>
            <a:r>
              <a:rPr lang="en-US" sz="2800" dirty="0">
                <a:latin typeface="Georgia"/>
                <a:ea typeface="Georgia"/>
                <a:cs typeface="Georgia"/>
                <a:sym typeface="Georgia"/>
              </a:rPr>
              <a:t> to </a:t>
            </a:r>
            <a:r>
              <a:rPr lang="en-US" sz="2800" i="1" dirty="0">
                <a:latin typeface="Georgia"/>
                <a:ea typeface="Georgia"/>
                <a:cs typeface="Georgia"/>
                <a:sym typeface="Georgia"/>
              </a:rPr>
              <a:t>q</a:t>
            </a:r>
          </a:p>
          <a:p>
            <a:pPr marL="203200" marR="0" lvl="0" indent="-256540" algn="l" rtl="0">
              <a:spcBef>
                <a:spcPts val="0"/>
              </a:spcBef>
              <a:buSzPct val="100000"/>
              <a:buFont typeface="Georgia"/>
              <a:buChar char="‣"/>
            </a:pPr>
            <a:r>
              <a:rPr lang="en-US" sz="2800" dirty="0">
                <a:latin typeface="Georgia"/>
                <a:ea typeface="Georgia"/>
                <a:cs typeface="Georgia"/>
                <a:sym typeface="Georgia"/>
              </a:rPr>
              <a:t>Outlier: not reachable</a:t>
            </a:r>
          </a:p>
          <a:p>
            <a:pPr marR="0" lvl="0" algn="l" rtl="0">
              <a:spcBef>
                <a:spcPts val="0"/>
              </a:spcBef>
              <a:buNone/>
            </a:pPr>
            <a:endParaRPr sz="2800" dirty="0">
              <a:latin typeface="Georgia"/>
              <a:ea typeface="Georgia"/>
              <a:cs typeface="Georgia"/>
              <a:sym typeface="Georgia"/>
            </a:endParaRPr>
          </a:p>
          <a:p>
            <a:pPr marL="0" marR="0" lvl="0" indent="0" algn="l" rtl="0">
              <a:spcBef>
                <a:spcPts val="0"/>
              </a:spcBef>
              <a:buNone/>
            </a:pPr>
            <a:endParaRPr sz="2800" dirty="0">
              <a:latin typeface="Georgia"/>
              <a:ea typeface="Georgia"/>
              <a:cs typeface="Georgia"/>
              <a:sym typeface="Georgia"/>
            </a:endParaRPr>
          </a:p>
        </p:txBody>
      </p:sp>
      <p:pic>
        <p:nvPicPr>
          <p:cNvPr id="625" name="Shape 625"/>
          <p:cNvPicPr preferRelativeResize="0"/>
          <p:nvPr/>
        </p:nvPicPr>
        <p:blipFill>
          <a:blip r:embed="rId3">
            <a:alphaModFix/>
          </a:blip>
          <a:stretch>
            <a:fillRect/>
          </a:stretch>
        </p:blipFill>
        <p:spPr>
          <a:xfrm>
            <a:off x="4398675" y="3443025"/>
            <a:ext cx="5080000" cy="365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
        <p:nvSpPr>
          <p:cNvPr id="631" name="Shape 63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cluster is a collection of connected core and reachable points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0" marR="0" lvl="0" indent="0" algn="l" rtl="0">
              <a:spcBef>
                <a:spcPts val="0"/>
              </a:spcBef>
              <a:buNone/>
            </a:pPr>
            <a:endParaRPr sz="2800">
              <a:latin typeface="Georgia"/>
              <a:ea typeface="Georgia"/>
              <a:cs typeface="Georgia"/>
              <a:sym typeface="Georgia"/>
            </a:endParaRPr>
          </a:p>
        </p:txBody>
      </p:sp>
      <p:pic>
        <p:nvPicPr>
          <p:cNvPr id="632" name="Shape 632"/>
          <p:cNvPicPr preferRelativeResize="0"/>
          <p:nvPr/>
        </p:nvPicPr>
        <p:blipFill>
          <a:blip r:embed="rId3">
            <a:alphaModFix/>
          </a:blip>
          <a:stretch>
            <a:fillRect/>
          </a:stretch>
        </p:blipFill>
        <p:spPr>
          <a:xfrm>
            <a:off x="4398675" y="3443025"/>
            <a:ext cx="5080000" cy="365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Density-Based</a:t>
            </a:r>
          </a:p>
        </p:txBody>
      </p:sp>
      <p:sp>
        <p:nvSpPr>
          <p:cNvPr id="638" name="Shape 638"/>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latin typeface="Georgia"/>
                <a:ea typeface="Georgia"/>
                <a:cs typeface="Georgia"/>
                <a:sym typeface="Georgia"/>
              </a:rPr>
              <a:t>Another example: </a:t>
            </a:r>
            <a:endParaRPr lang="en-US" sz="2800" dirty="0" smtClean="0">
              <a:latin typeface="Georgia"/>
              <a:ea typeface="Georgia"/>
              <a:cs typeface="Georgia"/>
              <a:sym typeface="Georgia"/>
            </a:endParaRPr>
          </a:p>
          <a:p>
            <a:pPr marL="203200" lvl="0" indent="-256540" rtl="0">
              <a:spcBef>
                <a:spcPts val="0"/>
              </a:spcBef>
              <a:buClr>
                <a:schemeClr val="dk1"/>
              </a:buClr>
              <a:buSzPct val="100000"/>
              <a:buFont typeface="Georgia"/>
              <a:buChar char="‣"/>
            </a:pPr>
            <a:endParaRPr lang="en-US" sz="2800" u="sng" dirty="0">
              <a:solidFill>
                <a:schemeClr val="hlink"/>
              </a:solidFill>
              <a:latin typeface="Georgia"/>
              <a:ea typeface="Georgia"/>
              <a:cs typeface="Georgia"/>
              <a:sym typeface="Georgia"/>
              <a:hlinkClick r:id="rId3"/>
            </a:endParaRPr>
          </a:p>
          <a:p>
            <a:pPr marL="203200" lvl="0" indent="-256540" rtl="0">
              <a:spcBef>
                <a:spcPts val="0"/>
              </a:spcBef>
              <a:buClr>
                <a:schemeClr val="dk1"/>
              </a:buClr>
              <a:buSzPct val="100000"/>
              <a:buFont typeface="Georgia"/>
              <a:buChar char="‣"/>
            </a:pPr>
            <a:endParaRPr lang="en-US" sz="2800" u="sng" dirty="0" smtClean="0">
              <a:solidFill>
                <a:schemeClr val="hlink"/>
              </a:solidFill>
              <a:latin typeface="Georgia"/>
              <a:ea typeface="Georgia"/>
              <a:cs typeface="Georgia"/>
              <a:sym typeface="Georgia"/>
              <a:hlinkClick r:id="rId3"/>
            </a:endParaRPr>
          </a:p>
          <a:p>
            <a:pPr marL="203200" lvl="0" indent="-256540" rtl="0">
              <a:spcBef>
                <a:spcPts val="0"/>
              </a:spcBef>
              <a:buClr>
                <a:schemeClr val="dk1"/>
              </a:buClr>
              <a:buSzPct val="100000"/>
              <a:buFont typeface="Georgia"/>
              <a:buChar char="‣"/>
            </a:pPr>
            <a:endParaRPr lang="en-US" sz="2800" u="sng" dirty="0">
              <a:solidFill>
                <a:schemeClr val="hlink"/>
              </a:solidFill>
              <a:latin typeface="Georgia"/>
              <a:ea typeface="Georgia"/>
              <a:cs typeface="Georgia"/>
              <a:sym typeface="Georgia"/>
              <a:hlinkClick r:id="rId3"/>
            </a:endParaRPr>
          </a:p>
          <a:p>
            <a:pPr marL="203200" lvl="0" indent="-256540" rtl="0">
              <a:spcBef>
                <a:spcPts val="0"/>
              </a:spcBef>
              <a:buClr>
                <a:schemeClr val="dk1"/>
              </a:buClr>
              <a:buSzPct val="100000"/>
              <a:buFont typeface="Georgia"/>
              <a:buChar char="‣"/>
            </a:pPr>
            <a:endParaRPr lang="en-US" sz="2800" u="sng" dirty="0" smtClean="0">
              <a:solidFill>
                <a:schemeClr val="hlink"/>
              </a:solidFill>
              <a:latin typeface="Georgia"/>
              <a:ea typeface="Georgia"/>
              <a:cs typeface="Georgia"/>
              <a:sym typeface="Georgia"/>
              <a:hlinkClick r:id="rId3"/>
            </a:endParaRPr>
          </a:p>
          <a:p>
            <a:pPr marL="203200" lvl="0" indent="-256540" rtl="0">
              <a:spcBef>
                <a:spcPts val="0"/>
              </a:spcBef>
              <a:buClr>
                <a:schemeClr val="dk1"/>
              </a:buClr>
              <a:buSzPct val="100000"/>
              <a:buFont typeface="Georgia"/>
              <a:buChar char="‣"/>
            </a:pPr>
            <a:endParaRPr lang="en-US" sz="2800" u="sng" dirty="0">
              <a:solidFill>
                <a:schemeClr val="hlink"/>
              </a:solidFill>
              <a:latin typeface="Georgia"/>
              <a:ea typeface="Georgia"/>
              <a:cs typeface="Georgia"/>
              <a:sym typeface="Georgia"/>
              <a:hlinkClick r:id="rId3"/>
            </a:endParaRPr>
          </a:p>
          <a:p>
            <a:pPr marL="203200" lvl="0" indent="-256540" rtl="0">
              <a:spcBef>
                <a:spcPts val="0"/>
              </a:spcBef>
              <a:buClr>
                <a:schemeClr val="dk1"/>
              </a:buClr>
              <a:buSzPct val="100000"/>
              <a:buFont typeface="Georgia"/>
              <a:buChar char="‣"/>
            </a:pPr>
            <a:endParaRPr lang="en-US" sz="2800" u="sng" dirty="0" smtClean="0">
              <a:solidFill>
                <a:schemeClr val="hlink"/>
              </a:solidFill>
              <a:latin typeface="Georgia"/>
              <a:ea typeface="Georgia"/>
              <a:cs typeface="Georgia"/>
              <a:sym typeface="Georgia"/>
              <a:hlinkClick r:id="rId3"/>
            </a:endParaRPr>
          </a:p>
          <a:p>
            <a:pPr marL="203200" lvl="0" indent="-256540" rtl="0">
              <a:spcBef>
                <a:spcPts val="0"/>
              </a:spcBef>
              <a:buClr>
                <a:schemeClr val="dk1"/>
              </a:buClr>
              <a:buSzPct val="100000"/>
              <a:buFont typeface="Georgia"/>
              <a:buChar char="‣"/>
            </a:pPr>
            <a:endParaRPr lang="en-US" sz="2800" u="sng" dirty="0" smtClean="0">
              <a:solidFill>
                <a:schemeClr val="hlink"/>
              </a:solidFill>
              <a:latin typeface="Georgia"/>
              <a:ea typeface="Georgia"/>
              <a:cs typeface="Georgia"/>
              <a:sym typeface="Georgia"/>
              <a:hlinkClick r:id="rId3"/>
            </a:endParaRPr>
          </a:p>
          <a:p>
            <a:pPr marL="203200" lvl="0" indent="-256540" rtl="0">
              <a:spcBef>
                <a:spcPts val="0"/>
              </a:spcBef>
              <a:buClr>
                <a:schemeClr val="dk1"/>
              </a:buClr>
              <a:buSzPct val="100000"/>
              <a:buFont typeface="Georgia"/>
              <a:buChar char="‣"/>
            </a:pPr>
            <a:r>
              <a:rPr lang="en-US" sz="2800" u="sng" dirty="0" smtClean="0">
                <a:solidFill>
                  <a:schemeClr val="hlink"/>
                </a:solidFill>
                <a:latin typeface="Georgia"/>
                <a:ea typeface="Georgia"/>
                <a:cs typeface="Georgia"/>
                <a:sym typeface="Georgia"/>
                <a:hlinkClick r:id="rId4"/>
              </a:rPr>
              <a:t>Awesome Demo</a:t>
            </a:r>
          </a:p>
          <a:p>
            <a:pPr marL="203200" lvl="0" indent="-256540" rtl="0">
              <a:spcBef>
                <a:spcPts val="0"/>
              </a:spcBef>
              <a:buClr>
                <a:schemeClr val="dk1"/>
              </a:buClr>
              <a:buSzPct val="100000"/>
              <a:buFont typeface="Georgia"/>
              <a:buChar char="‣"/>
            </a:pPr>
            <a:endParaRPr lang="en-US" sz="2800" u="sng" dirty="0">
              <a:solidFill>
                <a:schemeClr val="hlink"/>
              </a:solidFill>
              <a:latin typeface="Georgia"/>
              <a:ea typeface="Georgia"/>
              <a:cs typeface="Georgia"/>
              <a:sym typeface="Georgia"/>
              <a:hlinkClick r:id="rId4"/>
            </a:endParaRPr>
          </a:p>
          <a:p>
            <a:pPr marL="203200" lvl="0" indent="-256540">
              <a:buClr>
                <a:schemeClr val="dk1"/>
              </a:buClr>
              <a:buSzPct val="100000"/>
              <a:buFont typeface="Georgia"/>
              <a:buChar char="‣"/>
            </a:pPr>
            <a:r>
              <a:rPr lang="en-US" sz="1100" u="sng" dirty="0">
                <a:solidFill>
                  <a:schemeClr val="hlink"/>
                </a:solidFill>
                <a:latin typeface="Georgia"/>
                <a:ea typeface="Georgia"/>
                <a:cs typeface="Georgia"/>
                <a:sym typeface="Georgia"/>
                <a:hlinkClick r:id="rId3"/>
              </a:rPr>
              <a:t>Image Source</a:t>
            </a:r>
          </a:p>
          <a:p>
            <a:pPr lvl="0"/>
            <a:r>
              <a:rPr lang="en-US" sz="2800" dirty="0"/>
              <a:t> </a:t>
            </a:r>
          </a:p>
          <a:p>
            <a:pPr marL="203200" lvl="0" indent="-256540" rtl="0">
              <a:spcBef>
                <a:spcPts val="0"/>
              </a:spcBef>
              <a:buClr>
                <a:schemeClr val="dk1"/>
              </a:buClr>
              <a:buSzPct val="100000"/>
              <a:buFont typeface="Georgia"/>
              <a:buChar char="‣"/>
            </a:pPr>
            <a:endParaRPr lang="en-US" sz="2800" u="sng" dirty="0">
              <a:solidFill>
                <a:schemeClr val="hlink"/>
              </a:solidFill>
              <a:latin typeface="Georgia"/>
              <a:ea typeface="Georgia"/>
              <a:cs typeface="Georgia"/>
              <a:sym typeface="Georgia"/>
              <a:hlinkClick r:id="rId4"/>
            </a:endParaRPr>
          </a:p>
          <a:p>
            <a:pPr marR="0" lvl="0" algn="l" rtl="0">
              <a:spcBef>
                <a:spcPts val="0"/>
              </a:spcBef>
              <a:buNone/>
            </a:pPr>
            <a:endParaRPr sz="2800" dirty="0">
              <a:latin typeface="Georgia"/>
              <a:ea typeface="Georgia"/>
              <a:cs typeface="Georgia"/>
              <a:sym typeface="Georgia"/>
            </a:endParaRPr>
          </a:p>
        </p:txBody>
      </p:sp>
      <p:pic>
        <p:nvPicPr>
          <p:cNvPr id="2" name="Picture 1"/>
          <p:cNvPicPr>
            <a:picLocks noChangeAspect="1"/>
          </p:cNvPicPr>
          <p:nvPr/>
        </p:nvPicPr>
        <p:blipFill>
          <a:blip r:embed="rId5"/>
          <a:stretch>
            <a:fillRect/>
          </a:stretch>
        </p:blipFill>
        <p:spPr>
          <a:xfrm>
            <a:off x="4715365" y="1508588"/>
            <a:ext cx="5626389" cy="33783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893233" y="1428751"/>
            <a:ext cx="11112500" cy="3512244"/>
          </a:xfrm>
          <a:prstGeom prst="rect">
            <a:avLst/>
          </a:prstGeom>
        </p:spPr>
        <p:txBody>
          <a:bodyPr wrap="square">
            <a:spAutoFit/>
          </a:bodyPr>
          <a:lstStyle/>
          <a:p>
            <a:pPr algn="l"/>
            <a:r>
              <a:rPr lang="en-US" sz="2778"/>
              <a:t>There are two main categories of machine learning: </a:t>
            </a:r>
            <a:r>
              <a:rPr lang="en-US" sz="2778" b="1"/>
              <a:t>supervised learning</a:t>
            </a:r>
            <a:r>
              <a:rPr lang="en-US" sz="2778"/>
              <a:t> and </a:t>
            </a:r>
            <a:r>
              <a:rPr lang="en-US" sz="2778" b="1"/>
              <a:t>unsupervised learning</a:t>
            </a:r>
            <a:r>
              <a:rPr lang="en-US" sz="2778"/>
              <a:t>.</a:t>
            </a:r>
          </a:p>
          <a:p>
            <a:pPr algn="l"/>
            <a:endParaRPr lang="en-US" sz="2778"/>
          </a:p>
          <a:p>
            <a:pPr algn="l"/>
            <a:r>
              <a:rPr lang="en-US" sz="2778" b="1"/>
              <a:t>Unsupervised learning:</a:t>
            </a:r>
          </a:p>
          <a:p>
            <a:pPr marL="476254" indent="-476254">
              <a:buFont typeface="Arial" panose="020B0604020202020204" pitchFamily="34" charset="0"/>
              <a:buChar char="•"/>
            </a:pPr>
            <a:r>
              <a:rPr lang="en-US" sz="2778"/>
              <a:t>Extracting structure from data</a:t>
            </a:r>
          </a:p>
          <a:p>
            <a:pPr marL="476254" indent="-476254">
              <a:buFont typeface="Arial" panose="020B0604020202020204" pitchFamily="34" charset="0"/>
              <a:buChar char="•"/>
            </a:pPr>
            <a:r>
              <a:rPr lang="en-US" sz="2778"/>
              <a:t>Example: segment grocery store shoppers into “clusters” that exhibit similar behaviors</a:t>
            </a:r>
          </a:p>
          <a:p>
            <a:pPr marL="476254" indent="-476254">
              <a:buFont typeface="Arial" panose="020B0604020202020204" pitchFamily="34" charset="0"/>
              <a:buChar char="•"/>
            </a:pPr>
            <a:r>
              <a:rPr lang="en-US" sz="2778"/>
              <a:t>Goal is “representation”</a:t>
            </a:r>
          </a:p>
        </p:txBody>
      </p:sp>
    </p:spTree>
    <p:extLst>
      <p:ext uri="{BB962C8B-B14F-4D97-AF65-F5344CB8AC3E}">
        <p14:creationId xmlns:p14="http://schemas.microsoft.com/office/powerpoint/2010/main" val="1901271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44" name="Shape 6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45" name="Shape 64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46" name="Shape 646"/>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does DBSCAN differ from k-means?</a:t>
            </a:r>
          </a:p>
        </p:txBody>
      </p:sp>
      <p:sp>
        <p:nvSpPr>
          <p:cNvPr id="647" name="Shape 64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48" name="Shape 64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49" name="Shape 64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50" name="Shape 650"/>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31140" rtl="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DBSCAN advantages:</a:t>
            </a:r>
          </a:p>
          <a:p>
            <a:pPr lvl="1" rtl="0">
              <a:spcBef>
                <a:spcPts val="0"/>
              </a:spcBef>
              <a:buClr>
                <a:schemeClr val="dk1"/>
              </a:buClr>
              <a:buSzPct val="100000"/>
              <a:buFont typeface="Georgia"/>
            </a:pPr>
            <a:r>
              <a:rPr lang="en-US" sz="2400" dirty="0">
                <a:solidFill>
                  <a:schemeClr val="dk1"/>
                </a:solidFill>
                <a:latin typeface="Georgia"/>
                <a:ea typeface="Georgia"/>
                <a:cs typeface="Georgia"/>
                <a:sym typeface="Georgia"/>
              </a:rPr>
              <a:t>Can find arbitrarily-shaped </a:t>
            </a:r>
            <a:r>
              <a:rPr lang="en-US" sz="2400" dirty="0" smtClean="0">
                <a:solidFill>
                  <a:schemeClr val="dk1"/>
                </a:solidFill>
                <a:latin typeface="Georgia"/>
                <a:ea typeface="Georgia"/>
                <a:cs typeface="Georgia"/>
                <a:sym typeface="Georgia"/>
              </a:rPr>
              <a:t>clusters</a:t>
            </a:r>
          </a:p>
          <a:p>
            <a:pPr lvl="2">
              <a:buClr>
                <a:schemeClr val="dk1"/>
              </a:buClr>
              <a:buSzPct val="100000"/>
              <a:buFont typeface="Georgia"/>
            </a:pPr>
            <a:r>
              <a:rPr lang="en-US" sz="2400" dirty="0" smtClean="0">
                <a:solidFill>
                  <a:schemeClr val="dk1"/>
                </a:solidFill>
                <a:latin typeface="Georgia"/>
                <a:ea typeface="Georgia"/>
                <a:cs typeface="Georgia"/>
                <a:sym typeface="Georgia"/>
              </a:rPr>
              <a:t>Can handle clusters of different shapes and sizes</a:t>
            </a:r>
          </a:p>
          <a:p>
            <a:pPr lvl="1">
              <a:buClr>
                <a:schemeClr val="dk1"/>
              </a:buClr>
              <a:buSzPct val="100000"/>
              <a:buFont typeface="Georgia"/>
            </a:pPr>
            <a:r>
              <a:rPr lang="en-US" sz="2400" dirty="0" smtClean="0">
                <a:solidFill>
                  <a:schemeClr val="dk1"/>
                </a:solidFill>
                <a:latin typeface="Georgia"/>
                <a:ea typeface="Georgia"/>
                <a:cs typeface="Georgia"/>
                <a:sym typeface="Georgia"/>
              </a:rPr>
              <a:t>Resistant to Noise</a:t>
            </a:r>
            <a:endParaRPr lang="en-US" sz="2400" dirty="0">
              <a:solidFill>
                <a:schemeClr val="dk1"/>
              </a:solidFill>
              <a:latin typeface="Georgia"/>
              <a:ea typeface="Georgia"/>
              <a:cs typeface="Georgia"/>
              <a:sym typeface="Georgia"/>
            </a:endParaRPr>
          </a:p>
          <a:p>
            <a:pPr lvl="1" rtl="0">
              <a:spcBef>
                <a:spcPts val="0"/>
              </a:spcBef>
              <a:buClr>
                <a:schemeClr val="dk1"/>
              </a:buClr>
              <a:buSzPct val="100000"/>
              <a:buFont typeface="Georgia"/>
            </a:pPr>
            <a:r>
              <a:rPr lang="en-US" sz="2400" dirty="0">
                <a:solidFill>
                  <a:schemeClr val="dk1"/>
                </a:solidFill>
                <a:latin typeface="Georgia"/>
                <a:ea typeface="Georgia"/>
                <a:cs typeface="Georgia"/>
                <a:sym typeface="Georgia"/>
              </a:rPr>
              <a:t>Don’t have to specify number of clusters</a:t>
            </a:r>
          </a:p>
          <a:p>
            <a:pPr lvl="1" rtl="0">
              <a:spcBef>
                <a:spcPts val="0"/>
              </a:spcBef>
              <a:buClr>
                <a:schemeClr val="dk1"/>
              </a:buClr>
              <a:buSzPct val="100000"/>
              <a:buFont typeface="Georgia"/>
            </a:pPr>
            <a:r>
              <a:rPr lang="en-US" sz="2400" dirty="0">
                <a:solidFill>
                  <a:schemeClr val="dk1"/>
                </a:solidFill>
                <a:latin typeface="Georgia"/>
                <a:ea typeface="Georgia"/>
                <a:cs typeface="Georgia"/>
                <a:sym typeface="Georgia"/>
              </a:rPr>
              <a:t>Robust to outliers</a:t>
            </a:r>
          </a:p>
          <a:p>
            <a:pPr marR="0" lvl="0" algn="l" rtl="0">
              <a:spcBef>
                <a:spcPts val="0"/>
              </a:spcBef>
              <a:buNone/>
            </a:pPr>
            <a:endParaRPr sz="2800" dirty="0">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DBSCAN disadvantages:</a:t>
            </a:r>
          </a:p>
          <a:p>
            <a:pPr marR="0" lvl="1"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Doesn’t work well when clusters are of varying densities</a:t>
            </a:r>
          </a:p>
          <a:p>
            <a:pPr marR="0" lvl="2" algn="l" rtl="0">
              <a:spcBef>
                <a:spcPts val="0"/>
              </a:spcBef>
              <a:buClr>
                <a:schemeClr val="dk1"/>
              </a:buClr>
              <a:buSzPct val="100000"/>
              <a:buFont typeface="Georgia"/>
            </a:pPr>
            <a:r>
              <a:rPr lang="en-US" sz="2400" dirty="0">
                <a:solidFill>
                  <a:schemeClr val="dk1"/>
                </a:solidFill>
                <a:latin typeface="Georgia"/>
                <a:ea typeface="Georgia"/>
                <a:cs typeface="Georgia"/>
                <a:sym typeface="Georgia"/>
              </a:rPr>
              <a:t>hard to chose parameters that work for all clusters</a:t>
            </a:r>
          </a:p>
          <a:p>
            <a:pPr marR="0" lvl="1" algn="l" rtl="0">
              <a:spcBef>
                <a:spcPts val="0"/>
              </a:spcBef>
              <a:buClr>
                <a:schemeClr val="dk1"/>
              </a:buClr>
              <a:buSzPct val="100000"/>
              <a:buFont typeface="Georgia"/>
            </a:pPr>
            <a:r>
              <a:rPr lang="en-US" sz="2400" dirty="0" smtClean="0">
                <a:solidFill>
                  <a:schemeClr val="dk1"/>
                </a:solidFill>
                <a:latin typeface="Georgia"/>
                <a:ea typeface="Georgia"/>
                <a:cs typeface="Georgia"/>
                <a:sym typeface="Georgia"/>
              </a:rPr>
              <a:t>Sensitive to parameter settings – Hard to determine the correct set of parameters</a:t>
            </a:r>
            <a:endParaRPr lang="en-US" sz="2400" dirty="0">
              <a:solidFill>
                <a:schemeClr val="dk1"/>
              </a:solidFill>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662" name="Shape 6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DBSCAN CLUSTERING</a:t>
            </a:r>
          </a:p>
        </p:txBody>
      </p:sp>
    </p:spTree>
    <p:extLst>
      <p:ext uri="{BB962C8B-B14F-4D97-AF65-F5344CB8AC3E}">
        <p14:creationId xmlns:p14="http://schemas.microsoft.com/office/powerpoint/2010/main" val="2140741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CLUSTERING USERS</a:t>
            </a:r>
          </a:p>
        </p:txBody>
      </p:sp>
      <p:pic>
        <p:nvPicPr>
          <p:cNvPr id="668" name="Shape 6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9" name="Shape 66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0" name="Shape 670"/>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dirty="0">
                <a:solidFill>
                  <a:schemeClr val="dk1"/>
                </a:solidFill>
                <a:latin typeface="Georgia"/>
                <a:ea typeface="Georgia"/>
                <a:cs typeface="Georgia"/>
                <a:sym typeface="Georgia"/>
              </a:rPr>
              <a:t>How does DBSCAN differ from k-means?</a:t>
            </a:r>
          </a:p>
        </p:txBody>
      </p:sp>
      <p:sp>
        <p:nvSpPr>
          <p:cNvPr id="671" name="Shape 67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72" name="Shape 67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73" name="Shape 67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74" name="Shape 674"/>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680" name="Shape 680"/>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HIERARCHICAL CLUSTERING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Hierarchical</a:t>
            </a:r>
          </a:p>
        </p:txBody>
      </p:sp>
      <p:sp>
        <p:nvSpPr>
          <p:cNvPr id="686" name="Shape 686"/>
          <p:cNvSpPr txBox="1">
            <a:spLocks noGrp="1"/>
          </p:cNvSpPr>
          <p:nvPr>
            <p:ph type="body" idx="1"/>
          </p:nvPr>
        </p:nvSpPr>
        <p:spPr>
          <a:xfrm>
            <a:off x="635002" y="1292775"/>
            <a:ext cx="6048000" cy="43383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Build hierarchies that form clusters</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Based on classification </a:t>
            </a:r>
            <a:r>
              <a:rPr lang="en-US" sz="2800" dirty="0" smtClean="0">
                <a:solidFill>
                  <a:schemeClr val="dk1"/>
                </a:solidFill>
                <a:latin typeface="Georgia"/>
                <a:ea typeface="Georgia"/>
                <a:cs typeface="Georgia"/>
                <a:sym typeface="Georgia"/>
              </a:rPr>
              <a:t>trees</a:t>
            </a:r>
            <a:endParaRPr lang="en-US" sz="2800" dirty="0">
              <a:solidFill>
                <a:schemeClr val="dk1"/>
              </a:solidFill>
              <a:latin typeface="Georgia"/>
              <a:ea typeface="Georgia"/>
              <a:cs typeface="Georgia"/>
              <a:sym typeface="Georgia"/>
            </a:endParaRPr>
          </a:p>
        </p:txBody>
      </p:sp>
      <p:pic>
        <p:nvPicPr>
          <p:cNvPr id="687" name="Shape 687"/>
          <p:cNvPicPr preferRelativeResize="0"/>
          <p:nvPr/>
        </p:nvPicPr>
        <p:blipFill>
          <a:blip r:embed="rId3">
            <a:alphaModFix/>
          </a:blip>
          <a:stretch>
            <a:fillRect/>
          </a:stretch>
        </p:blipFill>
        <p:spPr>
          <a:xfrm>
            <a:off x="7118625" y="1515200"/>
            <a:ext cx="5497574" cy="5431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HIERARCHICAL CLUSTERING</a:t>
            </a:r>
          </a:p>
        </p:txBody>
      </p:sp>
      <p:sp>
        <p:nvSpPr>
          <p:cNvPr id="693" name="Shape 693"/>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We’ll discuss the details once we cover decision trees. For now we can black box the model and fit with sklearn</a:t>
            </a:r>
          </a:p>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from sklearn.cluster import AgglomerativeClustering</a:t>
            </a:r>
          </a:p>
          <a:p>
            <a:pPr marL="203200" marR="0" lvl="0" indent="-231140" algn="l" rtl="0">
              <a:spcBef>
                <a:spcPts val="0"/>
              </a:spcBef>
              <a:buSzPct val="100000"/>
              <a:buFont typeface="Georgia"/>
              <a:buChar char="‣"/>
            </a:pPr>
            <a:r>
              <a:rPr lang="en-US" sz="2400">
                <a:latin typeface="Georgia"/>
                <a:ea typeface="Georgia"/>
                <a:cs typeface="Georgia"/>
                <a:sym typeface="Georgia"/>
              </a:rPr>
              <a:t>est = </a:t>
            </a:r>
            <a:r>
              <a:rPr lang="en-US" sz="2400">
                <a:solidFill>
                  <a:schemeClr val="dk1"/>
                </a:solidFill>
                <a:latin typeface="Georgia"/>
                <a:ea typeface="Georgia"/>
                <a:cs typeface="Georgia"/>
                <a:sym typeface="Georgia"/>
              </a:rPr>
              <a:t>AgglomerativeClustering(n_clusters=4)</a:t>
            </a: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est.fit(X)</a:t>
            </a: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labels = est.labels_</a:t>
            </a: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a:p>
            <a:pPr marR="0" lvl="0" algn="l" rtl="0">
              <a:spcBef>
                <a:spcPts val="0"/>
              </a:spcBef>
              <a:buNone/>
            </a:pPr>
            <a:r>
              <a:rPr lang="en-US" sz="2800">
                <a:latin typeface="Georgia"/>
                <a:ea typeface="Georgia"/>
                <a:cs typeface="Georgia"/>
                <a:sym typeface="Georgia"/>
              </a:rPr>
              <a:t>Let’s try it out!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a:t>
            </a:r>
          </a:p>
        </p:txBody>
      </p:sp>
      <p:sp>
        <p:nvSpPr>
          <p:cNvPr id="699" name="Shape 699"/>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CLUSTERING METRICS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METRICS</a:t>
            </a:r>
          </a:p>
        </p:txBody>
      </p:sp>
      <p:sp>
        <p:nvSpPr>
          <p:cNvPr id="705" name="Shape 705"/>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As usual we need a metric to evaluate model fit</a:t>
            </a:r>
          </a:p>
          <a:p>
            <a:pPr marR="0" lvl="0" algn="l" rtl="0">
              <a:spcBef>
                <a:spcPts val="0"/>
              </a:spcBef>
              <a:buNone/>
            </a:pPr>
            <a:r>
              <a:rPr lang="en-US" sz="2400">
                <a:latin typeface="Georgia"/>
                <a:ea typeface="Georgia"/>
                <a:cs typeface="Georgia"/>
                <a:sym typeface="Georgia"/>
              </a:rPr>
              <a:t> </a:t>
            </a:r>
          </a:p>
          <a:p>
            <a:pPr marL="203200" marR="0" lvl="0" indent="-231140" algn="l" rtl="0">
              <a:spcBef>
                <a:spcPts val="0"/>
              </a:spcBef>
              <a:buSzPct val="100000"/>
              <a:buFont typeface="Georgia"/>
              <a:buChar char="‣"/>
            </a:pPr>
            <a:r>
              <a:rPr lang="en-US" sz="2400">
                <a:latin typeface="Georgia"/>
                <a:ea typeface="Georgia"/>
                <a:cs typeface="Georgia"/>
                <a:sym typeface="Georgia"/>
              </a:rPr>
              <a:t>For clustering we use a metric called the </a:t>
            </a:r>
            <a:r>
              <a:rPr lang="en-US" sz="2400" u="sng">
                <a:solidFill>
                  <a:schemeClr val="hlink"/>
                </a:solidFill>
                <a:latin typeface="Georgia"/>
                <a:ea typeface="Georgia"/>
                <a:cs typeface="Georgia"/>
                <a:sym typeface="Georgia"/>
                <a:hlinkClick r:id="rId3"/>
              </a:rPr>
              <a:t>Silhouette Coefficient</a:t>
            </a:r>
          </a:p>
          <a:p>
            <a:pPr marR="0" lvl="1" algn="l" rtl="0">
              <a:spcBef>
                <a:spcPts val="0"/>
              </a:spcBef>
              <a:buSzPct val="100000"/>
              <a:buFont typeface="Georgia"/>
            </a:pPr>
            <a:r>
              <a:rPr lang="en-US" sz="2400" b="1">
                <a:latin typeface="Georgia"/>
                <a:ea typeface="Georgia"/>
                <a:cs typeface="Georgia"/>
                <a:sym typeface="Georgia"/>
              </a:rPr>
              <a:t>a</a:t>
            </a:r>
            <a:r>
              <a:rPr lang="en-US" sz="2400">
                <a:latin typeface="Georgia"/>
                <a:ea typeface="Georgia"/>
                <a:cs typeface="Georgia"/>
                <a:sym typeface="Georgia"/>
              </a:rPr>
              <a:t> is the mean distance between a sample and all other points in the cluster</a:t>
            </a:r>
          </a:p>
          <a:p>
            <a:pPr marR="0" lvl="1" algn="l" rtl="0">
              <a:spcBef>
                <a:spcPts val="0"/>
              </a:spcBef>
              <a:buSzPct val="100000"/>
              <a:buFont typeface="Georgia"/>
            </a:pPr>
            <a:r>
              <a:rPr lang="en-US" sz="2400" b="1">
                <a:latin typeface="Georgia"/>
                <a:ea typeface="Georgia"/>
                <a:cs typeface="Georgia"/>
                <a:sym typeface="Georgia"/>
              </a:rPr>
              <a:t>b</a:t>
            </a:r>
            <a:r>
              <a:rPr lang="en-US" sz="2400">
                <a:latin typeface="Georgia"/>
                <a:ea typeface="Georgia"/>
                <a:cs typeface="Georgia"/>
                <a:sym typeface="Georgia"/>
              </a:rPr>
              <a:t> is the mean distance between a sample and all other points in the </a:t>
            </a:r>
            <a:r>
              <a:rPr lang="en-US" sz="2400" i="1">
                <a:latin typeface="Georgia"/>
                <a:ea typeface="Georgia"/>
                <a:cs typeface="Georgia"/>
                <a:sym typeface="Georgia"/>
              </a:rPr>
              <a:t>nearest</a:t>
            </a:r>
            <a:r>
              <a:rPr lang="en-US" sz="2400">
                <a:latin typeface="Georgia"/>
                <a:ea typeface="Georgia"/>
                <a:cs typeface="Georgia"/>
                <a:sym typeface="Georgia"/>
              </a:rPr>
              <a:t> cluster </a:t>
            </a:r>
          </a:p>
          <a:p>
            <a:pPr marR="0" lvl="0" algn="l" rtl="0">
              <a:spcBef>
                <a:spcPts val="0"/>
              </a:spcBef>
              <a:buNone/>
            </a:pPr>
            <a:endParaRPr sz="2400">
              <a:latin typeface="Georgia"/>
              <a:ea typeface="Georgia"/>
              <a:cs typeface="Georgia"/>
              <a:sym typeface="Georgia"/>
            </a:endParaRPr>
          </a:p>
          <a:p>
            <a:pPr marL="203200" marR="0" lvl="0" indent="-231140" algn="l" rtl="0">
              <a:spcBef>
                <a:spcPts val="0"/>
              </a:spcBef>
              <a:buSzPct val="100000"/>
              <a:buFont typeface="Georgia"/>
              <a:buChar char="‣"/>
            </a:pPr>
            <a:r>
              <a:rPr lang="en-US" sz="2400">
                <a:latin typeface="Georgia"/>
                <a:ea typeface="Georgia"/>
                <a:cs typeface="Georgia"/>
                <a:sym typeface="Georgia"/>
              </a:rPr>
              <a:t>The Silhouette Coefficient is:</a:t>
            </a:r>
          </a:p>
          <a:p>
            <a:pPr marR="0" lvl="0" algn="l" rtl="0">
              <a:spcBef>
                <a:spcPts val="0"/>
              </a:spcBef>
              <a:buNone/>
            </a:pPr>
            <a:r>
              <a:rPr lang="en-US" sz="2400">
                <a:latin typeface="Georgia"/>
                <a:ea typeface="Georgia"/>
                <a:cs typeface="Georgia"/>
                <a:sym typeface="Georgia"/>
              </a:rPr>
              <a:t> </a:t>
            </a:r>
          </a:p>
          <a:p>
            <a:pPr marR="0" lvl="0" algn="l" rtl="0">
              <a:spcBef>
                <a:spcPts val="0"/>
              </a:spcBef>
              <a:buNone/>
            </a:pPr>
            <a:r>
              <a:rPr lang="en-US" sz="2400">
                <a:latin typeface="Georgia"/>
                <a:ea typeface="Georgia"/>
                <a:cs typeface="Georgia"/>
                <a:sym typeface="Georgia"/>
              </a:rPr>
              <a:t>  </a:t>
            </a:r>
          </a:p>
          <a:p>
            <a:pPr marR="0" lvl="0" algn="l" rtl="0">
              <a:spcBef>
                <a:spcPts val="0"/>
              </a:spcBef>
              <a:buNone/>
            </a:pPr>
            <a:r>
              <a:rPr lang="en-US" sz="2400">
                <a:latin typeface="Georgia"/>
                <a:ea typeface="Georgia"/>
                <a:cs typeface="Georgia"/>
                <a:sym typeface="Georgia"/>
              </a:rPr>
              <a:t> </a:t>
            </a:r>
          </a:p>
          <a:p>
            <a:pPr marR="0" lvl="0" algn="l" rtl="0">
              <a:spcBef>
                <a:spcPts val="0"/>
              </a:spcBef>
              <a:buNone/>
            </a:pPr>
            <a:endParaRPr sz="2400">
              <a:latin typeface="Georgia"/>
              <a:ea typeface="Georgia"/>
              <a:cs typeface="Georgia"/>
              <a:sym typeface="Georgia"/>
            </a:endParaRPr>
          </a:p>
          <a:p>
            <a:pPr marL="203200" marR="0" lvl="0" indent="-231140" algn="l" rtl="0">
              <a:spcBef>
                <a:spcPts val="0"/>
              </a:spcBef>
              <a:buSzPct val="100000"/>
              <a:buFont typeface="Georgia"/>
              <a:buChar char="‣"/>
            </a:pPr>
            <a:r>
              <a:rPr lang="en-US" sz="2400">
                <a:latin typeface="Georgia"/>
                <a:ea typeface="Georgia"/>
                <a:cs typeface="Georgia"/>
                <a:sym typeface="Georgia"/>
              </a:rPr>
              <a:t>Ranges between 1 and -1</a:t>
            </a:r>
          </a:p>
          <a:p>
            <a:pPr marL="203200" marR="0" lvl="0" indent="-231140" algn="l" rtl="0">
              <a:spcBef>
                <a:spcPts val="0"/>
              </a:spcBef>
              <a:buSzPct val="100000"/>
              <a:buFont typeface="Georgia"/>
              <a:buChar char="‣"/>
            </a:pPr>
            <a:r>
              <a:rPr lang="en-US" sz="2400">
                <a:latin typeface="Georgia"/>
                <a:ea typeface="Georgia"/>
                <a:cs typeface="Georgia"/>
                <a:sym typeface="Georgia"/>
              </a:rPr>
              <a:t>Average over all points to judge the cluster algorithm</a:t>
            </a: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pic>
        <p:nvPicPr>
          <p:cNvPr id="706" name="Shape 706"/>
          <p:cNvPicPr preferRelativeResize="0"/>
          <p:nvPr/>
        </p:nvPicPr>
        <p:blipFill>
          <a:blip r:embed="rId4">
            <a:alphaModFix/>
          </a:blip>
          <a:stretch>
            <a:fillRect/>
          </a:stretch>
        </p:blipFill>
        <p:spPr>
          <a:xfrm>
            <a:off x="5369200" y="4614025"/>
            <a:ext cx="1819275" cy="1038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METRICS</a:t>
            </a:r>
          </a:p>
        </p:txBody>
      </p:sp>
      <p:sp>
        <p:nvSpPr>
          <p:cNvPr id="712" name="Shape 712"/>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from sklearn import metrics</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from sklearn.cluster import KMeans</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kmeans_model = KMeans(n_clusters=3, random_state=1).fit(X)</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labels = kmeans_model.labels_</a:t>
            </a:r>
          </a:p>
          <a:p>
            <a:pPr marL="203200" marR="0" lvl="0" indent="-256540" algn="l" rtl="0">
              <a:spcBef>
                <a:spcPts val="0"/>
              </a:spcBef>
              <a:buSzPct val="100000"/>
              <a:buFont typeface="Georgia"/>
              <a:buChar char="‣"/>
            </a:pPr>
            <a:r>
              <a:rPr lang="en-US" sz="2800">
                <a:solidFill>
                  <a:schemeClr val="dk1"/>
                </a:solidFill>
                <a:latin typeface="Georgia"/>
                <a:ea typeface="Georgia"/>
                <a:cs typeface="Georgia"/>
                <a:sym typeface="Georgia"/>
              </a:rPr>
              <a:t>metrics.silhouette_score(X, labels, metric='euclidean')</a:t>
            </a:r>
          </a:p>
          <a:p>
            <a:pPr marR="0" lvl="0" algn="l" rtl="0">
              <a:spcBef>
                <a:spcPts val="0"/>
              </a:spcBef>
              <a:buNone/>
            </a:pPr>
            <a:endParaRPr sz="2400">
              <a:solidFill>
                <a:schemeClr val="dk1"/>
              </a:solidFill>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METRICS</a:t>
            </a:r>
          </a:p>
        </p:txBody>
      </p:sp>
      <p:sp>
        <p:nvSpPr>
          <p:cNvPr id="718" name="Shape 718"/>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There are a number of </a:t>
            </a:r>
            <a:r>
              <a:rPr lang="en-US" sz="2400" u="sng">
                <a:solidFill>
                  <a:schemeClr val="hlink"/>
                </a:solidFill>
                <a:latin typeface="Georgia"/>
                <a:ea typeface="Georgia"/>
                <a:cs typeface="Georgia"/>
                <a:sym typeface="Georgia"/>
                <a:hlinkClick r:id="rId3"/>
              </a:rPr>
              <a:t>other metrics</a:t>
            </a:r>
            <a:r>
              <a:rPr lang="en-US" sz="2400">
                <a:solidFill>
                  <a:schemeClr val="dk1"/>
                </a:solidFill>
                <a:latin typeface="Georgia"/>
                <a:ea typeface="Georgia"/>
                <a:cs typeface="Georgia"/>
                <a:sym typeface="Georgia"/>
              </a:rPr>
              <a:t> based on:</a:t>
            </a:r>
          </a:p>
          <a:p>
            <a:pPr marR="0" lvl="1" algn="l" rtl="0">
              <a:spcBef>
                <a:spcPts val="0"/>
              </a:spcBef>
              <a:buClr>
                <a:schemeClr val="dk1"/>
              </a:buClr>
              <a:buSzPct val="100000"/>
              <a:buFont typeface="Georgia"/>
            </a:pPr>
            <a:r>
              <a:rPr lang="en-US" sz="2400">
                <a:solidFill>
                  <a:schemeClr val="dk1"/>
                </a:solidFill>
                <a:latin typeface="Georgia"/>
                <a:ea typeface="Georgia"/>
                <a:cs typeface="Georgia"/>
                <a:sym typeface="Georgia"/>
              </a:rPr>
              <a:t>Mutual Information</a:t>
            </a:r>
          </a:p>
          <a:p>
            <a:pPr marR="0" lvl="1" algn="l" rtl="0">
              <a:spcBef>
                <a:spcPts val="0"/>
              </a:spcBef>
              <a:buClr>
                <a:schemeClr val="dk1"/>
              </a:buClr>
              <a:buSzPct val="100000"/>
              <a:buFont typeface="Georgia"/>
            </a:pPr>
            <a:r>
              <a:rPr lang="en-US" sz="2400">
                <a:solidFill>
                  <a:schemeClr val="dk1"/>
                </a:solidFill>
                <a:latin typeface="Georgia"/>
                <a:ea typeface="Georgia"/>
                <a:cs typeface="Georgia"/>
                <a:sym typeface="Georgia"/>
              </a:rPr>
              <a:t>Homogeneity</a:t>
            </a:r>
          </a:p>
          <a:p>
            <a:pPr marR="0" lvl="1" algn="l" rtl="0">
              <a:spcBef>
                <a:spcPts val="0"/>
              </a:spcBef>
              <a:buClr>
                <a:schemeClr val="dk1"/>
              </a:buClr>
              <a:buSzPct val="100000"/>
              <a:buFont typeface="Georgia"/>
            </a:pPr>
            <a:r>
              <a:rPr lang="en-US" sz="2400">
                <a:solidFill>
                  <a:schemeClr val="dk1"/>
                </a:solidFill>
                <a:latin typeface="Georgia"/>
                <a:ea typeface="Georgia"/>
                <a:cs typeface="Georgia"/>
                <a:sym typeface="Georgia"/>
              </a:rPr>
              <a:t>Adjusted Rand Index (when you know the labels on the training data)</a:t>
            </a: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UNSUPERVISED LEARNING</a:t>
            </a:r>
          </a:p>
        </p:txBody>
      </p:sp>
      <p:sp>
        <p:nvSpPr>
          <p:cNvPr id="439" name="Shape 4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 far all the algorithms we have used are </a:t>
            </a:r>
            <a:r>
              <a:rPr lang="en-US" sz="2800" i="1">
                <a:latin typeface="Georgia"/>
                <a:ea typeface="Georgia"/>
                <a:cs typeface="Georgia"/>
                <a:sym typeface="Georgia"/>
              </a:rPr>
              <a:t>supervised</a:t>
            </a:r>
            <a:r>
              <a:rPr lang="en-US" sz="2800">
                <a:latin typeface="Georgia"/>
                <a:ea typeface="Georgia"/>
                <a:cs typeface="Georgia"/>
                <a:sym typeface="Georgia"/>
              </a:rPr>
              <a:t>: each observation (row of data) came with one or more </a:t>
            </a:r>
            <a:r>
              <a:rPr lang="en-US" sz="2800" i="1">
                <a:latin typeface="Georgia"/>
                <a:ea typeface="Georgia"/>
                <a:cs typeface="Georgia"/>
                <a:sym typeface="Georgia"/>
              </a:rPr>
              <a:t>labels</a:t>
            </a:r>
            <a:r>
              <a:rPr lang="en-US" sz="2800">
                <a:latin typeface="Georgia"/>
                <a:ea typeface="Georgia"/>
                <a:cs typeface="Georgia"/>
                <a:sym typeface="Georgia"/>
              </a:rPr>
              <a:t>, either </a:t>
            </a:r>
            <a:r>
              <a:rPr lang="en-US" sz="2800" i="1">
                <a:latin typeface="Georgia"/>
                <a:ea typeface="Georgia"/>
                <a:cs typeface="Georgia"/>
                <a:sym typeface="Georgia"/>
              </a:rPr>
              <a:t>categorical variables</a:t>
            </a:r>
            <a:r>
              <a:rPr lang="en-US" sz="2800">
                <a:latin typeface="Georgia"/>
                <a:ea typeface="Georgia"/>
                <a:cs typeface="Georgia"/>
                <a:sym typeface="Georgia"/>
              </a:rPr>
              <a:t> (classes) or </a:t>
            </a:r>
            <a:r>
              <a:rPr lang="en-US" sz="2800" i="1">
                <a:latin typeface="Georgia"/>
                <a:ea typeface="Georgia"/>
                <a:cs typeface="Georgia"/>
                <a:sym typeface="Georgia"/>
              </a:rPr>
              <a:t>measurements</a:t>
            </a:r>
            <a:r>
              <a:rPr lang="en-US" sz="2800">
                <a:latin typeface="Georgia"/>
                <a:ea typeface="Georgia"/>
                <a:cs typeface="Georgia"/>
                <a:sym typeface="Georgia"/>
              </a:rPr>
              <a:t> (regression)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Unsupervised learning</a:t>
            </a:r>
            <a:r>
              <a:rPr lang="en-US" sz="2800">
                <a:latin typeface="Georgia"/>
                <a:ea typeface="Georgia"/>
                <a:cs typeface="Georgia"/>
                <a:sym typeface="Georgia"/>
              </a:rPr>
              <a:t> has a different goal: </a:t>
            </a:r>
            <a:r>
              <a:rPr lang="en-US" sz="2800" b="1">
                <a:latin typeface="Georgia"/>
                <a:ea typeface="Georgia"/>
                <a:cs typeface="Georgia"/>
                <a:sym typeface="Georgia"/>
              </a:rPr>
              <a:t>feature discovery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Clustering</a:t>
            </a:r>
            <a:r>
              <a:rPr lang="en-US" sz="2800">
                <a:latin typeface="Georgia"/>
                <a:ea typeface="Georgia"/>
                <a:cs typeface="Georgia"/>
                <a:sym typeface="Georgia"/>
              </a:rPr>
              <a:t> is a common and fundamental example of unsupervised learning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Clustering</a:t>
            </a:r>
            <a:r>
              <a:rPr lang="en-US" sz="2800">
                <a:latin typeface="Georgia"/>
                <a:ea typeface="Georgia"/>
                <a:cs typeface="Georgia"/>
                <a:sym typeface="Georgia"/>
              </a:rPr>
              <a:t> algorithms try to find meaningful groups within data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PUTTING IT TOGETHER</a:t>
            </a:r>
          </a:p>
        </p:txBody>
      </p:sp>
      <p:sp>
        <p:nvSpPr>
          <p:cNvPr id="724" name="Shape 724"/>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CLUSTERING, CLASSIFICATION,</a:t>
            </a:r>
          </a:p>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AND REGRESSION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p:nvPr/>
        </p:nvSpPr>
        <p:spPr>
          <a:xfrm>
            <a:off x="635000" y="736600"/>
            <a:ext cx="108165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30" name="Shape 7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1" name="Shape 73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32" name="Shape 732"/>
          <p:cNvSpPr/>
          <p:nvPr/>
        </p:nvSpPr>
        <p:spPr>
          <a:xfrm>
            <a:off x="2961475" y="2030250"/>
            <a:ext cx="9146400" cy="3204300"/>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might we combine clustering and classification?</a:t>
            </a:r>
          </a:p>
        </p:txBody>
      </p:sp>
      <p:sp>
        <p:nvSpPr>
          <p:cNvPr id="733" name="Shape 73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34" name="Shape 73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35" name="Shape 73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36" name="Shape 736"/>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CLUSTERING, CLASSIFICATION, AND REGRESSION</a:t>
            </a:r>
          </a:p>
        </p:txBody>
      </p:sp>
      <p:sp>
        <p:nvSpPr>
          <p:cNvPr id="742" name="Shape 742"/>
          <p:cNvSpPr txBox="1">
            <a:spLocks noGrp="1"/>
          </p:cNvSpPr>
          <p:nvPr>
            <p:ph type="body" idx="1"/>
          </p:nvPr>
        </p:nvSpPr>
        <p:spPr>
          <a:xfrm>
            <a:off x="635000" y="1292775"/>
            <a:ext cx="11734800" cy="5390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31140" algn="l" rtl="0">
              <a:spcBef>
                <a:spcPts val="0"/>
              </a:spcBef>
              <a:buSzPct val="100000"/>
              <a:buFont typeface="Georgia"/>
              <a:buChar char="‣"/>
            </a:pPr>
            <a:r>
              <a:rPr lang="en-US" sz="2400">
                <a:solidFill>
                  <a:schemeClr val="dk1"/>
                </a:solidFill>
                <a:latin typeface="Georgia"/>
                <a:ea typeface="Georgia"/>
                <a:cs typeface="Georgia"/>
                <a:sym typeface="Georgia"/>
              </a:rPr>
              <a:t>We can use clustering to discover new features and then use those features for either classification or regression</a:t>
            </a:r>
          </a:p>
          <a:p>
            <a:pPr marR="0" lvl="0" algn="l" rtl="0">
              <a:spcBef>
                <a:spcPts val="0"/>
              </a:spcBef>
              <a:buNone/>
            </a:pPr>
            <a:endParaRPr sz="2400">
              <a:solidFill>
                <a:schemeClr val="dk1"/>
              </a:solidFill>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For classification, we could use e.g. k-NN to classify new points into the discovered clusters</a:t>
            </a:r>
          </a:p>
          <a:p>
            <a:pPr marR="0" lvl="0" algn="l" rtl="0">
              <a:spcBef>
                <a:spcPts val="0"/>
              </a:spcBef>
              <a:buNone/>
            </a:pPr>
            <a:endParaRPr sz="2400">
              <a:solidFill>
                <a:schemeClr val="dk1"/>
              </a:solidFill>
              <a:latin typeface="Georgia"/>
              <a:ea typeface="Georgia"/>
              <a:cs typeface="Georgia"/>
              <a:sym typeface="Georgia"/>
            </a:endParaRPr>
          </a:p>
          <a:p>
            <a:pPr marL="203200" marR="0" lvl="0" indent="-231140" algn="l" rtl="0">
              <a:spcBef>
                <a:spcPts val="0"/>
              </a:spcBef>
              <a:buClr>
                <a:schemeClr val="dk1"/>
              </a:buClr>
              <a:buSzPct val="100000"/>
              <a:buFont typeface="Georgia"/>
              <a:buChar char="‣"/>
            </a:pPr>
            <a:r>
              <a:rPr lang="en-US" sz="2400">
                <a:solidFill>
                  <a:schemeClr val="dk1"/>
                </a:solidFill>
                <a:latin typeface="Georgia"/>
                <a:ea typeface="Georgia"/>
                <a:cs typeface="Georgia"/>
                <a:sym typeface="Georgia"/>
              </a:rPr>
              <a:t>For regression, we could use a dummy variable for the clusters as a variable in our regression</a:t>
            </a: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2400">
              <a:latin typeface="Georgia"/>
              <a:ea typeface="Georgia"/>
              <a:cs typeface="Georgia"/>
              <a:sym typeface="Georgia"/>
            </a:endParaRPr>
          </a:p>
          <a:p>
            <a:pPr marR="0" lvl="0" algn="l" rtl="0">
              <a:spcBef>
                <a:spcPts val="0"/>
              </a:spcBef>
              <a:buNone/>
            </a:pPr>
            <a:endParaRPr sz="1100">
              <a:solidFill>
                <a:schemeClr val="dk1"/>
              </a:solidFill>
            </a:endParaRPr>
          </a:p>
          <a:p>
            <a:pPr marR="0" lvl="0" algn="l" rtl="0">
              <a:spcBef>
                <a:spcPts val="0"/>
              </a:spcBef>
              <a:buNone/>
            </a:pPr>
            <a:r>
              <a:rPr lang="en-US" sz="2800">
                <a:latin typeface="Georgia"/>
                <a:ea typeface="Georgia"/>
                <a:cs typeface="Georgia"/>
                <a:sym typeface="Georgia"/>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760" name="Shape 76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Clustering is used to discover features, e.g. segment users or assign labels (such as species)</a:t>
            </a:r>
          </a:p>
          <a:p>
            <a:pPr marR="0" lvl="0" algn="l" rtl="0">
              <a:lnSpc>
                <a:spcPct val="100000"/>
              </a:lnSpc>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Clustering may be the goal (user marketing) or a step in a data science pipeline</a:t>
            </a:r>
          </a:p>
          <a:p>
            <a:pPr marR="0" lvl="0" algn="l" rtl="0">
              <a:lnSpc>
                <a:spcPct val="115000"/>
              </a:lnSpc>
              <a:spcBef>
                <a:spcPts val="0"/>
              </a:spcBef>
              <a:buNone/>
            </a:pPr>
            <a:endParaRPr sz="2800">
              <a:latin typeface="Georgia"/>
              <a:ea typeface="Georgia"/>
              <a:cs typeface="Georgia"/>
              <a:sym typeface="Georgia"/>
            </a:endParaRPr>
          </a:p>
        </p:txBody>
      </p:sp>
      <p:sp>
        <p:nvSpPr>
          <p:cNvPr id="766" name="Shape 7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AND NEXT STEPS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783"/>
        <p:cNvGrpSpPr/>
        <p:nvPr/>
      </p:nvGrpSpPr>
      <p:grpSpPr>
        <a:xfrm>
          <a:off x="0" y="0"/>
          <a:ext cx="0" cy="0"/>
          <a:chOff x="0" y="0"/>
          <a:chExt cx="0" cy="0"/>
        </a:xfrm>
      </p:grpSpPr>
      <p:sp>
        <p:nvSpPr>
          <p:cNvPr id="784" name="Shape 78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785" name="Shape 78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786" name="Shape 78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787" name="Shape 78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791"/>
        <p:cNvGrpSpPr/>
        <p:nvPr/>
      </p:nvGrpSpPr>
      <p:grpSpPr>
        <a:xfrm>
          <a:off x="0" y="0"/>
          <a:ext cx="0" cy="0"/>
          <a:chOff x="0" y="0"/>
          <a:chExt cx="0" cy="0"/>
        </a:xfrm>
      </p:grpSpPr>
      <p:sp>
        <p:nvSpPr>
          <p:cNvPr id="792" name="Shape 792"/>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793" name="Shape 793"/>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794" name="Shape 794"/>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795" name="Shape 795"/>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796" name="Shape 796"/>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893233" y="1428751"/>
            <a:ext cx="11112500" cy="3084755"/>
          </a:xfrm>
          <a:prstGeom prst="rect">
            <a:avLst/>
          </a:prstGeom>
        </p:spPr>
        <p:txBody>
          <a:bodyPr wrap="square">
            <a:spAutoFit/>
          </a:bodyPr>
          <a:lstStyle/>
          <a:p>
            <a:pPr algn="l"/>
            <a:r>
              <a:rPr lang="en-US" sz="2778"/>
              <a:t>Unsupervised learning has some clear differences from supervised learning. With </a:t>
            </a:r>
            <a:r>
              <a:rPr lang="en-US" sz="2778" b="1"/>
              <a:t>unsupervised learning:</a:t>
            </a:r>
          </a:p>
          <a:p>
            <a:pPr algn="l"/>
            <a:endParaRPr lang="en-US" sz="2778"/>
          </a:p>
          <a:p>
            <a:pPr marL="476254" indent="-476254">
              <a:buFont typeface="Arial" panose="020B0604020202020204" pitchFamily="34" charset="0"/>
              <a:buChar char="•"/>
            </a:pPr>
            <a:r>
              <a:rPr lang="en-US" sz="2778"/>
              <a:t>There is no clear objective</a:t>
            </a:r>
          </a:p>
          <a:p>
            <a:pPr marL="476254" indent="-476254">
              <a:buFont typeface="Arial" panose="020B0604020202020204" pitchFamily="34" charset="0"/>
              <a:buChar char="•"/>
            </a:pPr>
            <a:r>
              <a:rPr lang="en-US" sz="2778"/>
              <a:t>There is no “right anwser” (hard to tell how well you are doing)</a:t>
            </a:r>
          </a:p>
          <a:p>
            <a:pPr marL="476254" indent="-476254">
              <a:buFont typeface="Arial" panose="020B0604020202020204" pitchFamily="34" charset="0"/>
              <a:buChar char="•"/>
            </a:pPr>
            <a:r>
              <a:rPr lang="en-US" sz="2778"/>
              <a:t>There is no response variable, just observations with features</a:t>
            </a:r>
          </a:p>
          <a:p>
            <a:pPr marL="476254" indent="-476254">
              <a:buFont typeface="Arial" panose="020B0604020202020204" pitchFamily="34" charset="0"/>
              <a:buChar char="•"/>
            </a:pPr>
            <a:r>
              <a:rPr lang="en-US" sz="2778"/>
              <a:t>Labeled data is not required</a:t>
            </a:r>
          </a:p>
        </p:txBody>
      </p:sp>
    </p:spTree>
    <p:extLst>
      <p:ext uri="{BB962C8B-B14F-4D97-AF65-F5344CB8AC3E}">
        <p14:creationId xmlns:p14="http://schemas.microsoft.com/office/powerpoint/2010/main" val="3497746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893233" y="1534583"/>
            <a:ext cx="11324167" cy="3982309"/>
          </a:xfrm>
          <a:prstGeom prst="rect">
            <a:avLst/>
          </a:prstGeom>
        </p:spPr>
        <p:txBody>
          <a:bodyPr wrap="square">
            <a:spAutoFit/>
          </a:bodyPr>
          <a:lstStyle/>
          <a:p>
            <a:pPr algn="l"/>
            <a:r>
              <a:rPr lang="en-US" sz="2778" b="1"/>
              <a:t>Unsupervised learning example: Coin clustering</a:t>
            </a:r>
          </a:p>
          <a:p>
            <a:pPr algn="l"/>
            <a:endParaRPr lang="en-US" sz="1944"/>
          </a:p>
          <a:p>
            <a:pPr marL="476254" indent="-476254">
              <a:buFont typeface="Arial" panose="020B0604020202020204" pitchFamily="34" charset="0"/>
              <a:buChar char="•"/>
            </a:pPr>
            <a:r>
              <a:rPr lang="en-US" sz="2778"/>
              <a:t>Observations: Coins</a:t>
            </a:r>
          </a:p>
          <a:p>
            <a:pPr marL="476254" indent="-476254">
              <a:buFont typeface="Arial" panose="020B0604020202020204" pitchFamily="34" charset="0"/>
              <a:buChar char="•"/>
            </a:pPr>
            <a:r>
              <a:rPr lang="en-US" sz="2778"/>
              <a:t>Features: Size and mass</a:t>
            </a:r>
          </a:p>
          <a:p>
            <a:pPr marL="476254" indent="-476254">
              <a:buFont typeface="Arial" panose="020B0604020202020204" pitchFamily="34" charset="0"/>
              <a:buChar char="•"/>
            </a:pPr>
            <a:r>
              <a:rPr lang="en-US" sz="2778"/>
              <a:t>Response: There isn’t one (no hand-labeling required!)</a:t>
            </a:r>
          </a:p>
          <a:p>
            <a:pPr algn="l"/>
            <a:endParaRPr lang="en-US" sz="1944"/>
          </a:p>
          <a:p>
            <a:pPr marL="635005" indent="-635005">
              <a:buFont typeface="+mj-lt"/>
              <a:buAutoNum type="arabicPeriod"/>
            </a:pPr>
            <a:r>
              <a:rPr lang="en-US" sz="2778"/>
              <a:t>Perform </a:t>
            </a:r>
            <a:r>
              <a:rPr lang="en-US" sz="2778" b="1"/>
              <a:t>unsupervised learning</a:t>
            </a:r>
          </a:p>
          <a:p>
            <a:pPr marL="1091416" lvl="1" indent="-635005">
              <a:buFont typeface="Arial" panose="020B0604020202020204" pitchFamily="34" charset="0"/>
              <a:buChar char="•"/>
            </a:pPr>
            <a:r>
              <a:rPr lang="en-US" sz="2778"/>
              <a:t>Cluster the coins based on “similarity”</a:t>
            </a:r>
          </a:p>
          <a:p>
            <a:pPr marL="1091416" lvl="1" indent="-635005">
              <a:buFont typeface="Arial" panose="020B0604020202020204" pitchFamily="34" charset="0"/>
              <a:buChar char="•"/>
            </a:pPr>
            <a:r>
              <a:rPr lang="en-US" sz="2778"/>
              <a:t>You’re done!</a:t>
            </a:r>
          </a:p>
          <a:p>
            <a:pPr algn="l"/>
            <a:endParaRPr lang="en-US" sz="1944"/>
          </a:p>
        </p:txBody>
      </p:sp>
    </p:spTree>
    <p:extLst>
      <p:ext uri="{BB962C8B-B14F-4D97-AF65-F5344CB8AC3E}">
        <p14:creationId xmlns:p14="http://schemas.microsoft.com/office/powerpoint/2010/main" val="3009854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067" y="1488281"/>
            <a:ext cx="5549636" cy="554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67875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75733" y="687917"/>
            <a:ext cx="8890000" cy="423333"/>
          </a:xfrm>
        </p:spPr>
        <p:txBody>
          <a:bodyPr/>
          <a:lstStyle/>
          <a:p>
            <a:pPr>
              <a:lnSpc>
                <a:spcPts val="3400"/>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893233" y="1428750"/>
            <a:ext cx="11112500" cy="3512244"/>
          </a:xfrm>
          <a:prstGeom prst="rect">
            <a:avLst/>
          </a:prstGeom>
        </p:spPr>
        <p:txBody>
          <a:bodyPr wrap="square">
            <a:spAutoFit/>
          </a:bodyPr>
          <a:lstStyle/>
          <a:p>
            <a:pPr algn="l"/>
            <a:r>
              <a:rPr lang="en-US" sz="2778" dirty="0"/>
              <a:t>Common types of unsupervised learning:</a:t>
            </a:r>
          </a:p>
          <a:p>
            <a:pPr algn="l"/>
            <a:endParaRPr lang="en-US" sz="2778" dirty="0"/>
          </a:p>
          <a:p>
            <a:pPr marL="476254" indent="-476254">
              <a:buFont typeface="Arial" panose="020B0604020202020204" pitchFamily="34" charset="0"/>
              <a:buChar char="•"/>
            </a:pPr>
            <a:r>
              <a:rPr lang="en-US" sz="2778" b="1" dirty="0"/>
              <a:t>Clustering:</a:t>
            </a:r>
            <a:r>
              <a:rPr lang="en-US" sz="2778" dirty="0"/>
              <a:t> group “similar” data points together</a:t>
            </a:r>
          </a:p>
          <a:p>
            <a:pPr marL="476254" indent="-476254">
              <a:buFont typeface="Arial" panose="020B0604020202020204" pitchFamily="34" charset="0"/>
              <a:buChar char="•"/>
            </a:pPr>
            <a:r>
              <a:rPr lang="en-US" sz="2778" b="1" dirty="0"/>
              <a:t>Dimensionality Reduction:</a:t>
            </a:r>
            <a:r>
              <a:rPr lang="en-US" sz="2778" dirty="0"/>
              <a:t> reduce the dimensionality of a dataset by extracting features that capture most of the variance in the </a:t>
            </a:r>
            <a:r>
              <a:rPr lang="en-US" sz="2778" dirty="0" smtClean="0"/>
              <a:t>data</a:t>
            </a:r>
          </a:p>
          <a:p>
            <a:pPr marL="1033463" lvl="7" indent="-576263">
              <a:buFont typeface="Arial" panose="020B0604020202020204" pitchFamily="34" charset="0"/>
              <a:buChar char="•"/>
            </a:pPr>
            <a:r>
              <a:rPr lang="en-US" sz="2778" dirty="0" smtClean="0"/>
              <a:t>Decision Trees</a:t>
            </a:r>
          </a:p>
          <a:p>
            <a:pPr marL="1033463" lvl="7" indent="-576263">
              <a:buFont typeface="Arial" panose="020B0604020202020204" pitchFamily="34" charset="0"/>
              <a:buChar char="•"/>
            </a:pPr>
            <a:r>
              <a:rPr lang="en-US" sz="2778" dirty="0" smtClean="0"/>
              <a:t>Principal Component Analysis</a:t>
            </a:r>
            <a:endParaRPr lang="en-US" sz="2778" dirty="0"/>
          </a:p>
        </p:txBody>
      </p:sp>
    </p:spTree>
    <p:extLst>
      <p:ext uri="{BB962C8B-B14F-4D97-AF65-F5344CB8AC3E}">
        <p14:creationId xmlns:p14="http://schemas.microsoft.com/office/powerpoint/2010/main" val="2999062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1837</Words>
  <Application>Microsoft Office PowerPoint</Application>
  <PresentationFormat>Custom</PresentationFormat>
  <Paragraphs>375</Paragraphs>
  <Slides>56</Slides>
  <Notes>53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Oswald</vt:lpstr>
      <vt:lpstr>Lucida Grande</vt:lpstr>
      <vt:lpstr>Arial</vt:lpstr>
      <vt:lpstr>Impact</vt:lpstr>
      <vt:lpstr>Georgia</vt:lpstr>
      <vt:lpstr>Merriweather Sans</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 TO CLUSTERING</vt:lpstr>
      <vt:lpstr>INTRO TO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Sherman, Alex (US - Arlington)</dc:creator>
  <cp:lastModifiedBy>Steven Longstreet</cp:lastModifiedBy>
  <cp:revision>26</cp:revision>
  <dcterms:modified xsi:type="dcterms:W3CDTF">2018-11-05T15:40:31Z</dcterms:modified>
</cp:coreProperties>
</file>