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43"/>
  </p:notesMasterIdLst>
  <p:sldIdLst>
    <p:sldId id="259" r:id="rId2"/>
    <p:sldId id="260" r:id="rId3"/>
    <p:sldId id="263" r:id="rId4"/>
    <p:sldId id="264" r:id="rId5"/>
    <p:sldId id="265" r:id="rId6"/>
    <p:sldId id="266" r:id="rId7"/>
    <p:sldId id="267" r:id="rId8"/>
    <p:sldId id="268" r:id="rId9"/>
    <p:sldId id="269" r:id="rId10"/>
    <p:sldId id="270" r:id="rId11"/>
    <p:sldId id="271" r:id="rId12"/>
    <p:sldId id="272"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Lst>
  <p:sldSz cx="13004800" cy="7302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A2D538-6F70-4780-8960-3DBB349C3467}">
  <a:tblStyle styleId="{9FA2D538-6F70-4780-8960-3DBB349C3467}"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p:restoredTop sz="94704"/>
  </p:normalViewPr>
  <p:slideViewPr>
    <p:cSldViewPr snapToGrid="0" snapToObjects="1">
      <p:cViewPr varScale="1">
        <p:scale>
          <a:sx n="84" d="100"/>
          <a:sy n="84" d="100"/>
        </p:scale>
        <p:origin x="8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 name="Shape 4"/>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spcBef>
                <a:spcPts val="0"/>
              </a:spcBef>
              <a:defRPr/>
            </a:lvl1pPr>
            <a:lvl2pPr marL="0" marR="0" lvl="1" indent="228600" algn="l" rtl="0">
              <a:spcBef>
                <a:spcPts val="0"/>
              </a:spcBef>
              <a:defRPr/>
            </a:lvl2pPr>
            <a:lvl3pPr marL="0" marR="0" lvl="2" indent="457200" algn="l" rtl="0">
              <a:spcBef>
                <a:spcPts val="0"/>
              </a:spcBef>
              <a:defRPr/>
            </a:lvl3pPr>
            <a:lvl4pPr marL="0" marR="0" lvl="3" indent="685800" algn="l" rtl="0">
              <a:spcBef>
                <a:spcPts val="0"/>
              </a:spcBef>
              <a:defRPr/>
            </a:lvl4pPr>
            <a:lvl5pPr marL="0" marR="0" lvl="4" indent="914400" algn="l" rtl="0">
              <a:spcBef>
                <a:spcPts val="0"/>
              </a:spcBef>
              <a:defRPr/>
            </a:lvl5pPr>
            <a:lvl6pPr marL="0" marR="0" lvl="5" indent="1143000" algn="l" rtl="0">
              <a:spcBef>
                <a:spcPts val="0"/>
              </a:spcBef>
              <a:defRPr/>
            </a:lvl6pPr>
            <a:lvl7pPr marL="0" marR="0" lvl="6" indent="1371600" algn="l" rtl="0">
              <a:spcBef>
                <a:spcPts val="0"/>
              </a:spcBef>
              <a:defRPr/>
            </a:lvl7pPr>
            <a:lvl8pPr marL="0" marR="0" lvl="7" indent="1600200" algn="l" rtl="0">
              <a:spcBef>
                <a:spcPts val="0"/>
              </a:spcBef>
              <a:defRPr/>
            </a:lvl8pPr>
            <a:lvl9pPr marL="0" marR="0" lvl="8" indent="1828800" algn="l" rtl="0">
              <a:spcBef>
                <a:spcPts val="0"/>
              </a:spcBef>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30" name="Shape 23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5" name="Shape 30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2" name="Shape 31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8" name="Shape 31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403" name="Shape 4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Shape 4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09" name="Shape 409"/>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Shape 4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15" name="Shape 41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Shape 4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22" name="Shape 42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8" name="Shape 42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440" name="Shape 4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Shape 4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46" name="Shape 44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36" name="Shape 23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52" name="Shape 45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Shape 4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58" name="Shape 45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64" name="Shape 46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70" name="Shape 47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Shape 4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76" name="Shape 476"/>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482" name="Shape 4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Shape 4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88" name="Shape 48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Shape 4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4" name="Shape 49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Shape 4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00" name="Shape 500"/>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506" name="Shape 50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55" name="Shape 25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Shape 5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2" name="Shape 51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4" name="Shape 52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Shape 5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4" name="Shape 53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546" name="Shape 5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Shape 5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52" name="Shape 552"/>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Shape 55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558" name="Shape 5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Shape 5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64" name="Shape 564"/>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Shape 57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571" name="Shape 5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Shape 5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577" name="Shape 577"/>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Shape 58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584" name="Shape 5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61" name="Shape 26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Shape 59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592" name="Shape 5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Shape 60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601" name="Shape 6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7" name="Shape 26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rtl="0">
              <a:spcBef>
                <a:spcPts val="0"/>
              </a:spcBef>
              <a:buNone/>
            </a:pPr>
            <a:endParaRPr/>
          </a:p>
        </p:txBody>
      </p:sp>
      <p:sp>
        <p:nvSpPr>
          <p:cNvPr id="279" name="Shape 2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5" name="Shape 285"/>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a:spLocks noGrp="1" noRot="1" noChangeAspect="1"/>
          </p:cNvSpPr>
          <p:nvPr>
            <p:ph type="sldImg" idx="2"/>
          </p:nvPr>
        </p:nvSpPr>
        <p:spPr>
          <a:xfrm>
            <a:off x="376238" y="685800"/>
            <a:ext cx="6105525"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1" name="Shape 291"/>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dirty="0"/>
              <a:t>RGB  colors, but in this case, </a:t>
            </a:r>
            <a:r>
              <a:rPr lang="en-US" dirty="0" err="1"/>
              <a:t>theres</a:t>
            </a:r>
            <a:r>
              <a:rPr lang="en-US" dirty="0"/>
              <a:t> only red and blue.   Amount spent at store | makes a purchase or </a:t>
            </a:r>
            <a:r>
              <a:rPr lang="en-US" dirty="0" err="1"/>
              <a:t>doesnt</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8" name="Shape 298"/>
          <p:cNvSpPr txBox="1">
            <a:spLocks noGrp="1"/>
          </p:cNvSpPr>
          <p:nvPr>
            <p:ph type="body" idx="1"/>
          </p:nvPr>
        </p:nvSpPr>
        <p:spPr>
          <a:xfrm>
            <a:off x="914400" y="4343400"/>
            <a:ext cx="50291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22.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bg>
      <p:bgPr>
        <a:solidFill>
          <a:srgbClr val="000000"/>
        </a:solidFill>
        <a:effectLst/>
      </p:bgPr>
    </p:bg>
    <p:spTree>
      <p:nvGrpSpPr>
        <p:cNvPr id="1"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 name="Shape 12"/>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pic>
        <p:nvPicPr>
          <p:cNvPr id="13" name="Shape 13"/>
          <p:cNvPicPr preferRelativeResize="0"/>
          <p:nvPr/>
        </p:nvPicPr>
        <p:blipFill rotWithShape="1">
          <a:blip r:embed="rId2">
            <a:alphaModFix/>
          </a:blip>
          <a:srcRect/>
          <a:stretch/>
        </p:blipFill>
        <p:spPr>
          <a:xfrm>
            <a:off x="634999" y="762000"/>
            <a:ext cx="2832101" cy="3047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58" name="Shape 58"/>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59" name="Shape 59"/>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64" name="Shape 64"/>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harts">
    <p:spTree>
      <p:nvGrpSpPr>
        <p:cNvPr id="1"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4386428" y="2303347"/>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7409003" y="2423731"/>
            <a:ext cx="3000000" cy="3000000"/>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allouts">
    <p:spTree>
      <p:nvGrpSpPr>
        <p:cNvPr id="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76" name="Shape 76"/>
            <p:cNvSpPr/>
            <p:nvPr/>
          </p:nvSpPr>
          <p:spPr>
            <a:xfrm>
              <a:off x="889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STICKER</a:t>
              </a:r>
              <a:br>
                <a:rPr lang="en-US" sz="1800" b="1" i="0" u="none" strike="noStrike" cap="none">
                  <a:solidFill>
                    <a:srgbClr val="000000"/>
                  </a:solidFill>
                  <a:latin typeface="Arial"/>
                  <a:ea typeface="Arial"/>
                  <a:cs typeface="Arial"/>
                  <a:sym typeface="Arial"/>
                </a:rPr>
              </a:br>
              <a:r>
                <a:rPr lang="en-US" sz="1800" b="1" i="0" u="none" strike="noStrike" cap="none">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a:stretch/>
          </p:blipFill>
          <p:spPr>
            <a:xfrm>
              <a:off x="0" y="0"/>
              <a:ext cx="1270000" cy="1270000"/>
            </a:xfrm>
            <a:prstGeom prst="rect">
              <a:avLst/>
            </a:prstGeom>
            <a:noFill/>
            <a:ln>
              <a:noFill/>
            </a:ln>
          </p:spPr>
        </p:pic>
        <p:sp>
          <p:nvSpPr>
            <p:cNvPr id="79" name="Shape 79"/>
            <p:cNvSpPr/>
            <p:nvPr/>
          </p:nvSpPr>
          <p:spPr>
            <a:xfrm>
              <a:off x="101600" y="3479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a:stretch/>
          </p:blipFill>
          <p:spPr>
            <a:xfrm>
              <a:off x="0" y="0"/>
              <a:ext cx="1270000" cy="1270000"/>
            </a:xfrm>
            <a:prstGeom prst="rect">
              <a:avLst/>
            </a:prstGeom>
            <a:noFill/>
            <a:ln>
              <a:noFill/>
            </a:ln>
          </p:spPr>
        </p:pic>
        <p:sp>
          <p:nvSpPr>
            <p:cNvPr id="82" name="Shape 82"/>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a:stretch/>
          </p:blipFill>
          <p:spPr>
            <a:xfrm>
              <a:off x="0" y="0"/>
              <a:ext cx="1270000" cy="1270000"/>
            </a:xfrm>
            <a:prstGeom prst="rect">
              <a:avLst/>
            </a:prstGeom>
            <a:noFill/>
            <a:ln>
              <a:noFill/>
            </a:ln>
          </p:spPr>
        </p:pic>
        <p:sp>
          <p:nvSpPr>
            <p:cNvPr id="85" name="Shape 85"/>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a:stretch/>
          </p:blipFill>
          <p:spPr>
            <a:xfrm>
              <a:off x="0" y="0"/>
              <a:ext cx="1270000" cy="1270000"/>
            </a:xfrm>
            <a:prstGeom prst="rect">
              <a:avLst/>
            </a:prstGeom>
            <a:noFill/>
            <a:ln>
              <a:noFill/>
            </a:ln>
          </p:spPr>
        </p:pic>
        <p:sp>
          <p:nvSpPr>
            <p:cNvPr id="88" name="Shape 88"/>
            <p:cNvSpPr/>
            <p:nvPr/>
          </p:nvSpPr>
          <p:spPr>
            <a:xfrm>
              <a:off x="88900" y="3225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a:stretch/>
          </p:blipFill>
          <p:spPr>
            <a:xfrm>
              <a:off x="0" y="0"/>
              <a:ext cx="1270000" cy="1270000"/>
            </a:xfrm>
            <a:prstGeom prst="rect">
              <a:avLst/>
            </a:prstGeom>
            <a:noFill/>
            <a:ln>
              <a:noFill/>
            </a:ln>
          </p:spPr>
        </p:pic>
        <p:sp>
          <p:nvSpPr>
            <p:cNvPr id="91" name="Shape 91"/>
            <p:cNvSpPr/>
            <p:nvPr/>
          </p:nvSpPr>
          <p:spPr>
            <a:xfrm>
              <a:off x="101600" y="335279"/>
              <a:ext cx="1079499" cy="67564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STICKER</a:t>
              </a:r>
              <a:br>
                <a:rPr lang="en-US" sz="1800" b="1" i="0" u="none" strike="noStrike" cap="none">
                  <a:solidFill>
                    <a:srgbClr val="FFFFFF"/>
                  </a:solidFill>
                  <a:latin typeface="Arial"/>
                  <a:ea typeface="Arial"/>
                  <a:cs typeface="Arial"/>
                  <a:sym typeface="Arial"/>
                </a:rPr>
              </a:br>
              <a:r>
                <a:rPr lang="en-US" sz="1800" b="1" i="0" u="none" strike="noStrike" cap="none">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p>
        </p:txBody>
      </p:sp>
      <p:grpSp>
        <p:nvGrpSpPr>
          <p:cNvPr id="93" name="Shape 93"/>
          <p:cNvGrpSpPr/>
          <p:nvPr/>
        </p:nvGrpSpPr>
        <p:grpSpPr>
          <a:xfrm>
            <a:off x="4051298" y="1828799"/>
            <a:ext cx="2032001" cy="2032001"/>
            <a:chOff x="0" y="0"/>
            <a:chExt cx="2032000" cy="2032000"/>
          </a:xfrm>
        </p:grpSpPr>
        <p:pic>
          <p:nvPicPr>
            <p:cNvPr id="94" name="Shape 94"/>
            <p:cNvPicPr preferRelativeResize="0"/>
            <p:nvPr/>
          </p:nvPicPr>
          <p:blipFill rotWithShape="1">
            <a:blip r:embed="rId8">
              <a:alphaModFix/>
            </a:blip>
            <a:srcRect/>
            <a:stretch/>
          </p:blipFill>
          <p:spPr>
            <a:xfrm>
              <a:off x="0" y="0"/>
              <a:ext cx="2032000" cy="2032000"/>
            </a:xfrm>
            <a:prstGeom prst="rect">
              <a:avLst/>
            </a:prstGeom>
            <a:noFill/>
            <a:ln>
              <a:noFill/>
            </a:ln>
          </p:spPr>
        </p:pic>
        <p:sp>
          <p:nvSpPr>
            <p:cNvPr id="95" name="Shape 95"/>
            <p:cNvSpPr/>
            <p:nvPr/>
          </p:nvSpPr>
          <p:spPr>
            <a:xfrm>
              <a:off x="1651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000000"/>
                  </a:solidFill>
                  <a:latin typeface="Arial"/>
                  <a:ea typeface="Arial"/>
                  <a:cs typeface="Arial"/>
                  <a:sym typeface="Arial"/>
                </a:rPr>
                <a:t>INSERT TERM</a:t>
              </a:r>
            </a:p>
          </p:txBody>
        </p:sp>
        <p:sp>
          <p:nvSpPr>
            <p:cNvPr id="96" name="Shape 96"/>
            <p:cNvSpPr/>
            <p:nvPr/>
          </p:nvSpPr>
          <p:spPr>
            <a:xfrm>
              <a:off x="1651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8" y="1828799"/>
            <a:ext cx="2032001" cy="2032001"/>
            <a:chOff x="0" y="0"/>
            <a:chExt cx="2032000" cy="2032000"/>
          </a:xfrm>
        </p:grpSpPr>
        <p:pic>
          <p:nvPicPr>
            <p:cNvPr id="98" name="Shape 98"/>
            <p:cNvPicPr preferRelativeResize="0"/>
            <p:nvPr/>
          </p:nvPicPr>
          <p:blipFill rotWithShape="1">
            <a:blip r:embed="rId9">
              <a:alphaModFix/>
            </a:blip>
            <a:srcRect/>
            <a:stretch/>
          </p:blipFill>
          <p:spPr>
            <a:xfrm>
              <a:off x="0" y="0"/>
              <a:ext cx="2032000" cy="2032000"/>
            </a:xfrm>
            <a:prstGeom prst="rect">
              <a:avLst/>
            </a:prstGeom>
            <a:noFill/>
            <a:ln>
              <a:noFill/>
            </a:ln>
          </p:spPr>
        </p:pic>
        <p:sp>
          <p:nvSpPr>
            <p:cNvPr id="99" name="Shape 99"/>
            <p:cNvSpPr/>
            <p:nvPr/>
          </p:nvSpPr>
          <p:spPr>
            <a:xfrm>
              <a:off x="177800" y="1524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0" name="Shape 100"/>
            <p:cNvSpPr/>
            <p:nvPr/>
          </p:nvSpPr>
          <p:spPr>
            <a:xfrm>
              <a:off x="177800" y="4191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8" y="4114798"/>
            <a:ext cx="2032001" cy="2032001"/>
            <a:chOff x="0" y="0"/>
            <a:chExt cx="2032000" cy="2032000"/>
          </a:xfrm>
        </p:grpSpPr>
        <p:pic>
          <p:nvPicPr>
            <p:cNvPr id="102" name="Shape 102"/>
            <p:cNvPicPr preferRelativeResize="0"/>
            <p:nvPr/>
          </p:nvPicPr>
          <p:blipFill rotWithShape="1">
            <a:blip r:embed="rId10">
              <a:alphaModFix/>
            </a:blip>
            <a:srcRect/>
            <a:stretch/>
          </p:blipFill>
          <p:spPr>
            <a:xfrm>
              <a:off x="0" y="0"/>
              <a:ext cx="2032000" cy="2032000"/>
            </a:xfrm>
            <a:prstGeom prst="rect">
              <a:avLst/>
            </a:prstGeom>
            <a:noFill/>
            <a:ln>
              <a:noFill/>
            </a:ln>
          </p:spPr>
        </p:pic>
        <p:sp>
          <p:nvSpPr>
            <p:cNvPr id="103" name="Shape 103"/>
            <p:cNvSpPr/>
            <p:nvPr/>
          </p:nvSpPr>
          <p:spPr>
            <a:xfrm>
              <a:off x="1651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4" name="Shape 104"/>
            <p:cNvSpPr/>
            <p:nvPr/>
          </p:nvSpPr>
          <p:spPr>
            <a:xfrm>
              <a:off x="1651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8" y="4114798"/>
            <a:ext cx="2032001" cy="2032001"/>
            <a:chOff x="0" y="0"/>
            <a:chExt cx="2032000" cy="2032000"/>
          </a:xfrm>
        </p:grpSpPr>
        <p:pic>
          <p:nvPicPr>
            <p:cNvPr id="106" name="Shape 106"/>
            <p:cNvPicPr preferRelativeResize="0"/>
            <p:nvPr/>
          </p:nvPicPr>
          <p:blipFill rotWithShape="1">
            <a:blip r:embed="rId11">
              <a:alphaModFix/>
            </a:blip>
            <a:srcRect/>
            <a:stretch/>
          </p:blipFill>
          <p:spPr>
            <a:xfrm>
              <a:off x="0" y="0"/>
              <a:ext cx="2032000" cy="2032000"/>
            </a:xfrm>
            <a:prstGeom prst="rect">
              <a:avLst/>
            </a:prstGeom>
            <a:noFill/>
            <a:ln>
              <a:noFill/>
            </a:ln>
          </p:spPr>
        </p:pic>
        <p:sp>
          <p:nvSpPr>
            <p:cNvPr id="107" name="Shape 107"/>
            <p:cNvSpPr/>
            <p:nvPr/>
          </p:nvSpPr>
          <p:spPr>
            <a:xfrm>
              <a:off x="177800" y="177800"/>
              <a:ext cx="1676399" cy="233681"/>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INSERT TERM</a:t>
              </a:r>
            </a:p>
          </p:txBody>
        </p:sp>
        <p:sp>
          <p:nvSpPr>
            <p:cNvPr id="108" name="Shape 108"/>
            <p:cNvSpPr/>
            <p:nvPr/>
          </p:nvSpPr>
          <p:spPr>
            <a:xfrm>
              <a:off x="177800" y="444500"/>
              <a:ext cx="1676399" cy="1415135"/>
            </a:xfrm>
            <a:prstGeom prst="rect">
              <a:avLst/>
            </a:prstGeom>
            <a:noFill/>
            <a:ln>
              <a:noFill/>
            </a:ln>
          </p:spPr>
          <p:txBody>
            <a:bodyPr lIns="0" tIns="0" rIns="0" bIns="0" anchor="t" anchorCtr="0">
              <a:noAutofit/>
            </a:bodyPr>
            <a:lstStyle/>
            <a:p>
              <a:pPr marL="0" marR="0" lvl="0" indent="0" algn="l" rtl="0">
                <a:lnSpc>
                  <a:spcPct val="133333"/>
                </a:lnSpc>
                <a:spcBef>
                  <a:spcPts val="0"/>
                </a:spcBef>
                <a:buSzPct val="25000"/>
                <a:buNone/>
              </a:pPr>
              <a:r>
                <a:rPr lang="en-US" sz="1200" b="0" i="0" u="none" strike="noStrike" cap="non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avLst/>
            <a:gdLst/>
            <a:ahLst/>
            <a:cxnLst/>
            <a:rect l="0" t="0" r="0" b="0"/>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lIns="279400" tIns="279400" rIns="279400" bIns="279400" anchor="t" anchorCtr="0">
            <a:noAutofit/>
          </a:bodyPr>
          <a:lstStyle/>
          <a:p>
            <a:pPr marL="0" marR="0" lvl="0" indent="0" algn="l" rtl="0">
              <a:lnSpc>
                <a:spcPct val="133333"/>
              </a:lnSpc>
              <a:spcBef>
                <a:spcPts val="0"/>
              </a:spcBef>
              <a:buSzPct val="25000"/>
              <a:buNone/>
            </a:pPr>
            <a:r>
              <a:rPr lang="en-US" sz="1200" b="0" i="0" u="none" strike="noStrike" cap="non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ctivity">
    <p:spTree>
      <p:nvGrpSpPr>
        <p:cNvPr id="1"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299" y="3130550"/>
            <a:ext cx="1270001" cy="1270001"/>
            <a:chOff x="0" y="0"/>
            <a:chExt cx="1270000" cy="1270000"/>
          </a:xfrm>
        </p:grpSpPr>
        <p:pic>
          <p:nvPicPr>
            <p:cNvPr id="114" name="Shape 114"/>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15" name="Shape 115"/>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16" name="Shape 116"/>
          <p:cNvCxnSpPr/>
          <p:nvPr/>
        </p:nvCxnSpPr>
        <p:spPr>
          <a:xfrm rot="10800000" flipH="1">
            <a:off x="3911600" y="3243406"/>
            <a:ext cx="3735026" cy="290"/>
          </a:xfrm>
          <a:prstGeom prst="straightConnector1">
            <a:avLst/>
          </a:prstGeom>
          <a:noFill/>
          <a:ln>
            <a:noFill/>
          </a:ln>
        </p:spPr>
      </p:cxnSp>
      <p:cxnSp>
        <p:nvCxnSpPr>
          <p:cNvPr id="117" name="Shape 117"/>
          <p:cNvCxnSpPr/>
          <p:nvPr/>
        </p:nvCxnSpPr>
        <p:spPr>
          <a:xfrm rot="10800000" flipH="1">
            <a:off x="3911600" y="5381323"/>
            <a:ext cx="3735026" cy="290"/>
          </a:xfrm>
          <a:prstGeom prst="straightConnector1">
            <a:avLst/>
          </a:prstGeom>
          <a:noFill/>
          <a:ln>
            <a:noFill/>
          </a:ln>
        </p:spPr>
      </p:cxnSp>
      <p:sp>
        <p:nvSpPr>
          <p:cNvPr id="118" name="Shape 118"/>
          <p:cNvSpPr/>
          <p:nvPr/>
        </p:nvSpPr>
        <p:spPr>
          <a:xfrm>
            <a:off x="3911600" y="2989696"/>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TIMING</a:t>
            </a:r>
          </a:p>
        </p:txBody>
      </p:sp>
      <p:sp>
        <p:nvSpPr>
          <p:cNvPr id="119" name="Shape 119"/>
          <p:cNvSpPr/>
          <p:nvPr/>
        </p:nvSpPr>
        <p:spPr>
          <a:xfrm>
            <a:off x="3911600" y="5114914"/>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cxnSp>
        <p:nvCxnSpPr>
          <p:cNvPr id="120" name="Shape 120"/>
          <p:cNvCxnSpPr/>
          <p:nvPr/>
        </p:nvCxnSpPr>
        <p:spPr>
          <a:xfrm rot="10800000" flipH="1">
            <a:off x="3911600" y="2223009"/>
            <a:ext cx="3735026" cy="290"/>
          </a:xfrm>
          <a:prstGeom prst="straightConnector1">
            <a:avLst/>
          </a:prstGeom>
          <a:noFill/>
          <a:ln>
            <a:noFill/>
          </a:ln>
        </p:spPr>
      </p:cxnSp>
      <p:sp>
        <p:nvSpPr>
          <p:cNvPr id="121" name="Shape 121"/>
          <p:cNvSpPr/>
          <p:nvPr/>
        </p:nvSpPr>
        <p:spPr>
          <a:xfrm>
            <a:off x="3911600" y="1969299"/>
            <a:ext cx="3733800" cy="254001"/>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cxnSp>
        <p:nvCxnSpPr>
          <p:cNvPr id="122" name="Shape 122"/>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Q&amp;A">
    <p:bg>
      <p:bgPr>
        <a:solidFill>
          <a:srgbClr val="FFDB00"/>
        </a:solidFill>
        <a:effectLst/>
      </p:bgPr>
    </p:bg>
    <p:spTree>
      <p:nvGrpSpPr>
        <p:cNvPr id="1"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5" name="Shape 125"/>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26" name="Shape 126"/>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Q&amp;A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Exit Tickets">
    <p:bg>
      <p:bgPr>
        <a:solidFill>
          <a:srgbClr val="FFAFC0"/>
        </a:solidFill>
        <a:effectLst/>
      </p:bgPr>
    </p:bg>
    <p:spTree>
      <p:nvGrpSpPr>
        <p:cNvPr id="1"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29" name="Shape 129"/>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30" name="Shape 130"/>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EXIT TICKETS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p:spTree>
      <p:nvGrpSpPr>
        <p:cNvPr id="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Activity copy">
    <p:spTree>
      <p:nvGrpSpPr>
        <p:cNvPr id="1"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299" y="3130550"/>
            <a:ext cx="1270001" cy="1270001"/>
            <a:chOff x="0" y="0"/>
            <a:chExt cx="1270000" cy="1270000"/>
          </a:xfrm>
        </p:grpSpPr>
        <p:pic>
          <p:nvPicPr>
            <p:cNvPr id="136" name="Shape 136"/>
            <p:cNvPicPr preferRelativeResize="0"/>
            <p:nvPr/>
          </p:nvPicPr>
          <p:blipFill rotWithShape="1">
            <a:blip r:embed="rId2">
              <a:alphaModFix/>
            </a:blip>
            <a:srcRect/>
            <a:stretch/>
          </p:blipFill>
          <p:spPr>
            <a:xfrm>
              <a:off x="0" y="0"/>
              <a:ext cx="1270000" cy="1270000"/>
            </a:xfrm>
            <a:prstGeom prst="rect">
              <a:avLst/>
            </a:prstGeom>
            <a:noFill/>
            <a:ln>
              <a:noFill/>
            </a:ln>
          </p:spPr>
        </p:pic>
        <p:sp>
          <p:nvSpPr>
            <p:cNvPr id="137" name="Shape 137"/>
            <p:cNvSpPr/>
            <p:nvPr/>
          </p:nvSpPr>
          <p:spPr>
            <a:xfrm>
              <a:off x="88900" y="543558"/>
              <a:ext cx="1079499" cy="233682"/>
            </a:xfrm>
            <a:prstGeom prst="rect">
              <a:avLst/>
            </a:prstGeom>
            <a:noFill/>
            <a:ln>
              <a:noFill/>
            </a:ln>
          </p:spPr>
          <p:txBody>
            <a:bodyPr lIns="0" tIns="0" rIns="0" bIns="0" anchor="ctr" anchorCtr="0">
              <a:noAutofit/>
            </a:bodyPr>
            <a:lstStyle/>
            <a:p>
              <a:pPr marL="0" marR="0" lvl="0" indent="0" algn="ctr" rtl="0">
                <a:lnSpc>
                  <a:spcPct val="75000"/>
                </a:lnSpc>
                <a:spcBef>
                  <a:spcPts val="0"/>
                </a:spcBef>
                <a:buSzPct val="25000"/>
                <a:buNone/>
              </a:pPr>
              <a:r>
                <a:rPr lang="en-US" sz="1800" b="1" i="0" u="none" strike="noStrike" cap="none">
                  <a:solidFill>
                    <a:srgbClr val="FFFFFF"/>
                  </a:solidFill>
                  <a:latin typeface="Arial"/>
                  <a:ea typeface="Arial"/>
                  <a:cs typeface="Arial"/>
                  <a:sym typeface="Arial"/>
                </a:rPr>
                <a:t>EXERCISE</a:t>
              </a:r>
            </a:p>
          </p:txBody>
        </p:sp>
      </p:grpSp>
      <p:cxnSp>
        <p:nvCxnSpPr>
          <p:cNvPr id="138" name="Shape 138"/>
          <p:cNvCxnSpPr/>
          <p:nvPr/>
        </p:nvCxnSpPr>
        <p:spPr>
          <a:xfrm rot="10800000" flipH="1">
            <a:off x="3225800" y="1803658"/>
            <a:ext cx="0" cy="4430478"/>
          </a:xfrm>
          <a:prstGeom prst="straightConnector1">
            <a:avLst/>
          </a:prstGeom>
          <a:noFill/>
          <a:ln w="12700" cap="flat" cmpd="sng">
            <a:solidFill>
              <a:srgbClr val="EAEAEA"/>
            </a:solidFill>
            <a:prstDash val="solid"/>
            <a:miter/>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ase Study">
    <p:spTree>
      <p:nvGrpSpPr>
        <p:cNvPr id="1"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rot="10800000" flipH="1">
            <a:off x="8623300" y="2781009"/>
            <a:ext cx="3735026" cy="290"/>
          </a:xfrm>
          <a:prstGeom prst="straightConnector1">
            <a:avLst/>
          </a:prstGeom>
          <a:noFill/>
          <a:ln>
            <a:noFill/>
          </a:ln>
        </p:spPr>
      </p:cxnSp>
      <p:cxnSp>
        <p:nvCxnSpPr>
          <p:cNvPr id="143" name="Shape 143"/>
          <p:cNvCxnSpPr/>
          <p:nvPr/>
        </p:nvCxnSpPr>
        <p:spPr>
          <a:xfrm rot="10800000" flipH="1">
            <a:off x="635000" y="2781141"/>
            <a:ext cx="7742696" cy="158"/>
          </a:xfrm>
          <a:prstGeom prst="straightConnector1">
            <a:avLst/>
          </a:prstGeom>
          <a:noFill/>
          <a:ln>
            <a:noFill/>
          </a:ln>
        </p:spPr>
      </p:cxnSp>
      <p:sp>
        <p:nvSpPr>
          <p:cNvPr id="144" name="Shape 144"/>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145" name="Shape 145"/>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
        <p:nvSpPr>
          <p:cNvPr id="146" name="Shape 146"/>
          <p:cNvSpPr txBox="1">
            <a:spLocks noGrp="1"/>
          </p:cNvSpPr>
          <p:nvPr>
            <p:ph type="sldNum" idx="12"/>
          </p:nvPr>
        </p:nvSpPr>
        <p:spPr>
          <a:xfrm>
            <a:off x="12014200" y="739139"/>
            <a:ext cx="345948"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49" name="Shape 149"/>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50" name="Shape 150"/>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hapter">
    <p:bg>
      <p:bgPr>
        <a:solidFill>
          <a:srgbClr val="1EC9C6"/>
        </a:solidFill>
        <a:effectLst/>
      </p:bgPr>
    </p:bg>
    <p:spTree>
      <p:nvGrpSpPr>
        <p:cNvPr id="1"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6" name="Shape 16"/>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IMAC">
    <p:spTree>
      <p:nvGrpSpPr>
        <p:cNvPr id="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56" name="Shape 156"/>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2" name="Shape 162"/>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IPad">
    <p:spTree>
      <p:nvGrpSpPr>
        <p:cNvPr id="1"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68" name="Shape 16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ntent: Smart Phones">
    <p:spTree>
      <p:nvGrpSpPr>
        <p:cNvPr id="1"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a:stretch/>
        </p:blipFill>
        <p:spPr>
          <a:xfrm>
            <a:off x="1016000" y="1313655"/>
            <a:ext cx="4043866" cy="6057900"/>
          </a:xfrm>
          <a:prstGeom prst="rect">
            <a:avLst/>
          </a:prstGeom>
          <a:noFill/>
          <a:ln>
            <a:noFill/>
          </a:ln>
        </p:spPr>
      </p:pic>
      <p:pic>
        <p:nvPicPr>
          <p:cNvPr id="171" name="Shape 171"/>
          <p:cNvPicPr preferRelativeResize="0"/>
          <p:nvPr/>
        </p:nvPicPr>
        <p:blipFill rotWithShape="1">
          <a:blip r:embed="rId3">
            <a:alphaModFix/>
          </a:blip>
          <a:srcRect/>
          <a:stretch/>
        </p:blipFill>
        <p:spPr>
          <a:xfrm>
            <a:off x="4673600" y="1371600"/>
            <a:ext cx="3695699" cy="5514677"/>
          </a:xfrm>
          <a:prstGeom prst="rect">
            <a:avLst/>
          </a:prstGeom>
          <a:noFill/>
          <a:ln>
            <a:noFill/>
          </a:ln>
        </p:spPr>
      </p:pic>
      <p:pic>
        <p:nvPicPr>
          <p:cNvPr id="172" name="Shape 172"/>
          <p:cNvPicPr preferRelativeResize="0"/>
          <p:nvPr/>
        </p:nvPicPr>
        <p:blipFill rotWithShape="1">
          <a:blip r:embed="rId4">
            <a:alphaModFix/>
          </a:blip>
          <a:srcRect/>
          <a:stretch/>
        </p:blipFill>
        <p:spPr>
          <a:xfrm>
            <a:off x="8509000" y="1358900"/>
            <a:ext cx="2984500" cy="5459451"/>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lIns="38100" tIns="38100" rIns="38100" bIns="38100" anchor="t" anchorCtr="0">
            <a:noAutofit/>
          </a:bodyPr>
          <a:lstStyle/>
          <a:p>
            <a:pPr marL="0" marR="0" lvl="0" indent="0" algn="l" rtl="0">
              <a:spcBef>
                <a:spcPts val="0"/>
              </a:spcBef>
              <a:buSzPct val="25000"/>
              <a:buNone/>
            </a:pPr>
            <a:r>
              <a:rPr lang="en-US" sz="1400" b="0" i="0" u="none" strike="noStrike" cap="none">
                <a:solidFill>
                  <a:srgbClr val="000000"/>
                </a:solidFill>
                <a:latin typeface="Arial"/>
                <a:ea typeface="Arial"/>
                <a:cs typeface="Arial"/>
                <a:sym typeface="Arial"/>
              </a:rPr>
              <a:t>Drag an object here</a:t>
            </a:r>
          </a:p>
        </p:txBody>
      </p:sp>
      <p:sp>
        <p:nvSpPr>
          <p:cNvPr id="177" name="Shape 177"/>
          <p:cNvSpPr txBox="1">
            <a:spLocks noGrp="1"/>
          </p:cNvSpPr>
          <p:nvPr>
            <p:ph type="body" idx="1"/>
          </p:nvPr>
        </p:nvSpPr>
        <p:spPr>
          <a:xfrm>
            <a:off x="1841500" y="1981200"/>
            <a:ext cx="2311400" cy="3962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178" name="Shape 178"/>
          <p:cNvSpPr txBox="1">
            <a:spLocks noGrp="1"/>
          </p:cNvSpPr>
          <p:nvPr>
            <p:ph type="sldNum" idx="12"/>
          </p:nvPr>
        </p:nvSpPr>
        <p:spPr>
          <a:xfrm>
            <a:off x="12014200" y="739139"/>
            <a:ext cx="362204" cy="426722"/>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Discussion">
    <p:bg>
      <p:bgPr>
        <a:solidFill>
          <a:srgbClr val="000000"/>
        </a:solidFill>
        <a:effectLst/>
      </p:bgPr>
    </p:bg>
    <p:spTree>
      <p:nvGrpSpPr>
        <p:cNvPr id="1"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w="9525" cap="flat" cmpd="sng">
            <a:solidFill>
              <a:srgbClr val="FFFFFF"/>
            </a:solidFill>
            <a:prstDash val="solid"/>
            <a:miter/>
            <a:headEnd type="none" w="med" len="med"/>
            <a:tailEnd type="none" w="med" len="med"/>
          </a:ln>
        </p:spPr>
      </p:cxnSp>
      <p:cxnSp>
        <p:nvCxnSpPr>
          <p:cNvPr id="181" name="Shape 181"/>
          <p:cNvCxnSpPr/>
          <p:nvPr/>
        </p:nvCxnSpPr>
        <p:spPr>
          <a:xfrm>
            <a:off x="635000" y="1219200"/>
            <a:ext cx="11734800" cy="11"/>
          </a:xfrm>
          <a:prstGeom prst="straightConnector1">
            <a:avLst/>
          </a:prstGeom>
          <a:noFill/>
          <a:ln w="9525" cap="flat" cmpd="sng">
            <a:solidFill>
              <a:srgbClr val="FFFFFF"/>
            </a:solidFill>
            <a:prstDash val="solid"/>
            <a:miter/>
            <a:headEnd type="none" w="med" len="med"/>
            <a:tailEnd type="none" w="med" len="med"/>
          </a:ln>
        </p:spPr>
      </p:cxnSp>
      <p:sp>
        <p:nvSpPr>
          <p:cNvPr id="182" name="Shape 182"/>
          <p:cNvSpPr/>
          <p:nvPr/>
        </p:nvSpPr>
        <p:spPr>
          <a:xfrm>
            <a:off x="635000" y="1473200"/>
            <a:ext cx="11734800" cy="1460500"/>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12000" b="1" i="0" u="none" strike="noStrike" cap="none">
                <a:solidFill>
                  <a:srgbClr val="FFFFFF"/>
                </a:solidFill>
                <a:latin typeface="Arial"/>
                <a:ea typeface="Arial"/>
                <a:cs typeface="Arial"/>
                <a:sym typeface="Arial"/>
              </a:rPr>
              <a:t>DISCUSSION TIME</a:t>
            </a:r>
          </a:p>
        </p:txBody>
      </p:sp>
      <p:sp>
        <p:nvSpPr>
          <p:cNvPr id="183" name="Shape 183"/>
          <p:cNvSpPr txBox="1">
            <a:spLocks noGrp="1"/>
          </p:cNvSpPr>
          <p:nvPr>
            <p:ph type="sldNum" idx="12"/>
          </p:nvPr>
        </p:nvSpPr>
        <p:spPr>
          <a:xfrm>
            <a:off x="12030450" y="739139"/>
            <a:ext cx="345948" cy="426722"/>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pPr>
            <a:endParaRPr/>
          </a:p>
          <a:p>
            <a:pPr marL="0" marR="0" lvl="1" indent="228600" algn="l" rtl="0">
              <a:lnSpc>
                <a:spcPct val="100000"/>
              </a:lnSpc>
              <a:spcBef>
                <a:spcPts val="0"/>
              </a:spcBef>
            </a:pPr>
            <a:endParaRPr/>
          </a:p>
          <a:p>
            <a:pPr marL="0" marR="0" lvl="2" indent="457200" algn="l" rtl="0">
              <a:lnSpc>
                <a:spcPct val="100000"/>
              </a:lnSpc>
              <a:spcBef>
                <a:spcPts val="0"/>
              </a:spcBef>
            </a:pPr>
            <a:endParaRPr/>
          </a:p>
          <a:p>
            <a:pPr marL="0" marR="0" lvl="3" indent="685800" algn="l" rtl="0">
              <a:lnSpc>
                <a:spcPct val="100000"/>
              </a:lnSpc>
              <a:spcBef>
                <a:spcPts val="0"/>
              </a:spcBef>
            </a:pPr>
            <a:endParaRPr/>
          </a:p>
          <a:p>
            <a:pPr marL="0" marR="0" lvl="4" indent="914400" algn="l" rtl="0">
              <a:lnSpc>
                <a:spcPct val="100000"/>
              </a:lnSpc>
              <a:spcBef>
                <a:spcPts val="0"/>
              </a:spcBef>
            </a:pPr>
            <a:endParaRPr/>
          </a:p>
          <a:p>
            <a:pPr marL="0" marR="0" lvl="5" indent="1143000" algn="l" rtl="0">
              <a:lnSpc>
                <a:spcPct val="100000"/>
              </a:lnSpc>
              <a:spcBef>
                <a:spcPts val="0"/>
              </a:spcBef>
            </a:pPr>
            <a:endParaRPr/>
          </a:p>
          <a:p>
            <a:pPr marL="0" marR="0" lvl="6" indent="1371600" algn="l" rtl="0">
              <a:lnSpc>
                <a:spcPct val="100000"/>
              </a:lnSpc>
              <a:spcBef>
                <a:spcPts val="0"/>
              </a:spcBef>
            </a:pPr>
            <a:endParaRPr/>
          </a:p>
          <a:p>
            <a:pPr marL="0" marR="0" lvl="7" indent="1600200" algn="l" rtl="0">
              <a:lnSpc>
                <a:spcPct val="100000"/>
              </a:lnSpc>
              <a:spcBef>
                <a:spcPts val="0"/>
              </a:spcBef>
            </a:pPr>
            <a:endParaRPr/>
          </a:p>
          <a:p>
            <a:pPr marL="0" marR="0" lvl="8" indent="1828800" algn="l" rtl="0">
              <a:lnSpc>
                <a:spcPct val="100000"/>
              </a:lnSpc>
              <a:spcBef>
                <a:spcPts val="0"/>
              </a:spcBef>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Full Image">
    <p:spTree>
      <p:nvGrpSpPr>
        <p:cNvPr id="1"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Bulleted Text">
    <p:spTree>
      <p:nvGrpSpPr>
        <p:cNvPr id="1"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ulleted Text w/ Source">
    <p:spTree>
      <p:nvGrpSpPr>
        <p:cNvPr id="1"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Non-Bulleted Text">
    <p:spTree>
      <p:nvGrpSpPr>
        <p:cNvPr id="1"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Divider">
    <p:spTree>
      <p:nvGrpSpPr>
        <p:cNvPr id="1"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ntent: Text, 1 Column">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35000" y="1473200"/>
            <a:ext cx="11734800" cy="711200"/>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
        <p:nvSpPr>
          <p:cNvPr id="19" name="Shape 1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Divder Rev">
    <p:bg>
      <p:bgPr>
        <a:solidFill>
          <a:srgbClr val="000000"/>
        </a:solidFill>
        <a:effectLst/>
      </p:bgPr>
    </p:bg>
    <p:spTree>
      <p:nvGrpSpPr>
        <p:cNvPr id="1"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1" name="Shape 201"/>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Contact Info">
    <p:bg>
      <p:bgPr>
        <a:solidFill>
          <a:srgbClr val="000000"/>
        </a:solidFill>
        <a:effectLst/>
      </p:bgPr>
    </p:bg>
    <p:spTree>
      <p:nvGrpSpPr>
        <p:cNvPr id="1" name="Shape 202"/>
        <p:cNvGrpSpPr/>
        <p:nvPr/>
      </p:nvGrpSpPr>
      <p:grpSpPr>
        <a:xfrm>
          <a:off x="0" y="0"/>
          <a:ext cx="0" cy="0"/>
          <a:chOff x="0" y="0"/>
          <a:chExt cx="0" cy="0"/>
        </a:xfrm>
      </p:grpSpPr>
      <p:cxnSp>
        <p:nvCxnSpPr>
          <p:cNvPr id="203" name="Shape 203"/>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204" name="Shape 204"/>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
        <p:nvSpPr>
          <p:cNvPr id="205" name="Shape 205"/>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206" name="Shape 206"/>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Full Page Image">
    <p:spTree>
      <p:nvGrpSpPr>
        <p:cNvPr id="1" name="Shape 20"/>
        <p:cNvGrpSpPr/>
        <p:nvPr/>
      </p:nvGrpSpPr>
      <p:grpSpPr>
        <a:xfrm>
          <a:off x="0" y="0"/>
          <a:ext cx="0" cy="0"/>
          <a:chOff x="0" y="0"/>
          <a:chExt cx="0" cy="0"/>
        </a:xfrm>
      </p:grpSpPr>
      <p:sp>
        <p:nvSpPr>
          <p:cNvPr id="21" name="Shape 21"/>
          <p:cNvSpPr txBox="1">
            <a:spLocks noGrp="1"/>
          </p:cNvSpPr>
          <p:nvPr>
            <p:ph type="body" idx="1"/>
          </p:nvPr>
        </p:nvSpPr>
        <p:spPr>
          <a:xfrm>
            <a:off x="317500" y="317500"/>
            <a:ext cx="12369800" cy="66675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
        <p:nvSpPr>
          <p:cNvPr id="22" name="Shape 22"/>
          <p:cNvSpPr txBox="1">
            <a:spLocks noGrp="1"/>
          </p:cNvSpPr>
          <p:nvPr>
            <p:ph type="title"/>
          </p:nvPr>
        </p:nvSpPr>
        <p:spPr>
          <a:xfrm>
            <a:off x="635000" y="1473200"/>
            <a:ext cx="11734800" cy="1498599"/>
          </a:xfrm>
          <a:prstGeom prst="rect">
            <a:avLst/>
          </a:prstGeom>
          <a:noFill/>
          <a:ln>
            <a:noFill/>
          </a:ln>
        </p:spPr>
        <p:txBody>
          <a:bodyPr lIns="91425" tIns="91425" rIns="91425" bIns="91425" anchor="t" anchorCtr="0"/>
          <a:lstStyle>
            <a:lvl1pPr lvl="0" rtl="0">
              <a:lnSpc>
                <a:spcPct val="92592"/>
              </a:lnSpc>
              <a:spcBef>
                <a:spcPts val="0"/>
              </a:spcBef>
              <a:defRPr/>
            </a:lvl1pPr>
            <a:lvl2pPr lvl="1" indent="228600" rtl="0">
              <a:lnSpc>
                <a:spcPct val="92592"/>
              </a:lnSpc>
              <a:spcBef>
                <a:spcPts val="0"/>
              </a:spcBef>
              <a:defRPr/>
            </a:lvl2pPr>
            <a:lvl3pPr lvl="2" indent="457200" rtl="0">
              <a:lnSpc>
                <a:spcPct val="92592"/>
              </a:lnSpc>
              <a:spcBef>
                <a:spcPts val="0"/>
              </a:spcBef>
              <a:defRPr/>
            </a:lvl3pPr>
            <a:lvl4pPr lvl="3" indent="685800" rtl="0">
              <a:lnSpc>
                <a:spcPct val="92592"/>
              </a:lnSpc>
              <a:spcBef>
                <a:spcPts val="0"/>
              </a:spcBef>
              <a:defRPr/>
            </a:lvl4pPr>
            <a:lvl5pPr lvl="4" indent="914400" rtl="0">
              <a:lnSpc>
                <a:spcPct val="92592"/>
              </a:lnSpc>
              <a:spcBef>
                <a:spcPts val="0"/>
              </a:spcBef>
              <a:defRPr/>
            </a:lvl5pPr>
            <a:lvl6pPr lvl="5" indent="1143000" rtl="0">
              <a:lnSpc>
                <a:spcPct val="92592"/>
              </a:lnSpc>
              <a:spcBef>
                <a:spcPts val="0"/>
              </a:spcBef>
              <a:defRPr/>
            </a:lvl6pPr>
            <a:lvl7pPr lvl="6" indent="1371600" rtl="0">
              <a:lnSpc>
                <a:spcPct val="92592"/>
              </a:lnSpc>
              <a:spcBef>
                <a:spcPts val="0"/>
              </a:spcBef>
              <a:defRPr/>
            </a:lvl7pPr>
            <a:lvl8pPr lvl="7" indent="1600200" rtl="0">
              <a:lnSpc>
                <a:spcPct val="92592"/>
              </a:lnSpc>
              <a:spcBef>
                <a:spcPts val="0"/>
              </a:spcBef>
              <a:defRPr/>
            </a:lvl8pPr>
            <a:lvl9pPr lvl="8" indent="1828800" rtl="0">
              <a:lnSpc>
                <a:spcPct val="92592"/>
              </a:lnSpc>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Exercise">
    <p:spTree>
      <p:nvGrpSpPr>
        <p:cNvPr id="1"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rot="10800000" flipH="1">
            <a:off x="635000" y="2781009"/>
            <a:ext cx="3735026" cy="290"/>
          </a:xfrm>
          <a:prstGeom prst="straightConnector1">
            <a:avLst/>
          </a:prstGeom>
          <a:noFill/>
          <a:ln>
            <a:noFill/>
          </a:ln>
        </p:spPr>
      </p:cxnSp>
      <p:cxnSp>
        <p:nvCxnSpPr>
          <p:cNvPr id="27" name="Shape 27"/>
          <p:cNvCxnSpPr/>
          <p:nvPr/>
        </p:nvCxnSpPr>
        <p:spPr>
          <a:xfrm rot="10800000" flipH="1">
            <a:off x="4622800" y="2781141"/>
            <a:ext cx="7742696" cy="158"/>
          </a:xfrm>
          <a:prstGeom prst="straightConnector1">
            <a:avLst/>
          </a:prstGeom>
          <a:noFill/>
          <a:ln>
            <a:noFill/>
          </a:ln>
        </p:spPr>
      </p:cxnSp>
      <p:cxnSp>
        <p:nvCxnSpPr>
          <p:cNvPr id="28" name="Shape 28"/>
          <p:cNvCxnSpPr/>
          <p:nvPr/>
        </p:nvCxnSpPr>
        <p:spPr>
          <a:xfrm rot="10800000" flipH="1">
            <a:off x="635000" y="5752809"/>
            <a:ext cx="3735026" cy="290"/>
          </a:xfrm>
          <a:prstGeom prst="straightConnector1">
            <a:avLst/>
          </a:prstGeom>
          <a:noFill/>
          <a:ln>
            <a:noFill/>
          </a:ln>
        </p:spPr>
      </p:cxnSp>
      <p:cxnSp>
        <p:nvCxnSpPr>
          <p:cNvPr id="29" name="Shape 29"/>
          <p:cNvCxnSpPr/>
          <p:nvPr/>
        </p:nvCxnSpPr>
        <p:spPr>
          <a:xfrm>
            <a:off x="4635500" y="5753100"/>
            <a:ext cx="7731807" cy="17"/>
          </a:xfrm>
          <a:prstGeom prst="straightConnector1">
            <a:avLst/>
          </a:prstGeom>
          <a:noFill/>
          <a:ln>
            <a:noFill/>
          </a:ln>
        </p:spPr>
      </p:cxnSp>
      <p:sp>
        <p:nvSpPr>
          <p:cNvPr id="30" name="Shape 30"/>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OBJECTIVE(S)</a:t>
            </a:r>
          </a:p>
        </p:txBody>
      </p:sp>
      <p:sp>
        <p:nvSpPr>
          <p:cNvPr id="31" name="Shape 31"/>
          <p:cNvSpPr/>
          <p:nvPr/>
        </p:nvSpPr>
        <p:spPr>
          <a:xfrm>
            <a:off x="46355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AGENDA</a:t>
            </a:r>
          </a:p>
        </p:txBody>
      </p:sp>
      <p:sp>
        <p:nvSpPr>
          <p:cNvPr id="32" name="Shape 32"/>
          <p:cNvSpPr/>
          <p:nvPr/>
        </p:nvSpPr>
        <p:spPr>
          <a:xfrm>
            <a:off x="4635500" y="5359400"/>
            <a:ext cx="7746999"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RESOURCES</a:t>
            </a:r>
          </a:p>
        </p:txBody>
      </p:sp>
      <p:sp>
        <p:nvSpPr>
          <p:cNvPr id="33" name="Shape 33"/>
          <p:cNvSpPr/>
          <p:nvPr/>
        </p:nvSpPr>
        <p:spPr>
          <a:xfrm>
            <a:off x="635000" y="53594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DELIVERABLE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se Study">
    <p:spTree>
      <p:nvGrpSpPr>
        <p:cNvPr id="1"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rot="10800000" flipH="1">
            <a:off x="8623300" y="2781009"/>
            <a:ext cx="3735026" cy="290"/>
          </a:xfrm>
          <a:prstGeom prst="straightConnector1">
            <a:avLst/>
          </a:prstGeom>
          <a:noFill/>
          <a:ln>
            <a:noFill/>
          </a:ln>
        </p:spPr>
      </p:cxnSp>
      <p:cxnSp>
        <p:nvCxnSpPr>
          <p:cNvPr id="38" name="Shape 38"/>
          <p:cNvCxnSpPr/>
          <p:nvPr/>
        </p:nvCxnSpPr>
        <p:spPr>
          <a:xfrm rot="10800000" flipH="1">
            <a:off x="635000" y="2781141"/>
            <a:ext cx="7742696" cy="158"/>
          </a:xfrm>
          <a:prstGeom prst="straightConnector1">
            <a:avLst/>
          </a:prstGeom>
          <a:noFill/>
          <a:ln>
            <a:noFill/>
          </a:ln>
        </p:spPr>
      </p:cxnSp>
      <p:sp>
        <p:nvSpPr>
          <p:cNvPr id="39" name="Shape 39"/>
          <p:cNvSpPr/>
          <p:nvPr/>
        </p:nvSpPr>
        <p:spPr>
          <a:xfrm>
            <a:off x="635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SUMMARY</a:t>
            </a:r>
          </a:p>
        </p:txBody>
      </p:sp>
      <p:sp>
        <p:nvSpPr>
          <p:cNvPr id="40" name="Shape 40"/>
          <p:cNvSpPr/>
          <p:nvPr/>
        </p:nvSpPr>
        <p:spPr>
          <a:xfrm>
            <a:off x="8636000" y="2387600"/>
            <a:ext cx="3733800" cy="2540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Arial"/>
                <a:ea typeface="Arial"/>
                <a:cs typeface="Arial"/>
                <a:sym typeface="Arial"/>
              </a:rPr>
              <a:t>KEY CHALLENGE / QUESTION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IMAC">
    <p:spTree>
      <p:nvGrpSpPr>
        <p:cNvPr id="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a:spLocks noGrp="1"/>
          </p:cNvSpPr>
          <p:nvPr>
            <p:ph type="body" idx="1"/>
          </p:nvPr>
        </p:nvSpPr>
        <p:spPr>
          <a:xfrm>
            <a:off x="3606800" y="1803400"/>
            <a:ext cx="5829299" cy="32892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MAC Book Pro">
    <p:spTree>
      <p:nvGrpSpPr>
        <p:cNvPr id="1"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a:stretch/>
        </p:blipFill>
        <p:spPr>
          <a:xfrm>
            <a:off x="2794792" y="1556145"/>
            <a:ext cx="7328694"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a:spLocks noGrp="1"/>
          </p:cNvSpPr>
          <p:nvPr>
            <p:ph type="body" idx="1"/>
          </p:nvPr>
        </p:nvSpPr>
        <p:spPr>
          <a:xfrm>
            <a:off x="3759200" y="1841500"/>
            <a:ext cx="5448300" cy="3390900"/>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ntent: IPad">
    <p:spTree>
      <p:nvGrpSpPr>
        <p:cNvPr id="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a:stretch/>
        </p:blipFill>
        <p:spPr>
          <a:xfrm>
            <a:off x="3136900" y="1511300"/>
            <a:ext cx="6845299"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a:spLocks noGrp="1"/>
          </p:cNvSpPr>
          <p:nvPr>
            <p:ph type="body" idx="1"/>
          </p:nvPr>
        </p:nvSpPr>
        <p:spPr>
          <a:xfrm>
            <a:off x="3822700" y="2095500"/>
            <a:ext cx="5435599" cy="4089399"/>
          </a:xfrm>
          <a:prstGeom prst="rect">
            <a:avLst/>
          </a:prstGeom>
          <a:noFill/>
          <a:ln>
            <a:noFill/>
          </a:ln>
        </p:spPr>
        <p:txBody>
          <a:bodyPr lIns="91425" tIns="91425" rIns="91425" bIns="91425" anchor="ctr" anchorCtr="0"/>
          <a:lstStyle>
            <a:lvl1pPr lvl="0" rtl="0">
              <a:lnSpc>
                <a:spcPct val="100000"/>
              </a:lnSpc>
              <a:spcBef>
                <a:spcPts val="0"/>
              </a:spcBef>
              <a:defRPr/>
            </a:lvl1pPr>
            <a:lvl2pPr lvl="1" indent="228600" rtl="0">
              <a:lnSpc>
                <a:spcPct val="100000"/>
              </a:lnSpc>
              <a:spcBef>
                <a:spcPts val="0"/>
              </a:spcBef>
              <a:defRPr/>
            </a:lvl2pPr>
            <a:lvl3pPr lvl="2" indent="457200" rtl="0">
              <a:lnSpc>
                <a:spcPct val="100000"/>
              </a:lnSpc>
              <a:spcBef>
                <a:spcPts val="0"/>
              </a:spcBef>
              <a:defRPr/>
            </a:lvl3pPr>
            <a:lvl4pPr lvl="3" indent="685800" rtl="0">
              <a:lnSpc>
                <a:spcPct val="100000"/>
              </a:lnSpc>
              <a:spcBef>
                <a:spcPts val="0"/>
              </a:spcBef>
              <a:defRPr/>
            </a:lvl4pPr>
            <a:lvl5pPr lvl="4" indent="914400" rtl="0">
              <a:lnSpc>
                <a:spcPct val="100000"/>
              </a:lnSpc>
              <a:spcBef>
                <a:spcPts val="0"/>
              </a:spcBef>
              <a:defRPr/>
            </a:lvl5pPr>
            <a:lvl6pPr lvl="5" indent="1143000" rtl="0">
              <a:lnSpc>
                <a:spcPct val="100000"/>
              </a:lnSpc>
              <a:spcBef>
                <a:spcPts val="0"/>
              </a:spcBef>
              <a:defRPr/>
            </a:lvl6pPr>
            <a:lvl7pPr lvl="6" indent="1371600" rtl="0">
              <a:lnSpc>
                <a:spcPct val="100000"/>
              </a:lnSpc>
              <a:spcBef>
                <a:spcPts val="0"/>
              </a:spcBef>
              <a:defRPr/>
            </a:lvl7pPr>
            <a:lvl8pPr lvl="7" indent="1600200" rtl="0">
              <a:lnSpc>
                <a:spcPct val="100000"/>
              </a:lnSpc>
              <a:spcBef>
                <a:spcPts val="0"/>
              </a:spcBef>
              <a:defRPr/>
            </a:lvl8pPr>
            <a:lvl9pPr lvl="8" indent="1828800" rtl="0">
              <a:lnSpc>
                <a:spcPct val="100000"/>
              </a:lnSpc>
              <a:spcBef>
                <a:spcPts val="0"/>
              </a:spcBef>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w="9525" cap="flat" cmpd="sng">
            <a:solidFill>
              <a:srgbClr val="000000"/>
            </a:solidFill>
            <a:prstDash val="solid"/>
            <a:round/>
            <a:headEnd type="none" w="med" len="med"/>
            <a:tailEnd type="none" w="med" len="med"/>
          </a:ln>
        </p:spPr>
      </p:cxnSp>
      <p:cxnSp>
        <p:nvCxnSpPr>
          <p:cNvPr id="7" name="Shape 7"/>
          <p:cNvCxnSpPr/>
          <p:nvPr/>
        </p:nvCxnSpPr>
        <p:spPr>
          <a:xfrm>
            <a:off x="635000" y="1219200"/>
            <a:ext cx="11734800" cy="11"/>
          </a:xfrm>
          <a:prstGeom prst="straightConnector1">
            <a:avLst/>
          </a:prstGeom>
          <a:noFill/>
          <a:ln w="9525" cap="flat" cmpd="sng">
            <a:solidFill>
              <a:srgbClr val="000000"/>
            </a:solidFill>
            <a:prstDash val="solid"/>
            <a:round/>
            <a:headEnd type="none" w="med" len="med"/>
            <a:tailEnd type="none" w="med" len="med"/>
          </a:ln>
        </p:spPr>
      </p:cxnSp>
      <p:sp>
        <p:nvSpPr>
          <p:cNvPr id="8" name="Shape 8"/>
          <p:cNvSpPr txBox="1">
            <a:spLocks noGrp="1"/>
          </p:cNvSpPr>
          <p:nvPr>
            <p:ph type="title"/>
          </p:nvPr>
        </p:nvSpPr>
        <p:spPr>
          <a:xfrm>
            <a:off x="635000" y="1473200"/>
            <a:ext cx="11734800" cy="711200"/>
          </a:xfrm>
          <a:prstGeom prst="rect">
            <a:avLst/>
          </a:prstGeom>
          <a:noFill/>
          <a:ln w="9525" cap="flat" cmpd="sng">
            <a:solidFill>
              <a:srgbClr val="000000"/>
            </a:solidFill>
            <a:prstDash val="solid"/>
            <a:round/>
            <a:headEnd type="none" w="med" len="med"/>
            <a:tailEnd type="none" w="med" len="med"/>
          </a:ln>
        </p:spPr>
        <p:txBody>
          <a:bodyPr lIns="91425" tIns="91425" rIns="91425" bIns="91425" anchor="t" anchorCtr="0"/>
          <a:lstStyle>
            <a:lvl1pPr marL="0" marR="0" lvl="0" indent="0" algn="l" rtl="0">
              <a:lnSpc>
                <a:spcPct val="92592"/>
              </a:lnSpc>
              <a:spcBef>
                <a:spcPts val="0"/>
              </a:spcBef>
              <a:defRPr/>
            </a:lvl1pPr>
            <a:lvl2pPr marL="0" marR="0" lvl="1" indent="228600" algn="l" rtl="0">
              <a:lnSpc>
                <a:spcPct val="92592"/>
              </a:lnSpc>
              <a:spcBef>
                <a:spcPts val="0"/>
              </a:spcBef>
              <a:defRPr/>
            </a:lvl2pPr>
            <a:lvl3pPr marL="0" marR="0" lvl="2" indent="457200" algn="l" rtl="0">
              <a:lnSpc>
                <a:spcPct val="92592"/>
              </a:lnSpc>
              <a:spcBef>
                <a:spcPts val="0"/>
              </a:spcBef>
              <a:defRPr/>
            </a:lvl3pPr>
            <a:lvl4pPr marL="0" marR="0" lvl="3" indent="685800" algn="l" rtl="0">
              <a:lnSpc>
                <a:spcPct val="92592"/>
              </a:lnSpc>
              <a:spcBef>
                <a:spcPts val="0"/>
              </a:spcBef>
              <a:defRPr/>
            </a:lvl4pPr>
            <a:lvl5pPr marL="0" marR="0" lvl="4" indent="914400" algn="l" rtl="0">
              <a:lnSpc>
                <a:spcPct val="92592"/>
              </a:lnSpc>
              <a:spcBef>
                <a:spcPts val="0"/>
              </a:spcBef>
              <a:defRPr/>
            </a:lvl5pPr>
            <a:lvl6pPr marL="0" marR="0" lvl="5" indent="1143000" algn="l" rtl="0">
              <a:lnSpc>
                <a:spcPct val="92592"/>
              </a:lnSpc>
              <a:spcBef>
                <a:spcPts val="0"/>
              </a:spcBef>
              <a:defRPr/>
            </a:lvl6pPr>
            <a:lvl7pPr marL="0" marR="0" lvl="6" indent="1371600" algn="l" rtl="0">
              <a:lnSpc>
                <a:spcPct val="92592"/>
              </a:lnSpc>
              <a:spcBef>
                <a:spcPts val="0"/>
              </a:spcBef>
              <a:defRPr/>
            </a:lvl7pPr>
            <a:lvl8pPr marL="0" marR="0" lvl="7" indent="1600200" algn="l" rtl="0">
              <a:lnSpc>
                <a:spcPct val="92592"/>
              </a:lnSpc>
              <a:spcBef>
                <a:spcPts val="0"/>
              </a:spcBef>
              <a:defRPr/>
            </a:lvl8pPr>
            <a:lvl9pPr marL="0" marR="0" lvl="8" indent="1828800" algn="l" rtl="0">
              <a:lnSpc>
                <a:spcPct val="92592"/>
              </a:lnSpc>
              <a:spcBef>
                <a:spcPts val="0"/>
              </a:spcBef>
              <a:defRPr/>
            </a:lvl9pPr>
          </a:lstStyle>
          <a:p>
            <a:endParaRPr/>
          </a:p>
        </p:txBody>
      </p:sp>
      <p:sp>
        <p:nvSpPr>
          <p:cNvPr id="9" name="Shape 9"/>
          <p:cNvSpPr txBox="1">
            <a:spLocks noGrp="1"/>
          </p:cNvSpPr>
          <p:nvPr>
            <p:ph type="body" idx="1"/>
          </p:nvPr>
        </p:nvSpPr>
        <p:spPr>
          <a:xfrm>
            <a:off x="632056" y="2413000"/>
            <a:ext cx="11734801" cy="3809999"/>
          </a:xfrm>
          <a:prstGeom prst="rect">
            <a:avLst/>
          </a:prstGeom>
          <a:noFill/>
          <a:ln>
            <a:noFill/>
          </a:ln>
        </p:spPr>
        <p:txBody>
          <a:bodyPr lIns="91425" tIns="91425" rIns="91425" bIns="91425" anchor="t" anchorCtr="0"/>
          <a:lstStyle>
            <a:lvl1pPr marL="0" marR="0" lvl="0" indent="0" algn="l" rtl="0">
              <a:spcBef>
                <a:spcPts val="1000"/>
              </a:spcBef>
              <a:defRPr/>
            </a:lvl1pPr>
            <a:lvl2pPr marL="660400" marR="0" lvl="1" indent="-78740" algn="l" rtl="0">
              <a:spcBef>
                <a:spcPts val="1000"/>
              </a:spcBef>
              <a:buFont typeface="Merriweather Sans"/>
              <a:buChar char="‣"/>
              <a:defRPr/>
            </a:lvl2pPr>
            <a:lvl3pPr marL="1117600" marR="0" lvl="2" indent="-78739" algn="l" rtl="0">
              <a:spcBef>
                <a:spcPts val="1000"/>
              </a:spcBef>
              <a:buFont typeface="Merriweather Sans"/>
              <a:buChar char="‣"/>
              <a:defRPr/>
            </a:lvl3pPr>
            <a:lvl4pPr marL="1574800" marR="0" lvl="3" indent="-78739" algn="l" rtl="0">
              <a:spcBef>
                <a:spcPts val="1000"/>
              </a:spcBef>
              <a:buFont typeface="Merriweather Sans"/>
              <a:buChar char="‣"/>
              <a:defRPr/>
            </a:lvl4pPr>
            <a:lvl5pPr marL="2032000" marR="0" lvl="4" indent="-78739" algn="l" rtl="0">
              <a:spcBef>
                <a:spcPts val="1000"/>
              </a:spcBef>
              <a:buFont typeface="Merriweather Sans"/>
              <a:buChar char="‣"/>
              <a:defRPr/>
            </a:lvl5pPr>
            <a:lvl6pPr marL="2654300" marR="0" lvl="5" indent="-78739" algn="l" rtl="0">
              <a:spcBef>
                <a:spcPts val="1000"/>
              </a:spcBef>
              <a:buFont typeface="Arial"/>
              <a:buChar char="•"/>
              <a:defRPr/>
            </a:lvl6pPr>
            <a:lvl7pPr marL="3009900" marR="0" lvl="6" indent="-78739" algn="l" rtl="0">
              <a:spcBef>
                <a:spcPts val="1000"/>
              </a:spcBef>
              <a:buFont typeface="Arial"/>
              <a:buChar char="•"/>
              <a:defRPr/>
            </a:lvl7pPr>
            <a:lvl8pPr marL="3365500" marR="0" lvl="7" indent="-78740" algn="l" rtl="0">
              <a:spcBef>
                <a:spcPts val="1000"/>
              </a:spcBef>
              <a:buFont typeface="Arial"/>
              <a:buChar char="•"/>
              <a:defRPr/>
            </a:lvl8pPr>
            <a:lvl9pPr marL="3721100" marR="0" lvl="8" indent="-78740" algn="l" rtl="0">
              <a:spcBef>
                <a:spcPts val="1000"/>
              </a:spcBef>
              <a:buFont typeface="Arial"/>
              <a:buChar cha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cikit-learn.org/stable/modules/generated/sklearn.neighbors.DistanceMetric.html#sklearn.neighbors.DistanceMetric"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Shape 233"/>
          <p:cNvSpPr/>
          <p:nvPr/>
        </p:nvSpPr>
        <p:spPr>
          <a:xfrm>
            <a:off x="635000" y="1574800"/>
            <a:ext cx="11734800" cy="37211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600" b="1">
                <a:solidFill>
                  <a:srgbClr val="FFFFFF"/>
                </a:solidFill>
                <a:latin typeface="Oswald"/>
                <a:ea typeface="Oswald"/>
                <a:cs typeface="Oswald"/>
                <a:sym typeface="Oswald"/>
              </a:rPr>
              <a:t>INTRO TO CLASSIFICATION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A </a:t>
            </a:r>
            <a:r>
              <a:rPr lang="en-US" sz="2800" b="1">
                <a:solidFill>
                  <a:schemeClr val="dk1"/>
                </a:solidFill>
                <a:latin typeface="Georgia"/>
                <a:ea typeface="Georgia"/>
                <a:cs typeface="Georgia"/>
                <a:sym typeface="Georgia"/>
              </a:rPr>
              <a:t>class label</a:t>
            </a:r>
            <a:r>
              <a:rPr lang="en-US" sz="2800">
                <a:solidFill>
                  <a:schemeClr val="dk1"/>
                </a:solidFill>
                <a:latin typeface="Georgia"/>
                <a:ea typeface="Georgia"/>
                <a:cs typeface="Georgia"/>
                <a:sym typeface="Georgia"/>
              </a:rPr>
              <a:t> is a representation of what we are trying to predict:  our </a:t>
            </a:r>
            <a:r>
              <a:rPr lang="en-US" sz="2800" i="1">
                <a:solidFill>
                  <a:schemeClr val="dk1"/>
                </a:solidFill>
                <a:latin typeface="Georgia"/>
                <a:ea typeface="Georgia"/>
                <a:cs typeface="Georgia"/>
                <a:sym typeface="Georgia"/>
              </a:rPr>
              <a:t>target</a:t>
            </a:r>
            <a:r>
              <a:rPr lang="en-US" sz="2800">
                <a:solidFill>
                  <a:schemeClr val="dk1"/>
                </a:solidFill>
                <a:latin typeface="Georgia"/>
                <a:ea typeface="Georgia"/>
                <a:cs typeface="Georgia"/>
                <a:sym typeface="Georgia"/>
              </a:rPr>
              <a:t>.</a:t>
            </a:r>
          </a:p>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Examples of class labels from before are:</a:t>
            </a:r>
          </a:p>
        </p:txBody>
      </p:sp>
      <p:sp>
        <p:nvSpPr>
          <p:cNvPr id="308" name="Shape 30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A CLASS LABEL?</a:t>
            </a:r>
          </a:p>
        </p:txBody>
      </p:sp>
      <p:graphicFrame>
        <p:nvGraphicFramePr>
          <p:cNvPr id="309" name="Shape 309"/>
          <p:cNvGraphicFramePr/>
          <p:nvPr/>
        </p:nvGraphicFramePr>
        <p:xfrm>
          <a:off x="952500" y="3613150"/>
          <a:ext cx="11099800" cy="1828710"/>
        </p:xfrm>
        <a:graphic>
          <a:graphicData uri="http://schemas.openxmlformats.org/drawingml/2006/table">
            <a:tbl>
              <a:tblPr>
                <a:noFill/>
                <a:tableStyleId>{9FA2D538-6F70-4780-8960-3DBB349C3467}</a:tableStyleId>
              </a:tblPr>
              <a:tblGrid>
                <a:gridCol w="5549900">
                  <a:extLst>
                    <a:ext uri="{9D8B030D-6E8A-4147-A177-3AD203B41FA5}">
                      <a16:colId xmlns:a16="http://schemas.microsoft.com/office/drawing/2014/main" val="20000"/>
                    </a:ext>
                  </a:extLst>
                </a:gridCol>
                <a:gridCol w="5549900">
                  <a:extLst>
                    <a:ext uri="{9D8B030D-6E8A-4147-A177-3AD203B41FA5}">
                      <a16:colId xmlns:a16="http://schemas.microsoft.com/office/drawing/2014/main" val="20001"/>
                    </a:ext>
                  </a:extLst>
                </a:gridCol>
              </a:tblGrid>
              <a:tr h="381000">
                <a:tc>
                  <a:txBody>
                    <a:bodyPr/>
                    <a:lstStyle/>
                    <a:p>
                      <a:pPr lvl="0" algn="ctr">
                        <a:spcBef>
                          <a:spcPts val="0"/>
                        </a:spcBef>
                        <a:buNone/>
                      </a:pPr>
                      <a:r>
                        <a:rPr lang="en-US" sz="2800" b="1">
                          <a:latin typeface="Georgia"/>
                          <a:ea typeface="Georgia"/>
                          <a:cs typeface="Georgia"/>
                          <a:sym typeface="Georgia"/>
                        </a:rPr>
                        <a:t>Data Problem</a:t>
                      </a:r>
                    </a:p>
                  </a:txBody>
                  <a:tcPr marL="91425" marR="91425" marT="91425" marB="91425"/>
                </a:tc>
                <a:tc>
                  <a:txBody>
                    <a:bodyPr/>
                    <a:lstStyle/>
                    <a:p>
                      <a:pPr lvl="0" algn="ctr">
                        <a:spcBef>
                          <a:spcPts val="0"/>
                        </a:spcBef>
                        <a:buNone/>
                      </a:pPr>
                      <a:r>
                        <a:rPr lang="en-US" sz="2800" b="1">
                          <a:latin typeface="Georgia"/>
                          <a:ea typeface="Georgia"/>
                          <a:cs typeface="Georgia"/>
                          <a:sym typeface="Georgia"/>
                        </a:rPr>
                        <a:t>Class Labels</a:t>
                      </a:r>
                    </a:p>
                  </a:txBody>
                  <a:tcPr marL="91425" marR="91425" marT="91425" marB="91425"/>
                </a:tc>
                <a:extLst>
                  <a:ext uri="{0D108BD9-81ED-4DB2-BD59-A6C34878D82A}">
                    <a16:rowId xmlns:a16="http://schemas.microsoft.com/office/drawing/2014/main" val="10000"/>
                  </a:ext>
                </a:extLst>
              </a:tr>
              <a:tr h="381000">
                <a:tc>
                  <a:txBody>
                    <a:bodyPr/>
                    <a:lstStyle/>
                    <a:p>
                      <a:pPr lvl="0" algn="ctr">
                        <a:spcBef>
                          <a:spcPts val="0"/>
                        </a:spcBef>
                        <a:buNone/>
                      </a:pPr>
                      <a:r>
                        <a:rPr lang="en-US" sz="2800">
                          <a:latin typeface="Georgia"/>
                          <a:ea typeface="Georgia"/>
                          <a:cs typeface="Georgia"/>
                          <a:sym typeface="Georgia"/>
                        </a:rPr>
                        <a:t>Patient data problem</a:t>
                      </a:r>
                    </a:p>
                  </a:txBody>
                  <a:tcPr marL="91425" marR="91425" marT="91425" marB="91425"/>
                </a:tc>
                <a:tc>
                  <a:txBody>
                    <a:bodyPr/>
                    <a:lstStyle/>
                    <a:p>
                      <a:pPr lvl="0" algn="ctr">
                        <a:spcBef>
                          <a:spcPts val="0"/>
                        </a:spcBef>
                        <a:buNone/>
                      </a:pPr>
                      <a:r>
                        <a:rPr lang="en-US" sz="2800" dirty="0">
                          <a:latin typeface="Georgia"/>
                          <a:ea typeface="Georgia"/>
                          <a:cs typeface="Georgia"/>
                          <a:sym typeface="Georgia"/>
                        </a:rPr>
                        <a:t>is smoker, is not smoker</a:t>
                      </a:r>
                    </a:p>
                  </a:txBody>
                  <a:tcPr marL="91425" marR="91425" marT="91425" marB="91425"/>
                </a:tc>
                <a:extLst>
                  <a:ext uri="{0D108BD9-81ED-4DB2-BD59-A6C34878D82A}">
                    <a16:rowId xmlns:a16="http://schemas.microsoft.com/office/drawing/2014/main" val="10001"/>
                  </a:ext>
                </a:extLst>
              </a:tr>
              <a:tr h="381000">
                <a:tc>
                  <a:txBody>
                    <a:bodyPr/>
                    <a:lstStyle/>
                    <a:p>
                      <a:pPr lvl="0" algn="ctr">
                        <a:spcBef>
                          <a:spcPts val="0"/>
                        </a:spcBef>
                        <a:buNone/>
                      </a:pPr>
                      <a:r>
                        <a:rPr lang="en-US" sz="2800">
                          <a:latin typeface="Georgia"/>
                          <a:ea typeface="Georgia"/>
                          <a:cs typeface="Georgia"/>
                          <a:sym typeface="Georgia"/>
                        </a:rPr>
                        <a:t>pixel color</a:t>
                      </a:r>
                    </a:p>
                  </a:txBody>
                  <a:tcPr marL="91425" marR="91425" marT="91425" marB="91425"/>
                </a:tc>
                <a:tc>
                  <a:txBody>
                    <a:bodyPr/>
                    <a:lstStyle/>
                    <a:p>
                      <a:pPr lvl="0" algn="ctr">
                        <a:spcBef>
                          <a:spcPts val="0"/>
                        </a:spcBef>
                        <a:buNone/>
                      </a:pPr>
                      <a:r>
                        <a:rPr lang="en-US" sz="2800" dirty="0">
                          <a:latin typeface="Georgia"/>
                          <a:ea typeface="Georgia"/>
                          <a:cs typeface="Georgia"/>
                          <a:sym typeface="Georgia"/>
                        </a:rPr>
                        <a:t>red, blue, green</a:t>
                      </a: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lvl="0" rtl="0">
              <a:spcBef>
                <a:spcPts val="0"/>
              </a:spcBef>
              <a:buNone/>
            </a:pPr>
            <a:endParaRPr sz="2800" dirty="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dirty="0">
                <a:solidFill>
                  <a:schemeClr val="dk1"/>
                </a:solidFill>
                <a:latin typeface="Georgia"/>
                <a:ea typeface="Georgia"/>
                <a:cs typeface="Georgia"/>
                <a:sym typeface="Georgia"/>
              </a:rPr>
              <a:t>One of the easiest ways to determine if a problem is regression or classification is to determine if our </a:t>
            </a:r>
            <a:r>
              <a:rPr lang="en-US" sz="2800" i="1" dirty="0">
                <a:solidFill>
                  <a:schemeClr val="dk1"/>
                </a:solidFill>
                <a:latin typeface="Georgia"/>
                <a:ea typeface="Georgia"/>
                <a:cs typeface="Georgia"/>
                <a:sym typeface="Georgia"/>
              </a:rPr>
              <a:t>target</a:t>
            </a:r>
            <a:r>
              <a:rPr lang="en-US" sz="2800" dirty="0">
                <a:solidFill>
                  <a:schemeClr val="dk1"/>
                </a:solidFill>
                <a:latin typeface="Georgia"/>
                <a:ea typeface="Georgia"/>
                <a:cs typeface="Georgia"/>
                <a:sym typeface="Georgia"/>
              </a:rPr>
              <a:t> variable can be ordered mathematically.</a:t>
            </a:r>
          </a:p>
          <a:p>
            <a:pPr lvl="0" rtl="0">
              <a:spcBef>
                <a:spcPts val="0"/>
              </a:spcBef>
              <a:buNone/>
            </a:pPr>
            <a:endParaRPr sz="2800" dirty="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dirty="0">
                <a:solidFill>
                  <a:schemeClr val="dk1"/>
                </a:solidFill>
                <a:latin typeface="Georgia"/>
                <a:ea typeface="Georgia"/>
                <a:cs typeface="Georgia"/>
                <a:sym typeface="Georgia"/>
              </a:rPr>
              <a:t>For example, if predicting company revenue, </a:t>
            </a:r>
            <a:r>
              <a:rPr lang="en-US" sz="2400" dirty="0">
                <a:solidFill>
                  <a:schemeClr val="dk1"/>
                </a:solidFill>
                <a:latin typeface="Consolas"/>
                <a:ea typeface="Consolas"/>
                <a:cs typeface="Consolas"/>
                <a:sym typeface="Consolas"/>
              </a:rPr>
              <a:t>$100MM</a:t>
            </a:r>
            <a:r>
              <a:rPr lang="en-US" sz="2800" dirty="0">
                <a:solidFill>
                  <a:schemeClr val="dk1"/>
                </a:solidFill>
                <a:latin typeface="Georgia"/>
                <a:ea typeface="Georgia"/>
                <a:cs typeface="Georgia"/>
                <a:sym typeface="Georgia"/>
              </a:rPr>
              <a:t> is greater than </a:t>
            </a:r>
            <a:r>
              <a:rPr lang="en-US" sz="2400" dirty="0">
                <a:solidFill>
                  <a:schemeClr val="dk1"/>
                </a:solidFill>
                <a:latin typeface="Consolas"/>
                <a:ea typeface="Consolas"/>
                <a:cs typeface="Consolas"/>
                <a:sym typeface="Consolas"/>
              </a:rPr>
              <a:t>$90MM</a:t>
            </a:r>
            <a:r>
              <a:rPr lang="en-US" sz="2800" dirty="0">
                <a:solidFill>
                  <a:schemeClr val="dk1"/>
                </a:solidFill>
                <a:latin typeface="Georgia"/>
                <a:ea typeface="Georgia"/>
                <a:cs typeface="Georgia"/>
                <a:sym typeface="Georgia"/>
              </a:rPr>
              <a:t>.  This is a </a:t>
            </a:r>
            <a:r>
              <a:rPr lang="en-US" sz="2800" i="1" dirty="0">
                <a:solidFill>
                  <a:schemeClr val="dk1"/>
                </a:solidFill>
                <a:latin typeface="Georgia"/>
                <a:ea typeface="Georgia"/>
                <a:cs typeface="Georgia"/>
                <a:sym typeface="Georgia"/>
              </a:rPr>
              <a:t>regression</a:t>
            </a:r>
            <a:r>
              <a:rPr lang="en-US" sz="2800" dirty="0">
                <a:solidFill>
                  <a:schemeClr val="dk1"/>
                </a:solidFill>
                <a:latin typeface="Georgia"/>
                <a:ea typeface="Georgia"/>
                <a:cs typeface="Georgia"/>
                <a:sym typeface="Georgia"/>
              </a:rPr>
              <a:t> problem because the target can be ordered.</a:t>
            </a:r>
          </a:p>
          <a:p>
            <a:pPr lvl="0" rtl="0">
              <a:spcBef>
                <a:spcPts val="0"/>
              </a:spcBef>
              <a:buNone/>
            </a:pPr>
            <a:endParaRPr sz="2800" dirty="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dirty="0">
                <a:solidFill>
                  <a:schemeClr val="dk1"/>
                </a:solidFill>
                <a:latin typeface="Georgia"/>
                <a:ea typeface="Georgia"/>
                <a:cs typeface="Georgia"/>
                <a:sym typeface="Georgia"/>
              </a:rPr>
              <a:t>However, if predicting pixel color, </a:t>
            </a:r>
            <a:r>
              <a:rPr lang="en-US" sz="2400" dirty="0">
                <a:solidFill>
                  <a:schemeClr val="dk1"/>
                </a:solidFill>
                <a:latin typeface="Consolas"/>
                <a:ea typeface="Consolas"/>
                <a:cs typeface="Consolas"/>
                <a:sym typeface="Consolas"/>
              </a:rPr>
              <a:t>red</a:t>
            </a:r>
            <a:r>
              <a:rPr lang="en-US" sz="2800" dirty="0">
                <a:solidFill>
                  <a:schemeClr val="dk1"/>
                </a:solidFill>
                <a:latin typeface="Georgia"/>
                <a:ea typeface="Georgia"/>
                <a:cs typeface="Georgia"/>
                <a:sym typeface="Georgia"/>
              </a:rPr>
              <a:t> is not inherently greater than </a:t>
            </a:r>
            <a:r>
              <a:rPr lang="en-US" sz="2400" dirty="0">
                <a:solidFill>
                  <a:schemeClr val="dk1"/>
                </a:solidFill>
                <a:latin typeface="Consolas"/>
                <a:ea typeface="Consolas"/>
                <a:cs typeface="Consolas"/>
                <a:sym typeface="Consolas"/>
              </a:rPr>
              <a:t>blue</a:t>
            </a:r>
            <a:r>
              <a:rPr lang="en-US" sz="2800" dirty="0">
                <a:solidFill>
                  <a:schemeClr val="dk1"/>
                </a:solidFill>
                <a:latin typeface="Georgia"/>
                <a:ea typeface="Georgia"/>
                <a:cs typeface="Georgia"/>
                <a:sym typeface="Georgia"/>
              </a:rPr>
              <a:t>.  Therefore, this is a </a:t>
            </a:r>
            <a:r>
              <a:rPr lang="en-US" sz="2800" i="1" dirty="0">
                <a:solidFill>
                  <a:schemeClr val="dk1"/>
                </a:solidFill>
                <a:latin typeface="Georgia"/>
                <a:ea typeface="Georgia"/>
                <a:cs typeface="Georgia"/>
                <a:sym typeface="Georgia"/>
              </a:rPr>
              <a:t>classification</a:t>
            </a:r>
            <a:r>
              <a:rPr lang="en-US" sz="2800" dirty="0">
                <a:solidFill>
                  <a:schemeClr val="dk1"/>
                </a:solidFill>
                <a:latin typeface="Georgia"/>
                <a:ea typeface="Georgia"/>
                <a:cs typeface="Georgia"/>
                <a:sym typeface="Georgia"/>
              </a:rPr>
              <a:t> problem.</a:t>
            </a:r>
          </a:p>
          <a:p>
            <a:pPr marL="203200" lvl="0" indent="-256540" rtl="0">
              <a:spcBef>
                <a:spcPts val="0"/>
              </a:spcBef>
              <a:buClr>
                <a:schemeClr val="dk1"/>
              </a:buClr>
              <a:buSzPct val="100000"/>
              <a:buFont typeface="Georgia"/>
              <a:buChar char="‣"/>
            </a:pPr>
            <a:endParaRPr lang="en-US" sz="2800" dirty="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i="1" dirty="0">
                <a:solidFill>
                  <a:schemeClr val="dk1"/>
                </a:solidFill>
                <a:latin typeface="+mn-lt"/>
                <a:ea typeface="Georgia"/>
                <a:cs typeface="Georgia"/>
                <a:sym typeface="Georgia"/>
              </a:rPr>
              <a:t>Although, all colors technically exist on an ordered scale.  ‘Red’ is already a bin that consists of a range of specific colors.  Assigning elements in the bin a label, or class allows this generic example to work as a classification problem.  </a:t>
            </a:r>
          </a:p>
        </p:txBody>
      </p:sp>
      <p:sp>
        <p:nvSpPr>
          <p:cNvPr id="315" name="Shape 31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DETERMINING REGRESSION OR CLASSIFICATION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lvl="0" rtl="0">
              <a:spcBef>
                <a:spcPts val="0"/>
              </a:spcBef>
              <a:buClr>
                <a:schemeClr val="dk1"/>
              </a:buClr>
              <a:buSzPct val="39285"/>
              <a:buFont typeface="Arial"/>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Classification and regression differ in what you are trying to predict.</a:t>
            </a:r>
          </a:p>
        </p:txBody>
      </p:sp>
      <p:sp>
        <p:nvSpPr>
          <p:cNvPr id="321" name="Shape 321"/>
          <p:cNvSpPr/>
          <p:nvPr/>
        </p:nvSpPr>
        <p:spPr>
          <a:xfrm>
            <a:off x="635000" y="736600"/>
            <a:ext cx="11734800" cy="431700"/>
          </a:xfrm>
          <a:prstGeom prst="rect">
            <a:avLst/>
          </a:prstGeom>
          <a:noFill/>
          <a:ln>
            <a:noFill/>
          </a:ln>
        </p:spPr>
        <p:txBody>
          <a:bodyPr lIns="0" tIns="0" rIns="0" bIns="0" anchor="t" anchorCtr="0">
            <a:noAutofit/>
          </a:bodyPr>
          <a:lstStyle/>
          <a:p>
            <a:pPr lvl="0" rtl="0">
              <a:spcBef>
                <a:spcPts val="0"/>
              </a:spcBef>
              <a:buSzPct val="25000"/>
              <a:buNone/>
            </a:pPr>
            <a:r>
              <a:rPr lang="en-US" sz="3200" b="1">
                <a:solidFill>
                  <a:schemeClr val="dk1"/>
                </a:solidFill>
                <a:latin typeface="Oswald"/>
                <a:ea typeface="Oswald"/>
                <a:cs typeface="Oswald"/>
                <a:sym typeface="Oswald"/>
              </a:rPr>
              <a:t>DETERMINING REGRESSION OR CLASSIFICATION</a:t>
            </a:r>
          </a:p>
        </p:txBody>
      </p:sp>
      <p:pic>
        <p:nvPicPr>
          <p:cNvPr id="322" name="Shape 322"/>
          <p:cNvPicPr preferRelativeResize="0"/>
          <p:nvPr/>
        </p:nvPicPr>
        <p:blipFill>
          <a:blip r:embed="rId3">
            <a:alphaModFix/>
          </a:blip>
          <a:stretch>
            <a:fillRect/>
          </a:stretch>
        </p:blipFill>
        <p:spPr>
          <a:xfrm>
            <a:off x="1576700" y="2357750"/>
            <a:ext cx="9851399" cy="49256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a:t>
            </a:r>
          </a:p>
        </p:txBody>
      </p:sp>
      <p:sp>
        <p:nvSpPr>
          <p:cNvPr id="406" name="Shape 406"/>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WHAT IS K NEAREST NEIGHBORS?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Shape 411"/>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b="1">
                <a:latin typeface="Georgia"/>
                <a:ea typeface="Georgia"/>
                <a:cs typeface="Georgia"/>
                <a:sym typeface="Georgia"/>
              </a:rPr>
              <a:t>K Nearest Neighbors (KNN)</a:t>
            </a:r>
            <a:r>
              <a:rPr lang="en-US" sz="2800">
                <a:latin typeface="Georgia"/>
                <a:ea typeface="Georgia"/>
                <a:cs typeface="Georgia"/>
                <a:sym typeface="Georgia"/>
              </a:rPr>
              <a:t> is a classification algorithm that makes a prediction based upon the closest data points.</a:t>
            </a:r>
          </a:p>
          <a:p>
            <a:pPr marR="0" lvl="0" algn="l" rtl="0">
              <a:spcBef>
                <a:spcPts val="0"/>
              </a:spcBef>
              <a:buNone/>
            </a:pPr>
            <a:endParaRPr sz="2800">
              <a:latin typeface="Georgia"/>
              <a:ea typeface="Georgia"/>
              <a:cs typeface="Georgia"/>
              <a:sym typeface="Georgia"/>
            </a:endParaRPr>
          </a:p>
          <a:p>
            <a:pPr marL="203200" marR="0" lvl="0" indent="-256540" algn="l" rtl="0">
              <a:lnSpc>
                <a:spcPct val="150000"/>
              </a:lnSpc>
              <a:spcBef>
                <a:spcPts val="0"/>
              </a:spcBef>
              <a:buSzPct val="100000"/>
              <a:buFont typeface="Georgia"/>
              <a:buChar char="‣"/>
            </a:pPr>
            <a:r>
              <a:rPr lang="en-US" sz="2800">
                <a:latin typeface="Georgia"/>
                <a:ea typeface="Georgia"/>
                <a:cs typeface="Georgia"/>
                <a:sym typeface="Georgia"/>
              </a:rPr>
              <a:t>The KNN algorithm:</a:t>
            </a:r>
          </a:p>
          <a:p>
            <a:pPr marR="0" lvl="1" algn="l" rtl="0">
              <a:lnSpc>
                <a:spcPct val="150000"/>
              </a:lnSpc>
              <a:spcBef>
                <a:spcPts val="0"/>
              </a:spcBef>
              <a:buSzPct val="100000"/>
              <a:buFont typeface="Georgia"/>
            </a:pPr>
            <a:r>
              <a:rPr lang="en-US" sz="2800">
                <a:latin typeface="Georgia"/>
                <a:ea typeface="Georgia"/>
                <a:cs typeface="Georgia"/>
                <a:sym typeface="Georgia"/>
              </a:rPr>
              <a:t>For a given point, calculate the distance to all other points.</a:t>
            </a:r>
          </a:p>
          <a:p>
            <a:pPr marR="0" lvl="1" algn="l" rtl="0">
              <a:lnSpc>
                <a:spcPct val="150000"/>
              </a:lnSpc>
              <a:spcBef>
                <a:spcPts val="0"/>
              </a:spcBef>
              <a:buSzPct val="100000"/>
              <a:buFont typeface="Georgia"/>
            </a:pPr>
            <a:r>
              <a:rPr lang="en-US" sz="2800">
                <a:latin typeface="Georgia"/>
                <a:ea typeface="Georgia"/>
                <a:cs typeface="Georgia"/>
                <a:sym typeface="Georgia"/>
              </a:rPr>
              <a:t>Given those distances, pick the </a:t>
            </a:r>
            <a:r>
              <a:rPr lang="en-US" sz="2800" i="1">
                <a:latin typeface="Georgia"/>
                <a:ea typeface="Georgia"/>
                <a:cs typeface="Georgia"/>
                <a:sym typeface="Georgia"/>
              </a:rPr>
              <a:t>k</a:t>
            </a:r>
            <a:r>
              <a:rPr lang="en-US" sz="2800">
                <a:latin typeface="Georgia"/>
                <a:ea typeface="Georgia"/>
                <a:cs typeface="Georgia"/>
                <a:sym typeface="Georgia"/>
              </a:rPr>
              <a:t> closest points.</a:t>
            </a:r>
          </a:p>
          <a:p>
            <a:pPr marR="0" lvl="1" algn="l" rtl="0">
              <a:lnSpc>
                <a:spcPct val="150000"/>
              </a:lnSpc>
              <a:spcBef>
                <a:spcPts val="0"/>
              </a:spcBef>
              <a:buSzPct val="100000"/>
              <a:buFont typeface="Georgia"/>
            </a:pPr>
            <a:r>
              <a:rPr lang="en-US" sz="2800">
                <a:latin typeface="Georgia"/>
                <a:ea typeface="Georgia"/>
                <a:cs typeface="Georgia"/>
                <a:sym typeface="Georgia"/>
              </a:rPr>
              <a:t>Calculate the probability of each class label given those points.</a:t>
            </a:r>
          </a:p>
          <a:p>
            <a:pPr marR="0" lvl="1" algn="l" rtl="0">
              <a:lnSpc>
                <a:spcPct val="100000"/>
              </a:lnSpc>
              <a:spcBef>
                <a:spcPts val="0"/>
              </a:spcBef>
              <a:buSzPct val="100000"/>
              <a:buFont typeface="Georgia"/>
            </a:pPr>
            <a:r>
              <a:rPr lang="en-US" sz="2800">
                <a:latin typeface="Georgia"/>
                <a:ea typeface="Georgia"/>
                <a:cs typeface="Georgia"/>
                <a:sym typeface="Georgia"/>
              </a:rPr>
              <a:t>The original point is classified as the class label with the largest probability (“votes”).</a:t>
            </a:r>
          </a:p>
        </p:txBody>
      </p:sp>
      <p:sp>
        <p:nvSpPr>
          <p:cNvPr id="412" name="Shape 41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K NEAREST NEIGHBORS?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Shape 41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KNN uses distance to predict a class label.  This application of distance is used as a measure of similarity between classifications.</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We’re using shared traits to identify the most likely class label.</a:t>
            </a:r>
          </a:p>
        </p:txBody>
      </p:sp>
      <p:sp>
        <p:nvSpPr>
          <p:cNvPr id="418" name="Shape 41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K NEAREST NEIGHBORS?</a:t>
            </a:r>
          </a:p>
        </p:txBody>
      </p:sp>
      <p:pic>
        <p:nvPicPr>
          <p:cNvPr id="419" name="Shape 419"/>
          <p:cNvPicPr preferRelativeResize="0"/>
          <p:nvPr/>
        </p:nvPicPr>
        <p:blipFill>
          <a:blip r:embed="rId3">
            <a:alphaModFix/>
          </a:blip>
          <a:stretch>
            <a:fillRect/>
          </a:stretch>
        </p:blipFill>
        <p:spPr>
          <a:xfrm>
            <a:off x="4558025" y="3651974"/>
            <a:ext cx="3888749" cy="34672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Shape 42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Suppose we want to determine your favorite type of music.  How might we determine this without directly asking you?</a:t>
            </a:r>
          </a:p>
          <a:p>
            <a:pPr marR="0" lvl="0" algn="l" rtl="0">
              <a:lnSpc>
                <a:spcPct val="100000"/>
              </a:lnSpc>
              <a:spcBef>
                <a:spcPts val="0"/>
              </a:spcBef>
              <a:spcAft>
                <a:spcPts val="0"/>
              </a:spcAft>
              <a:buNone/>
            </a:pPr>
            <a:endParaRPr sz="2800">
              <a:latin typeface="Georgia"/>
              <a:ea typeface="Georgia"/>
              <a:cs typeface="Georgia"/>
              <a:sym typeface="Georgia"/>
            </a:endParaRPr>
          </a:p>
          <a:p>
            <a:pPr marL="203200" lvl="0" indent="-256540" rtl="0">
              <a:spcBef>
                <a:spcPts val="0"/>
              </a:spcBef>
              <a:buSzPct val="100000"/>
              <a:buFont typeface="Georgia"/>
              <a:buChar char="‣"/>
            </a:pPr>
            <a:r>
              <a:rPr lang="en-US" sz="2800">
                <a:solidFill>
                  <a:schemeClr val="dk1"/>
                </a:solidFill>
                <a:latin typeface="Georgia"/>
                <a:ea typeface="Georgia"/>
                <a:cs typeface="Georgia"/>
                <a:sym typeface="Georgia"/>
              </a:rPr>
              <a:t>Generally, friends share similar traits and interests (e.g. music, sports teams, hobbies, etc).  We could ask your five closest friends what their favorite type of music is and take the majority vote.</a:t>
            </a:r>
          </a:p>
          <a:p>
            <a:pPr marR="0" lvl="0" algn="l" rtl="0">
              <a:lnSpc>
                <a:spcPct val="100000"/>
              </a:lnSpc>
              <a:spcBef>
                <a:spcPts val="0"/>
              </a:spcBef>
              <a:spcAft>
                <a:spcPts val="0"/>
              </a:spcAft>
              <a:buNone/>
            </a:pPr>
            <a:endParaRPr sz="2800">
              <a:latin typeface="Georgia"/>
              <a:ea typeface="Georgia"/>
              <a:cs typeface="Georgia"/>
              <a:sym typeface="Georgia"/>
            </a:endParaRPr>
          </a:p>
          <a:p>
            <a:pPr marL="203200" marR="0" lvl="0" indent="-256540" algn="l" rtl="0">
              <a:lnSpc>
                <a:spcPct val="100000"/>
              </a:lnSpc>
              <a:spcBef>
                <a:spcPts val="0"/>
              </a:spcBef>
              <a:spcAft>
                <a:spcPts val="0"/>
              </a:spcAft>
              <a:buSzPct val="100000"/>
              <a:buFont typeface="Georgia"/>
              <a:buChar char="‣"/>
            </a:pPr>
            <a:r>
              <a:rPr lang="en-US" sz="2800">
                <a:latin typeface="Georgia"/>
                <a:ea typeface="Georgia"/>
                <a:cs typeface="Georgia"/>
                <a:sym typeface="Georgia"/>
              </a:rPr>
              <a:t>This is the idea behind KNN:  we look for things similar to (or close to) our new observation and identify shared traits.  We can use this information to make an educated guess about a trait of our new observation.</a:t>
            </a:r>
          </a:p>
        </p:txBody>
      </p:sp>
      <p:sp>
        <p:nvSpPr>
          <p:cNvPr id="425" name="Shape 42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K NEAREST NEIGHBORS?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431" name="Shape 431"/>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432" name="Shape 432"/>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433" name="Shape 433"/>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In what other tasks do we use a heuristic similar to K Nearest Neighbors?</a:t>
            </a:r>
          </a:p>
        </p:txBody>
      </p:sp>
      <p:sp>
        <p:nvSpPr>
          <p:cNvPr id="434" name="Shape 434"/>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435" name="Shape 435"/>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436" name="Shape 436"/>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437" name="Shape 437"/>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Shape 442"/>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DEMO	</a:t>
            </a:r>
          </a:p>
        </p:txBody>
      </p:sp>
      <p:sp>
        <p:nvSpPr>
          <p:cNvPr id="443" name="Shape 443"/>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KNN IN ACTION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The following code demonstrates using KNN via </a:t>
            </a:r>
            <a:r>
              <a:rPr lang="en-US" sz="2800" dirty="0" err="1">
                <a:latin typeface="Georgia"/>
                <a:ea typeface="Georgia"/>
                <a:cs typeface="Georgia"/>
                <a:sym typeface="Georgia"/>
              </a:rPr>
              <a:t>sklearn</a:t>
            </a:r>
            <a:r>
              <a:rPr lang="en-US" sz="2800" dirty="0">
                <a:latin typeface="Georgia"/>
                <a:ea typeface="Georgia"/>
                <a:cs typeface="Georgia"/>
                <a:sym typeface="Georgia"/>
              </a:rPr>
              <a:t>.</a:t>
            </a:r>
          </a:p>
          <a:p>
            <a:pPr lvl="0" rtl="0">
              <a:lnSpc>
                <a:spcPct val="145000"/>
              </a:lnSpc>
              <a:spcBef>
                <a:spcPts val="0"/>
              </a:spcBef>
              <a:buNone/>
            </a:pPr>
            <a:endParaRPr sz="1000" dirty="0">
              <a:solidFill>
                <a:srgbClr val="A71D5D"/>
              </a:solidFill>
              <a:highlight>
                <a:srgbClr val="F7F7F7"/>
              </a:highlight>
              <a:latin typeface="Consolas"/>
              <a:ea typeface="Consolas"/>
              <a:cs typeface="Consolas"/>
              <a:sym typeface="Consolas"/>
            </a:endParaRPr>
          </a:p>
          <a:p>
            <a:pPr lvl="0" rtl="0">
              <a:lnSpc>
                <a:spcPct val="115000"/>
              </a:lnSpc>
              <a:spcBef>
                <a:spcPts val="0"/>
              </a:spcBef>
              <a:buNone/>
            </a:pPr>
            <a:r>
              <a:rPr lang="en-US" sz="2400" dirty="0">
                <a:solidFill>
                  <a:srgbClr val="A71D5D"/>
                </a:solidFill>
                <a:highlight>
                  <a:srgbClr val="F7F7F7"/>
                </a:highlight>
                <a:latin typeface="Consolas"/>
                <a:ea typeface="Consolas"/>
                <a:cs typeface="Consolas"/>
                <a:sym typeface="Consolas"/>
              </a:rPr>
              <a:t>from</a:t>
            </a:r>
            <a:r>
              <a:rPr lang="en-US" sz="2400" dirty="0">
                <a:solidFill>
                  <a:srgbClr val="333333"/>
                </a:solidFill>
                <a:highlight>
                  <a:srgbClr val="F7F7F7"/>
                </a:highlight>
                <a:latin typeface="Consolas"/>
                <a:ea typeface="Consolas"/>
                <a:cs typeface="Consolas"/>
                <a:sym typeface="Consolas"/>
              </a:rPr>
              <a:t> </a:t>
            </a:r>
            <a:r>
              <a:rPr lang="en-US" sz="2400" dirty="0" err="1">
                <a:solidFill>
                  <a:srgbClr val="333333"/>
                </a:solidFill>
                <a:highlight>
                  <a:srgbClr val="F7F7F7"/>
                </a:highlight>
                <a:latin typeface="Consolas"/>
                <a:ea typeface="Consolas"/>
                <a:cs typeface="Consolas"/>
                <a:sym typeface="Consolas"/>
              </a:rPr>
              <a:t>sklearn</a:t>
            </a:r>
            <a:r>
              <a:rPr lang="en-US" sz="2400" dirty="0">
                <a:solidFill>
                  <a:srgbClr val="333333"/>
                </a:solidFill>
                <a:highlight>
                  <a:srgbClr val="F7F7F7"/>
                </a:highlight>
                <a:latin typeface="Consolas"/>
                <a:ea typeface="Consolas"/>
                <a:cs typeface="Consolas"/>
                <a:sym typeface="Consolas"/>
              </a:rPr>
              <a:t> </a:t>
            </a:r>
            <a:r>
              <a:rPr lang="en-US" sz="2400" dirty="0">
                <a:solidFill>
                  <a:srgbClr val="A71D5D"/>
                </a:solidFill>
                <a:highlight>
                  <a:srgbClr val="F7F7F7"/>
                </a:highlight>
                <a:latin typeface="Consolas"/>
                <a:ea typeface="Consolas"/>
                <a:cs typeface="Consolas"/>
                <a:sym typeface="Consolas"/>
              </a:rPr>
              <a:t>import</a:t>
            </a:r>
            <a:r>
              <a:rPr lang="en-US" sz="2400" dirty="0">
                <a:solidFill>
                  <a:srgbClr val="333333"/>
                </a:solidFill>
                <a:highlight>
                  <a:srgbClr val="F7F7F7"/>
                </a:highlight>
                <a:latin typeface="Consolas"/>
                <a:ea typeface="Consolas"/>
                <a:cs typeface="Consolas"/>
                <a:sym typeface="Consolas"/>
              </a:rPr>
              <a:t> datasets, neighbors, metrics</a:t>
            </a:r>
            <a:br>
              <a:rPr lang="en-US" sz="2400" dirty="0">
                <a:solidFill>
                  <a:srgbClr val="333333"/>
                </a:solidFill>
                <a:highlight>
                  <a:srgbClr val="F7F7F7"/>
                </a:highlight>
                <a:latin typeface="Consolas"/>
                <a:ea typeface="Consolas"/>
                <a:cs typeface="Consolas"/>
                <a:sym typeface="Consolas"/>
              </a:rPr>
            </a:br>
            <a:r>
              <a:rPr lang="en-US" sz="2400" dirty="0">
                <a:solidFill>
                  <a:srgbClr val="A71D5D"/>
                </a:solidFill>
                <a:highlight>
                  <a:srgbClr val="F7F7F7"/>
                </a:highlight>
                <a:latin typeface="Consolas"/>
                <a:ea typeface="Consolas"/>
                <a:cs typeface="Consolas"/>
                <a:sym typeface="Consolas"/>
              </a:rPr>
              <a:t>import</a:t>
            </a:r>
            <a:r>
              <a:rPr lang="en-US" sz="2400" dirty="0">
                <a:solidFill>
                  <a:srgbClr val="333333"/>
                </a:solidFill>
                <a:highlight>
                  <a:srgbClr val="F7F7F7"/>
                </a:highlight>
                <a:latin typeface="Consolas"/>
                <a:ea typeface="Consolas"/>
                <a:cs typeface="Consolas"/>
                <a:sym typeface="Consolas"/>
              </a:rPr>
              <a:t> pandas </a:t>
            </a:r>
            <a:r>
              <a:rPr lang="en-US" sz="2400" dirty="0">
                <a:solidFill>
                  <a:srgbClr val="A71D5D"/>
                </a:solidFill>
                <a:highlight>
                  <a:srgbClr val="F7F7F7"/>
                </a:highlight>
                <a:latin typeface="Consolas"/>
                <a:ea typeface="Consolas"/>
                <a:cs typeface="Consolas"/>
                <a:sym typeface="Consolas"/>
              </a:rPr>
              <a:t>as</a:t>
            </a:r>
            <a:r>
              <a:rPr lang="en-US" sz="2400" dirty="0">
                <a:solidFill>
                  <a:srgbClr val="333333"/>
                </a:solidFill>
                <a:highlight>
                  <a:srgbClr val="F7F7F7"/>
                </a:highlight>
                <a:latin typeface="Consolas"/>
                <a:ea typeface="Consolas"/>
                <a:cs typeface="Consolas"/>
                <a:sym typeface="Consolas"/>
              </a:rPr>
              <a:t> </a:t>
            </a:r>
            <a:r>
              <a:rPr lang="en-US" sz="2400" dirty="0" err="1">
                <a:solidFill>
                  <a:srgbClr val="333333"/>
                </a:solidFill>
                <a:highlight>
                  <a:srgbClr val="F7F7F7"/>
                </a:highlight>
                <a:latin typeface="Consolas"/>
                <a:ea typeface="Consolas"/>
                <a:cs typeface="Consolas"/>
                <a:sym typeface="Consolas"/>
              </a:rPr>
              <a:t>pd</a:t>
            </a:r>
            <a:br>
              <a:rPr lang="en-US" sz="2400" dirty="0">
                <a:solidFill>
                  <a:srgbClr val="333333"/>
                </a:solidFill>
                <a:highlight>
                  <a:srgbClr val="F7F7F7"/>
                </a:highlight>
                <a:latin typeface="Consolas"/>
                <a:ea typeface="Consolas"/>
                <a:cs typeface="Consolas"/>
                <a:sym typeface="Consolas"/>
              </a:rPr>
            </a:br>
            <a:br>
              <a:rPr lang="en-US" sz="2400" dirty="0">
                <a:solidFill>
                  <a:srgbClr val="333333"/>
                </a:solidFill>
                <a:highlight>
                  <a:srgbClr val="F7F7F7"/>
                </a:highlight>
                <a:latin typeface="Consolas"/>
                <a:ea typeface="Consolas"/>
                <a:cs typeface="Consolas"/>
                <a:sym typeface="Consolas"/>
              </a:rPr>
            </a:br>
            <a:r>
              <a:rPr lang="en-US" sz="2400" dirty="0">
                <a:solidFill>
                  <a:srgbClr val="333333"/>
                </a:solidFill>
                <a:highlight>
                  <a:srgbClr val="F7F7F7"/>
                </a:highlight>
                <a:latin typeface="Consolas"/>
                <a:ea typeface="Consolas"/>
                <a:cs typeface="Consolas"/>
                <a:sym typeface="Consolas"/>
              </a:rPr>
              <a:t>iris </a:t>
            </a:r>
            <a:r>
              <a:rPr lang="en-US" sz="2400" dirty="0">
                <a:solidFill>
                  <a:srgbClr val="A71D5D"/>
                </a:solidFill>
                <a:highlight>
                  <a:srgbClr val="F7F7F7"/>
                </a:highlight>
                <a:latin typeface="Consolas"/>
                <a:ea typeface="Consolas"/>
                <a:cs typeface="Consolas"/>
                <a:sym typeface="Consolas"/>
              </a:rPr>
              <a:t>=</a:t>
            </a:r>
            <a:r>
              <a:rPr lang="en-US" sz="2400" dirty="0">
                <a:solidFill>
                  <a:srgbClr val="333333"/>
                </a:solidFill>
                <a:highlight>
                  <a:srgbClr val="F7F7F7"/>
                </a:highlight>
                <a:latin typeface="Consolas"/>
                <a:ea typeface="Consolas"/>
                <a:cs typeface="Consolas"/>
                <a:sym typeface="Consolas"/>
              </a:rPr>
              <a:t> </a:t>
            </a:r>
            <a:r>
              <a:rPr lang="en-US" sz="2400" dirty="0" err="1">
                <a:solidFill>
                  <a:srgbClr val="333333"/>
                </a:solidFill>
                <a:highlight>
                  <a:srgbClr val="F7F7F7"/>
                </a:highlight>
                <a:latin typeface="Consolas"/>
                <a:ea typeface="Consolas"/>
                <a:cs typeface="Consolas"/>
                <a:sym typeface="Consolas"/>
              </a:rPr>
              <a:t>datasets.load_iris</a:t>
            </a:r>
            <a:r>
              <a:rPr lang="en-US" sz="2400" dirty="0">
                <a:solidFill>
                  <a:srgbClr val="333333"/>
                </a:solidFill>
                <a:highlight>
                  <a:srgbClr val="F7F7F7"/>
                </a:highlight>
                <a:latin typeface="Consolas"/>
                <a:ea typeface="Consolas"/>
                <a:cs typeface="Consolas"/>
                <a:sym typeface="Consolas"/>
              </a:rPr>
              <a:t>()</a:t>
            </a:r>
            <a:br>
              <a:rPr lang="en-US" sz="2400" dirty="0">
                <a:solidFill>
                  <a:srgbClr val="333333"/>
                </a:solidFill>
                <a:highlight>
                  <a:srgbClr val="F7F7F7"/>
                </a:highlight>
                <a:latin typeface="Consolas"/>
                <a:ea typeface="Consolas"/>
                <a:cs typeface="Consolas"/>
                <a:sym typeface="Consolas"/>
              </a:rPr>
            </a:br>
            <a:r>
              <a:rPr lang="en-US" sz="2400" dirty="0">
                <a:solidFill>
                  <a:srgbClr val="969896"/>
                </a:solidFill>
                <a:highlight>
                  <a:srgbClr val="F7F7F7"/>
                </a:highlight>
                <a:latin typeface="Consolas"/>
                <a:ea typeface="Consolas"/>
                <a:cs typeface="Consolas"/>
                <a:sym typeface="Consolas"/>
              </a:rPr>
              <a:t># </a:t>
            </a:r>
            <a:r>
              <a:rPr lang="en-US" sz="2400" dirty="0" err="1">
                <a:solidFill>
                  <a:srgbClr val="969896"/>
                </a:solidFill>
                <a:highlight>
                  <a:srgbClr val="F7F7F7"/>
                </a:highlight>
                <a:latin typeface="Consolas"/>
                <a:ea typeface="Consolas"/>
                <a:cs typeface="Consolas"/>
                <a:sym typeface="Consolas"/>
              </a:rPr>
              <a:t>n_neighbors</a:t>
            </a:r>
            <a:r>
              <a:rPr lang="en-US" sz="2400" dirty="0">
                <a:solidFill>
                  <a:srgbClr val="969896"/>
                </a:solidFill>
                <a:highlight>
                  <a:srgbClr val="F7F7F7"/>
                </a:highlight>
                <a:latin typeface="Consolas"/>
                <a:ea typeface="Consolas"/>
                <a:cs typeface="Consolas"/>
                <a:sym typeface="Consolas"/>
              </a:rPr>
              <a:t> is our option in KNN. We'll tune this value to attempt to improve our prediction.</a:t>
            </a:r>
            <a:br>
              <a:rPr lang="en-US" sz="2400" dirty="0">
                <a:solidFill>
                  <a:srgbClr val="333333"/>
                </a:solidFill>
                <a:highlight>
                  <a:srgbClr val="F7F7F7"/>
                </a:highlight>
                <a:latin typeface="Consolas"/>
                <a:ea typeface="Consolas"/>
                <a:cs typeface="Consolas"/>
                <a:sym typeface="Consolas"/>
              </a:rPr>
            </a:br>
            <a:r>
              <a:rPr lang="en-US" sz="2400" dirty="0" err="1">
                <a:solidFill>
                  <a:srgbClr val="333333"/>
                </a:solidFill>
                <a:highlight>
                  <a:srgbClr val="F7F7F7"/>
                </a:highlight>
                <a:latin typeface="Consolas"/>
                <a:ea typeface="Consolas"/>
                <a:cs typeface="Consolas"/>
                <a:sym typeface="Consolas"/>
              </a:rPr>
              <a:t>knn</a:t>
            </a:r>
            <a:r>
              <a:rPr lang="en-US" sz="2400" dirty="0">
                <a:solidFill>
                  <a:srgbClr val="333333"/>
                </a:solidFill>
                <a:highlight>
                  <a:srgbClr val="F7F7F7"/>
                </a:highlight>
                <a:latin typeface="Consolas"/>
                <a:ea typeface="Consolas"/>
                <a:cs typeface="Consolas"/>
                <a:sym typeface="Consolas"/>
              </a:rPr>
              <a:t> </a:t>
            </a:r>
            <a:r>
              <a:rPr lang="en-US" sz="2400" dirty="0">
                <a:solidFill>
                  <a:srgbClr val="A71D5D"/>
                </a:solidFill>
                <a:highlight>
                  <a:srgbClr val="F7F7F7"/>
                </a:highlight>
                <a:latin typeface="Consolas"/>
                <a:ea typeface="Consolas"/>
                <a:cs typeface="Consolas"/>
                <a:sym typeface="Consolas"/>
              </a:rPr>
              <a:t>=</a:t>
            </a:r>
            <a:r>
              <a:rPr lang="en-US" sz="2400" dirty="0">
                <a:solidFill>
                  <a:srgbClr val="333333"/>
                </a:solidFill>
                <a:highlight>
                  <a:srgbClr val="F7F7F7"/>
                </a:highlight>
                <a:latin typeface="Consolas"/>
                <a:ea typeface="Consolas"/>
                <a:cs typeface="Consolas"/>
                <a:sym typeface="Consolas"/>
              </a:rPr>
              <a:t> </a:t>
            </a:r>
            <a:r>
              <a:rPr lang="en-US" sz="2400" dirty="0" err="1">
                <a:solidFill>
                  <a:srgbClr val="333333"/>
                </a:solidFill>
                <a:highlight>
                  <a:srgbClr val="F7F7F7"/>
                </a:highlight>
                <a:latin typeface="Consolas"/>
                <a:ea typeface="Consolas"/>
                <a:cs typeface="Consolas"/>
                <a:sym typeface="Consolas"/>
              </a:rPr>
              <a:t>neighbors.KNeighborsClassifier</a:t>
            </a:r>
            <a:r>
              <a:rPr lang="en-US" sz="2400" dirty="0">
                <a:solidFill>
                  <a:srgbClr val="333333"/>
                </a:solidFill>
                <a:highlight>
                  <a:srgbClr val="F7F7F7"/>
                </a:highlight>
                <a:latin typeface="Consolas"/>
                <a:ea typeface="Consolas"/>
                <a:cs typeface="Consolas"/>
                <a:sym typeface="Consolas"/>
              </a:rPr>
              <a:t>(</a:t>
            </a:r>
            <a:r>
              <a:rPr lang="en-US" sz="2400" dirty="0" err="1">
                <a:solidFill>
                  <a:srgbClr val="333333"/>
                </a:solidFill>
                <a:highlight>
                  <a:srgbClr val="F7F7F7"/>
                </a:highlight>
                <a:latin typeface="Consolas"/>
                <a:ea typeface="Consolas"/>
                <a:cs typeface="Consolas"/>
                <a:sym typeface="Consolas"/>
              </a:rPr>
              <a:t>n_neighbors</a:t>
            </a:r>
            <a:r>
              <a:rPr lang="en-US" sz="2400" dirty="0">
                <a:solidFill>
                  <a:srgbClr val="A71D5D"/>
                </a:solidFill>
                <a:highlight>
                  <a:srgbClr val="F7F7F7"/>
                </a:highlight>
                <a:latin typeface="Consolas"/>
                <a:ea typeface="Consolas"/>
                <a:cs typeface="Consolas"/>
                <a:sym typeface="Consolas"/>
              </a:rPr>
              <a:t>=</a:t>
            </a:r>
            <a:r>
              <a:rPr lang="en-US" sz="2400" dirty="0">
                <a:solidFill>
                  <a:srgbClr val="0086B3"/>
                </a:solidFill>
                <a:highlight>
                  <a:srgbClr val="F7F7F7"/>
                </a:highlight>
                <a:latin typeface="Consolas"/>
                <a:ea typeface="Consolas"/>
                <a:cs typeface="Consolas"/>
                <a:sym typeface="Consolas"/>
              </a:rPr>
              <a:t>5</a:t>
            </a:r>
            <a:r>
              <a:rPr lang="en-US" sz="2400" dirty="0">
                <a:solidFill>
                  <a:srgbClr val="333333"/>
                </a:solidFill>
                <a:highlight>
                  <a:srgbClr val="F7F7F7"/>
                </a:highlight>
                <a:latin typeface="Consolas"/>
                <a:ea typeface="Consolas"/>
                <a:cs typeface="Consolas"/>
                <a:sym typeface="Consolas"/>
              </a:rPr>
              <a:t>, weights</a:t>
            </a:r>
            <a:r>
              <a:rPr lang="en-US" sz="2400" dirty="0">
                <a:solidFill>
                  <a:srgbClr val="A71D5D"/>
                </a:solidFill>
                <a:highlight>
                  <a:srgbClr val="F7F7F7"/>
                </a:highlight>
                <a:latin typeface="Consolas"/>
                <a:ea typeface="Consolas"/>
                <a:cs typeface="Consolas"/>
                <a:sym typeface="Consolas"/>
              </a:rPr>
              <a:t>=</a:t>
            </a:r>
            <a:r>
              <a:rPr lang="en-US" sz="2400" dirty="0">
                <a:solidFill>
                  <a:srgbClr val="183691"/>
                </a:solidFill>
                <a:highlight>
                  <a:srgbClr val="F7F7F7"/>
                </a:highlight>
                <a:latin typeface="Consolas"/>
                <a:ea typeface="Consolas"/>
                <a:cs typeface="Consolas"/>
                <a:sym typeface="Consolas"/>
              </a:rPr>
              <a:t>'uniform'</a:t>
            </a:r>
            <a:r>
              <a:rPr lang="en-US" sz="2400" dirty="0">
                <a:solidFill>
                  <a:srgbClr val="333333"/>
                </a:solidFill>
                <a:highlight>
                  <a:srgbClr val="F7F7F7"/>
                </a:highlight>
                <a:latin typeface="Consolas"/>
                <a:ea typeface="Consolas"/>
                <a:cs typeface="Consolas"/>
                <a:sym typeface="Consolas"/>
              </a:rPr>
              <a:t>)</a:t>
            </a:r>
            <a:br>
              <a:rPr lang="en-US" sz="2400" dirty="0">
                <a:solidFill>
                  <a:srgbClr val="333333"/>
                </a:solidFill>
                <a:highlight>
                  <a:srgbClr val="F7F7F7"/>
                </a:highlight>
                <a:latin typeface="Consolas"/>
                <a:ea typeface="Consolas"/>
                <a:cs typeface="Consolas"/>
                <a:sym typeface="Consolas"/>
              </a:rPr>
            </a:br>
            <a:r>
              <a:rPr lang="en-US" sz="2400" dirty="0" err="1">
                <a:solidFill>
                  <a:srgbClr val="333333"/>
                </a:solidFill>
                <a:highlight>
                  <a:srgbClr val="F7F7F7"/>
                </a:highlight>
                <a:latin typeface="Consolas"/>
                <a:ea typeface="Consolas"/>
                <a:cs typeface="Consolas"/>
                <a:sym typeface="Consolas"/>
              </a:rPr>
              <a:t>knn.fit</a:t>
            </a:r>
            <a:r>
              <a:rPr lang="en-US" sz="2400" dirty="0">
                <a:solidFill>
                  <a:srgbClr val="333333"/>
                </a:solidFill>
                <a:highlight>
                  <a:srgbClr val="F7F7F7"/>
                </a:highlight>
                <a:latin typeface="Consolas"/>
                <a:ea typeface="Consolas"/>
                <a:cs typeface="Consolas"/>
                <a:sym typeface="Consolas"/>
              </a:rPr>
              <a:t>(</a:t>
            </a:r>
            <a:r>
              <a:rPr lang="en-US" sz="2400" dirty="0" err="1">
                <a:solidFill>
                  <a:srgbClr val="333333"/>
                </a:solidFill>
                <a:highlight>
                  <a:srgbClr val="F7F7F7"/>
                </a:highlight>
                <a:latin typeface="Consolas"/>
                <a:ea typeface="Consolas"/>
                <a:cs typeface="Consolas"/>
                <a:sym typeface="Consolas"/>
              </a:rPr>
              <a:t>iris.data</a:t>
            </a:r>
            <a:r>
              <a:rPr lang="en-US" sz="2400" dirty="0">
                <a:solidFill>
                  <a:srgbClr val="333333"/>
                </a:solidFill>
                <a:highlight>
                  <a:srgbClr val="F7F7F7"/>
                </a:highlight>
                <a:latin typeface="Consolas"/>
                <a:ea typeface="Consolas"/>
                <a:cs typeface="Consolas"/>
                <a:sym typeface="Consolas"/>
              </a:rPr>
              <a:t>[:,</a:t>
            </a:r>
            <a:r>
              <a:rPr lang="en-US" sz="2400" dirty="0">
                <a:solidFill>
                  <a:srgbClr val="0086B3"/>
                </a:solidFill>
                <a:highlight>
                  <a:srgbClr val="F7F7F7"/>
                </a:highlight>
                <a:latin typeface="Consolas"/>
                <a:ea typeface="Consolas"/>
                <a:cs typeface="Consolas"/>
                <a:sym typeface="Consolas"/>
              </a:rPr>
              <a:t>2</a:t>
            </a:r>
            <a:r>
              <a:rPr lang="en-US" sz="2400" dirty="0">
                <a:solidFill>
                  <a:srgbClr val="333333"/>
                </a:solidFill>
                <a:highlight>
                  <a:srgbClr val="F7F7F7"/>
                </a:highlight>
                <a:latin typeface="Consolas"/>
                <a:ea typeface="Consolas"/>
                <a:cs typeface="Consolas"/>
                <a:sym typeface="Consolas"/>
              </a:rPr>
              <a:t>:], </a:t>
            </a:r>
            <a:r>
              <a:rPr lang="en-US" sz="2400" dirty="0" err="1">
                <a:solidFill>
                  <a:srgbClr val="333333"/>
                </a:solidFill>
                <a:highlight>
                  <a:srgbClr val="F7F7F7"/>
                </a:highlight>
                <a:latin typeface="Consolas"/>
                <a:ea typeface="Consolas"/>
                <a:cs typeface="Consolas"/>
                <a:sym typeface="Consolas"/>
              </a:rPr>
              <a:t>iris.target</a:t>
            </a:r>
            <a:r>
              <a:rPr lang="en-US" sz="2400" dirty="0">
                <a:solidFill>
                  <a:srgbClr val="333333"/>
                </a:solidFill>
                <a:highlight>
                  <a:srgbClr val="F7F7F7"/>
                </a:highlight>
                <a:latin typeface="Consolas"/>
                <a:ea typeface="Consolas"/>
                <a:cs typeface="Consolas"/>
                <a:sym typeface="Consolas"/>
              </a:rPr>
              <a:t>)</a:t>
            </a:r>
            <a:br>
              <a:rPr lang="en-US" sz="2400" dirty="0">
                <a:solidFill>
                  <a:srgbClr val="333333"/>
                </a:solidFill>
                <a:highlight>
                  <a:srgbClr val="F7F7F7"/>
                </a:highlight>
                <a:latin typeface="Consolas"/>
                <a:ea typeface="Consolas"/>
                <a:cs typeface="Consolas"/>
                <a:sym typeface="Consolas"/>
              </a:rPr>
            </a:br>
            <a:r>
              <a:rPr lang="en-US" sz="2400" dirty="0">
                <a:solidFill>
                  <a:srgbClr val="A71D5D"/>
                </a:solidFill>
                <a:highlight>
                  <a:srgbClr val="F7F7F7"/>
                </a:highlight>
                <a:latin typeface="Consolas"/>
                <a:ea typeface="Consolas"/>
                <a:cs typeface="Consolas"/>
                <a:sym typeface="Consolas"/>
              </a:rPr>
              <a:t>print</a:t>
            </a:r>
            <a:r>
              <a:rPr lang="en-US" sz="2400" dirty="0">
                <a:solidFill>
                  <a:srgbClr val="333333"/>
                </a:solidFill>
                <a:highlight>
                  <a:srgbClr val="F7F7F7"/>
                </a:highlight>
                <a:latin typeface="Consolas"/>
                <a:ea typeface="Consolas"/>
                <a:cs typeface="Consolas"/>
                <a:sym typeface="Consolas"/>
              </a:rPr>
              <a:t> </a:t>
            </a:r>
            <a:r>
              <a:rPr lang="en-US" sz="2400" dirty="0" err="1">
                <a:solidFill>
                  <a:srgbClr val="333333"/>
                </a:solidFill>
                <a:highlight>
                  <a:srgbClr val="F7F7F7"/>
                </a:highlight>
                <a:latin typeface="Consolas"/>
                <a:ea typeface="Consolas"/>
                <a:cs typeface="Consolas"/>
                <a:sym typeface="Consolas"/>
              </a:rPr>
              <a:t>knn.predict</a:t>
            </a:r>
            <a:r>
              <a:rPr lang="en-US" sz="2400" dirty="0">
                <a:solidFill>
                  <a:srgbClr val="333333"/>
                </a:solidFill>
                <a:highlight>
                  <a:srgbClr val="F7F7F7"/>
                </a:highlight>
                <a:latin typeface="Consolas"/>
                <a:ea typeface="Consolas"/>
                <a:cs typeface="Consolas"/>
                <a:sym typeface="Consolas"/>
              </a:rPr>
              <a:t>(</a:t>
            </a:r>
            <a:r>
              <a:rPr lang="en-US" sz="2400" dirty="0" err="1">
                <a:solidFill>
                  <a:srgbClr val="333333"/>
                </a:solidFill>
                <a:highlight>
                  <a:srgbClr val="F7F7F7"/>
                </a:highlight>
                <a:latin typeface="Consolas"/>
                <a:ea typeface="Consolas"/>
                <a:cs typeface="Consolas"/>
                <a:sym typeface="Consolas"/>
              </a:rPr>
              <a:t>iris.data</a:t>
            </a:r>
            <a:r>
              <a:rPr lang="en-US" sz="2400" dirty="0">
                <a:solidFill>
                  <a:srgbClr val="333333"/>
                </a:solidFill>
                <a:highlight>
                  <a:srgbClr val="F7F7F7"/>
                </a:highlight>
                <a:latin typeface="Consolas"/>
                <a:ea typeface="Consolas"/>
                <a:cs typeface="Consolas"/>
                <a:sym typeface="Consolas"/>
              </a:rPr>
              <a:t>[:,</a:t>
            </a:r>
            <a:r>
              <a:rPr lang="en-US" sz="2400" dirty="0">
                <a:solidFill>
                  <a:srgbClr val="0086B3"/>
                </a:solidFill>
                <a:highlight>
                  <a:srgbClr val="F7F7F7"/>
                </a:highlight>
                <a:latin typeface="Consolas"/>
                <a:ea typeface="Consolas"/>
                <a:cs typeface="Consolas"/>
                <a:sym typeface="Consolas"/>
              </a:rPr>
              <a:t>2</a:t>
            </a:r>
            <a:r>
              <a:rPr lang="en-US" sz="2400" dirty="0">
                <a:solidFill>
                  <a:srgbClr val="333333"/>
                </a:solidFill>
                <a:highlight>
                  <a:srgbClr val="F7F7F7"/>
                </a:highlight>
                <a:latin typeface="Consolas"/>
                <a:ea typeface="Consolas"/>
                <a:cs typeface="Consolas"/>
                <a:sym typeface="Consolas"/>
              </a:rPr>
              <a:t>:])</a:t>
            </a:r>
            <a:br>
              <a:rPr lang="en-US" sz="2400" dirty="0">
                <a:solidFill>
                  <a:srgbClr val="333333"/>
                </a:solidFill>
                <a:highlight>
                  <a:srgbClr val="F7F7F7"/>
                </a:highlight>
                <a:latin typeface="Consolas"/>
                <a:ea typeface="Consolas"/>
                <a:cs typeface="Consolas"/>
                <a:sym typeface="Consolas"/>
              </a:rPr>
            </a:br>
            <a:r>
              <a:rPr lang="en-US" sz="2400" dirty="0">
                <a:solidFill>
                  <a:srgbClr val="A71D5D"/>
                </a:solidFill>
                <a:highlight>
                  <a:srgbClr val="F7F7F7"/>
                </a:highlight>
                <a:latin typeface="Consolas"/>
                <a:ea typeface="Consolas"/>
                <a:cs typeface="Consolas"/>
                <a:sym typeface="Consolas"/>
              </a:rPr>
              <a:t>print</a:t>
            </a:r>
            <a:r>
              <a:rPr lang="en-US" sz="2400" dirty="0">
                <a:solidFill>
                  <a:srgbClr val="333333"/>
                </a:solidFill>
                <a:highlight>
                  <a:srgbClr val="F7F7F7"/>
                </a:highlight>
                <a:latin typeface="Consolas"/>
                <a:ea typeface="Consolas"/>
                <a:cs typeface="Consolas"/>
                <a:sym typeface="Consolas"/>
              </a:rPr>
              <a:t> </a:t>
            </a:r>
            <a:r>
              <a:rPr lang="en-US" sz="2400" dirty="0" err="1">
                <a:solidFill>
                  <a:srgbClr val="333333"/>
                </a:solidFill>
                <a:highlight>
                  <a:srgbClr val="F7F7F7"/>
                </a:highlight>
                <a:latin typeface="Consolas"/>
                <a:ea typeface="Consolas"/>
                <a:cs typeface="Consolas"/>
                <a:sym typeface="Consolas"/>
              </a:rPr>
              <a:t>iris.target</a:t>
            </a:r>
            <a:br>
              <a:rPr lang="en-US" sz="2400" dirty="0">
                <a:solidFill>
                  <a:srgbClr val="333333"/>
                </a:solidFill>
                <a:highlight>
                  <a:srgbClr val="F7F7F7"/>
                </a:highlight>
                <a:latin typeface="Consolas"/>
                <a:ea typeface="Consolas"/>
                <a:cs typeface="Consolas"/>
                <a:sym typeface="Consolas"/>
              </a:rPr>
            </a:br>
            <a:r>
              <a:rPr lang="en-US" sz="2400" dirty="0">
                <a:solidFill>
                  <a:srgbClr val="A71D5D"/>
                </a:solidFill>
                <a:highlight>
                  <a:srgbClr val="F7F7F7"/>
                </a:highlight>
                <a:latin typeface="Consolas"/>
                <a:ea typeface="Consolas"/>
                <a:cs typeface="Consolas"/>
                <a:sym typeface="Consolas"/>
              </a:rPr>
              <a:t>print</a:t>
            </a:r>
            <a:r>
              <a:rPr lang="en-US" sz="2400" dirty="0">
                <a:solidFill>
                  <a:srgbClr val="333333"/>
                </a:solidFill>
                <a:highlight>
                  <a:srgbClr val="F7F7F7"/>
                </a:highlight>
                <a:latin typeface="Consolas"/>
                <a:ea typeface="Consolas"/>
                <a:cs typeface="Consolas"/>
                <a:sym typeface="Consolas"/>
              </a:rPr>
              <a:t> </a:t>
            </a:r>
            <a:r>
              <a:rPr lang="en-US" sz="2400" dirty="0" err="1">
                <a:solidFill>
                  <a:srgbClr val="333333"/>
                </a:solidFill>
                <a:highlight>
                  <a:srgbClr val="F7F7F7"/>
                </a:highlight>
                <a:latin typeface="Consolas"/>
                <a:ea typeface="Consolas"/>
                <a:cs typeface="Consolas"/>
                <a:sym typeface="Consolas"/>
              </a:rPr>
              <a:t>knn.score</a:t>
            </a:r>
            <a:r>
              <a:rPr lang="en-US" sz="2400" dirty="0">
                <a:solidFill>
                  <a:srgbClr val="333333"/>
                </a:solidFill>
                <a:highlight>
                  <a:srgbClr val="F7F7F7"/>
                </a:highlight>
                <a:latin typeface="Consolas"/>
                <a:ea typeface="Consolas"/>
                <a:cs typeface="Consolas"/>
                <a:sym typeface="Consolas"/>
              </a:rPr>
              <a:t>(</a:t>
            </a:r>
            <a:r>
              <a:rPr lang="en-US" sz="2400" dirty="0" err="1">
                <a:solidFill>
                  <a:srgbClr val="333333"/>
                </a:solidFill>
                <a:highlight>
                  <a:srgbClr val="F7F7F7"/>
                </a:highlight>
                <a:latin typeface="Consolas"/>
                <a:ea typeface="Consolas"/>
                <a:cs typeface="Consolas"/>
                <a:sym typeface="Consolas"/>
              </a:rPr>
              <a:t>iris.data</a:t>
            </a:r>
            <a:r>
              <a:rPr lang="en-US" sz="2400" dirty="0">
                <a:solidFill>
                  <a:srgbClr val="333333"/>
                </a:solidFill>
                <a:highlight>
                  <a:srgbClr val="F7F7F7"/>
                </a:highlight>
                <a:latin typeface="Consolas"/>
                <a:ea typeface="Consolas"/>
                <a:cs typeface="Consolas"/>
                <a:sym typeface="Consolas"/>
              </a:rPr>
              <a:t>[:,</a:t>
            </a:r>
            <a:r>
              <a:rPr lang="en-US" sz="2400" dirty="0">
                <a:solidFill>
                  <a:srgbClr val="0086B3"/>
                </a:solidFill>
                <a:highlight>
                  <a:srgbClr val="F7F7F7"/>
                </a:highlight>
                <a:latin typeface="Consolas"/>
                <a:ea typeface="Consolas"/>
                <a:cs typeface="Consolas"/>
                <a:sym typeface="Consolas"/>
              </a:rPr>
              <a:t>2</a:t>
            </a:r>
            <a:r>
              <a:rPr lang="en-US" sz="2400" dirty="0">
                <a:solidFill>
                  <a:srgbClr val="333333"/>
                </a:solidFill>
                <a:highlight>
                  <a:srgbClr val="F7F7F7"/>
                </a:highlight>
                <a:latin typeface="Consolas"/>
                <a:ea typeface="Consolas"/>
                <a:cs typeface="Consolas"/>
                <a:sym typeface="Consolas"/>
              </a:rPr>
              <a:t>:], </a:t>
            </a:r>
            <a:r>
              <a:rPr lang="en-US" sz="2400" dirty="0" err="1">
                <a:solidFill>
                  <a:srgbClr val="333333"/>
                </a:solidFill>
                <a:highlight>
                  <a:srgbClr val="F7F7F7"/>
                </a:highlight>
                <a:latin typeface="Consolas"/>
                <a:ea typeface="Consolas"/>
                <a:cs typeface="Consolas"/>
                <a:sym typeface="Consolas"/>
              </a:rPr>
              <a:t>iris.target</a:t>
            </a:r>
            <a:r>
              <a:rPr lang="en-US" sz="2400" dirty="0">
                <a:solidFill>
                  <a:srgbClr val="333333"/>
                </a:solidFill>
                <a:highlight>
                  <a:srgbClr val="F7F7F7"/>
                </a:highlight>
                <a:latin typeface="Consolas"/>
                <a:ea typeface="Consolas"/>
                <a:cs typeface="Consolas"/>
                <a:sym typeface="Consolas"/>
              </a:rPr>
              <a:t>)</a:t>
            </a:r>
          </a:p>
          <a:p>
            <a:pPr marR="0" lvl="0" algn="l" rtl="0">
              <a:spcBef>
                <a:spcPts val="1000"/>
              </a:spcBef>
              <a:buNone/>
            </a:pPr>
            <a:endParaRPr sz="2800" dirty="0">
              <a:latin typeface="Georgia"/>
              <a:ea typeface="Georgia"/>
              <a:cs typeface="Georgia"/>
              <a:sym typeface="Georgia"/>
            </a:endParaRPr>
          </a:p>
        </p:txBody>
      </p:sp>
      <p:sp>
        <p:nvSpPr>
          <p:cNvPr id="449" name="Shape 44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KNN IN ACTION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35006" y="194025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lnSpc>
                <a:spcPct val="150000"/>
              </a:lnSpc>
              <a:spcBef>
                <a:spcPts val="0"/>
              </a:spcBef>
              <a:buSzPct val="100000"/>
              <a:buFont typeface="Georgia"/>
              <a:buChar char="‣"/>
            </a:pPr>
            <a:r>
              <a:rPr lang="en-US" sz="2800">
                <a:latin typeface="Georgia"/>
                <a:ea typeface="Georgia"/>
                <a:cs typeface="Georgia"/>
                <a:sym typeface="Georgia"/>
              </a:rPr>
              <a:t>D</a:t>
            </a:r>
            <a:r>
              <a:rPr lang="en-US" sz="2800">
                <a:solidFill>
                  <a:srgbClr val="333333"/>
                </a:solidFill>
                <a:highlight>
                  <a:srgbClr val="FFFFFF"/>
                </a:highlight>
                <a:latin typeface="Georgia"/>
                <a:ea typeface="Georgia"/>
                <a:cs typeface="Georgia"/>
                <a:sym typeface="Georgia"/>
              </a:rPr>
              <a:t>efine class label and classification</a:t>
            </a:r>
          </a:p>
          <a:p>
            <a:pPr marL="203200" marR="0" lvl="0" indent="-256540" algn="l" rtl="0">
              <a:lnSpc>
                <a:spcPct val="150000"/>
              </a:lnSpc>
              <a:spcBef>
                <a:spcPts val="0"/>
              </a:spcBef>
              <a:buClr>
                <a:srgbClr val="333333"/>
              </a:buClr>
              <a:buSzPct val="100000"/>
              <a:buFont typeface="Georgia"/>
              <a:buChar char="‣"/>
            </a:pPr>
            <a:r>
              <a:rPr lang="en-US" sz="2800">
                <a:solidFill>
                  <a:srgbClr val="333333"/>
                </a:solidFill>
                <a:highlight>
                  <a:srgbClr val="FFFFFF"/>
                </a:highlight>
                <a:latin typeface="Georgia"/>
                <a:ea typeface="Georgia"/>
                <a:cs typeface="Georgia"/>
                <a:sym typeface="Georgia"/>
              </a:rPr>
              <a:t>Build a K-Nearest Neighbors using the sci-kit-learn library</a:t>
            </a:r>
          </a:p>
          <a:p>
            <a:pPr marL="203200" marR="0" lvl="0" indent="-256540" algn="l" rtl="0">
              <a:lnSpc>
                <a:spcPct val="100000"/>
              </a:lnSpc>
              <a:spcBef>
                <a:spcPts val="0"/>
              </a:spcBef>
              <a:buClr>
                <a:srgbClr val="333333"/>
              </a:buClr>
              <a:buSzPct val="100000"/>
              <a:buFont typeface="Georgia"/>
              <a:buChar char="‣"/>
            </a:pPr>
            <a:r>
              <a:rPr lang="en-US" sz="2800">
                <a:solidFill>
                  <a:srgbClr val="333333"/>
                </a:solidFill>
                <a:highlight>
                  <a:srgbClr val="FFFFFF"/>
                </a:highlight>
                <a:latin typeface="Georgia"/>
                <a:ea typeface="Georgia"/>
                <a:cs typeface="Georgia"/>
                <a:sym typeface="Georgia"/>
              </a:rPr>
              <a:t>Evaluate and tune model by using metrics such as classification accuracy/error</a:t>
            </a:r>
          </a:p>
        </p:txBody>
      </p:sp>
      <p:sp>
        <p:nvSpPr>
          <p:cNvPr id="239" name="Shape 23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 TO CLASSIFICATION</a:t>
            </a:r>
          </a:p>
        </p:txBody>
      </p:sp>
      <p:sp>
        <p:nvSpPr>
          <p:cNvPr id="240" name="Shape 240"/>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LEARNING OBJECTIVES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happens if two classes get the same number of votes?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could happen in binary classification if we use an even number for </a:t>
            </a:r>
            <a:r>
              <a:rPr lang="en-US" sz="2800" i="1">
                <a:latin typeface="Georgia"/>
                <a:ea typeface="Georgia"/>
                <a:cs typeface="Georgia"/>
                <a:sym typeface="Georgia"/>
              </a:rPr>
              <a:t>k</a:t>
            </a:r>
            <a:r>
              <a:rPr lang="en-US" sz="2800">
                <a:latin typeface="Georgia"/>
                <a:ea typeface="Georgia"/>
                <a:cs typeface="Georgia"/>
                <a:sym typeface="Georgia"/>
              </a:rPr>
              <a:t>.  This could also happen if there are multiple class labels.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In sklearn, it will choose the class that it first saw in the </a:t>
            </a:r>
            <a:r>
              <a:rPr lang="en-US" sz="2800" i="1">
                <a:latin typeface="Georgia"/>
                <a:ea typeface="Georgia"/>
                <a:cs typeface="Georgia"/>
                <a:sym typeface="Georgia"/>
              </a:rPr>
              <a:t>training set</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p:txBody>
      </p:sp>
      <p:sp>
        <p:nvSpPr>
          <p:cNvPr id="455" name="Shape 45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HAPPENS IN TIES?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could implement a </a:t>
            </a:r>
            <a:r>
              <a:rPr lang="en-US" sz="2800" i="1">
                <a:latin typeface="Georgia"/>
                <a:ea typeface="Georgia"/>
                <a:cs typeface="Georgia"/>
                <a:sym typeface="Georgia"/>
              </a:rPr>
              <a:t>weight</a:t>
            </a:r>
            <a:r>
              <a:rPr lang="en-US" sz="2800">
                <a:latin typeface="Georgia"/>
                <a:ea typeface="Georgia"/>
                <a:cs typeface="Georgia"/>
                <a:sym typeface="Georgia"/>
              </a:rPr>
              <a:t>, taking into account the distance between the point and its neighbors.  </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This can be done in sklearn by changing the </a:t>
            </a:r>
            <a:r>
              <a:rPr lang="en-US" sz="2400">
                <a:latin typeface="Consolas"/>
                <a:ea typeface="Consolas"/>
                <a:cs typeface="Consolas"/>
                <a:sym typeface="Consolas"/>
              </a:rPr>
              <a:t>weights</a:t>
            </a:r>
            <a:r>
              <a:rPr lang="en-US" sz="2800">
                <a:latin typeface="Georgia"/>
                <a:ea typeface="Georgia"/>
                <a:cs typeface="Georgia"/>
                <a:sym typeface="Georgia"/>
              </a:rPr>
              <a:t> parameter to </a:t>
            </a:r>
            <a:r>
              <a:rPr lang="en-US" sz="2400">
                <a:latin typeface="Consolas"/>
                <a:ea typeface="Consolas"/>
                <a:cs typeface="Consolas"/>
                <a:sym typeface="Consolas"/>
              </a:rPr>
              <a:t>”distance”</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Try changing the </a:t>
            </a:r>
            <a:r>
              <a:rPr lang="en-US" sz="2800">
                <a:latin typeface="Consolas"/>
                <a:ea typeface="Consolas"/>
                <a:cs typeface="Consolas"/>
                <a:sym typeface="Consolas"/>
              </a:rPr>
              <a:t>weights</a:t>
            </a:r>
            <a:r>
              <a:rPr lang="en-US" sz="2800">
                <a:latin typeface="Georgia"/>
                <a:ea typeface="Georgia"/>
                <a:cs typeface="Georgia"/>
                <a:sym typeface="Georgia"/>
              </a:rPr>
              <a:t> parameter.  How does this affect accuracy?</a:t>
            </a:r>
          </a:p>
        </p:txBody>
      </p:sp>
      <p:sp>
        <p:nvSpPr>
          <p:cNvPr id="461" name="Shape 46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HAPPENS IN TIES?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Shape 466"/>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Since KNN works with distance, higher dimensionality of data (i.e. more features) requires </a:t>
            </a:r>
            <a:r>
              <a:rPr lang="en-US" sz="2800" i="1">
                <a:latin typeface="Georgia"/>
                <a:ea typeface="Georgia"/>
                <a:cs typeface="Georgia"/>
                <a:sym typeface="Georgia"/>
              </a:rPr>
              <a:t>significantly</a:t>
            </a:r>
            <a:r>
              <a:rPr lang="en-US" sz="2800">
                <a:latin typeface="Georgia"/>
                <a:ea typeface="Georgia"/>
                <a:cs typeface="Georgia"/>
                <a:sym typeface="Georgia"/>
              </a:rPr>
              <a:t> more samples in order to have the same predictive power.</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Consider this:  with more dimensions, all points slowly start averaging out to be equally distant.  This causes significant issues for KNN.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Keep the feature space limited and KNN will do well.  Exclude extraneous features when using KNN.</a:t>
            </a:r>
          </a:p>
        </p:txBody>
      </p:sp>
      <p:sp>
        <p:nvSpPr>
          <p:cNvPr id="467" name="Shape 46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HAPPENS IN HIGH DIMENSIONALITY?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Consider two different examples:  classifying users of a  newspaper and users of a particular toothpaste.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 features of the newspapers are very broad and there are many:  sections, topics, types of stories, writers, online vs print, etc.</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However, the features of a toothpaste are more narrow:  has fluoride, controls tartar, etc.</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which problem would KNN work better?</a:t>
            </a:r>
          </a:p>
        </p:txBody>
      </p:sp>
      <p:sp>
        <p:nvSpPr>
          <p:cNvPr id="473" name="Shape 47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HAPPENS IN HIGH DIMENSIONALITY?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Shape 478"/>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KNN would work better on classifying users of a particular toothpaste since the feature set is more narrow and distinct.</a:t>
            </a:r>
          </a:p>
        </p:txBody>
      </p:sp>
      <p:sp>
        <p:nvSpPr>
          <p:cNvPr id="479" name="Shape 47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HAPPENS IN HIGH DIMENSIONALITY?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Shape 48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a:t>
            </a:r>
          </a:p>
        </p:txBody>
      </p:sp>
      <p:sp>
        <p:nvSpPr>
          <p:cNvPr id="485" name="Shape 485"/>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CLASSIFICATION METRICS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Shape 49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Metrics for regression do </a:t>
            </a:r>
            <a:r>
              <a:rPr lang="en-US" sz="2800" b="1">
                <a:latin typeface="Georgia"/>
                <a:ea typeface="Georgia"/>
                <a:cs typeface="Georgia"/>
                <a:sym typeface="Georgia"/>
              </a:rPr>
              <a:t>not</a:t>
            </a:r>
            <a:r>
              <a:rPr lang="en-US" sz="2800">
                <a:latin typeface="Georgia"/>
                <a:ea typeface="Georgia"/>
                <a:cs typeface="Georgia"/>
                <a:sym typeface="Georgia"/>
              </a:rPr>
              <a:t> apply to classification.</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 </a:t>
            </a:r>
            <a:r>
              <a:rPr lang="en-US" sz="2800" i="1">
                <a:latin typeface="Georgia"/>
                <a:ea typeface="Georgia"/>
                <a:cs typeface="Georgia"/>
                <a:sym typeface="Georgia"/>
              </a:rPr>
              <a:t>could</a:t>
            </a:r>
            <a:r>
              <a:rPr lang="en-US" sz="2800">
                <a:latin typeface="Georgia"/>
                <a:ea typeface="Georgia"/>
                <a:cs typeface="Georgia"/>
                <a:sym typeface="Georgia"/>
              </a:rPr>
              <a:t> measure the distance between the probability of a given class and an item being in that class.  Guessing 0.6 for a 1 is a 0.5 error.  </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But this overcomplicates our goal: understanding binary classification, whether something is black or white, right or wrong.</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To do this, we’ll measure “correctness” or “incorrectness”.</a:t>
            </a:r>
          </a:p>
        </p:txBody>
      </p:sp>
      <p:sp>
        <p:nvSpPr>
          <p:cNvPr id="491" name="Shape 49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 TO CLASSIFICATION METRICS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Shape 496"/>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We’ll use two primary metrics: </a:t>
            </a:r>
            <a:r>
              <a:rPr lang="en-US" sz="2800" i="1">
                <a:latin typeface="Georgia"/>
                <a:ea typeface="Georgia"/>
                <a:cs typeface="Georgia"/>
                <a:sym typeface="Georgia"/>
              </a:rPr>
              <a:t>accuracy</a:t>
            </a:r>
            <a:r>
              <a:rPr lang="en-US" sz="2800">
                <a:latin typeface="Georgia"/>
                <a:ea typeface="Georgia"/>
                <a:cs typeface="Georgia"/>
                <a:sym typeface="Georgia"/>
              </a:rPr>
              <a:t> and </a:t>
            </a:r>
            <a:r>
              <a:rPr lang="en-US" sz="2800" i="1">
                <a:latin typeface="Georgia"/>
                <a:ea typeface="Georgia"/>
                <a:cs typeface="Georgia"/>
                <a:sym typeface="Georgia"/>
              </a:rPr>
              <a:t>misclassification rate</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b="1">
                <a:latin typeface="Georgia"/>
                <a:ea typeface="Georgia"/>
                <a:cs typeface="Georgia"/>
                <a:sym typeface="Georgia"/>
              </a:rPr>
              <a:t>Accuracy</a:t>
            </a:r>
            <a:r>
              <a:rPr lang="en-US" sz="2800">
                <a:latin typeface="Georgia"/>
                <a:ea typeface="Georgia"/>
                <a:cs typeface="Georgia"/>
                <a:sym typeface="Georgia"/>
              </a:rPr>
              <a:t> is the number of </a:t>
            </a:r>
            <a:r>
              <a:rPr lang="en-US" sz="2800" i="1">
                <a:latin typeface="Georgia"/>
                <a:ea typeface="Georgia"/>
                <a:cs typeface="Georgia"/>
                <a:sym typeface="Georgia"/>
              </a:rPr>
              <a:t>correct</a:t>
            </a:r>
            <a:r>
              <a:rPr lang="en-US" sz="2800">
                <a:latin typeface="Georgia"/>
                <a:ea typeface="Georgia"/>
                <a:cs typeface="Georgia"/>
                <a:sym typeface="Georgia"/>
              </a:rPr>
              <a:t> predictions out of all predictions in the sample. This is a value we want to </a:t>
            </a:r>
            <a:r>
              <a:rPr lang="en-US" sz="2800" i="1">
                <a:latin typeface="Georgia"/>
                <a:ea typeface="Georgia"/>
                <a:cs typeface="Georgia"/>
                <a:sym typeface="Georgia"/>
              </a:rPr>
              <a:t>maximize</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b="1">
                <a:latin typeface="Georgia"/>
                <a:ea typeface="Georgia"/>
                <a:cs typeface="Georgia"/>
                <a:sym typeface="Georgia"/>
              </a:rPr>
              <a:t>Misclassification rate</a:t>
            </a:r>
            <a:r>
              <a:rPr lang="en-US" sz="2800">
                <a:latin typeface="Georgia"/>
                <a:ea typeface="Georgia"/>
                <a:cs typeface="Georgia"/>
                <a:sym typeface="Georgia"/>
              </a:rPr>
              <a:t> is the number of </a:t>
            </a:r>
            <a:r>
              <a:rPr lang="en-US" sz="2800" i="1">
                <a:latin typeface="Georgia"/>
                <a:ea typeface="Georgia"/>
                <a:cs typeface="Georgia"/>
                <a:sym typeface="Georgia"/>
              </a:rPr>
              <a:t>incorrect</a:t>
            </a:r>
            <a:r>
              <a:rPr lang="en-US" sz="2800">
                <a:latin typeface="Georgia"/>
                <a:ea typeface="Georgia"/>
                <a:cs typeface="Georgia"/>
                <a:sym typeface="Georgia"/>
              </a:rPr>
              <a:t> predictions out of all predictions in the sample. This is a value we want to </a:t>
            </a:r>
            <a:r>
              <a:rPr lang="en-US" sz="2800" i="1">
                <a:latin typeface="Georgia"/>
                <a:ea typeface="Georgia"/>
                <a:cs typeface="Georgia"/>
                <a:sym typeface="Georgia"/>
              </a:rPr>
              <a:t>minimize</a:t>
            </a:r>
            <a:r>
              <a:rPr lang="en-US" sz="2800">
                <a:latin typeface="Georgia"/>
                <a:ea typeface="Georgia"/>
                <a:cs typeface="Georgia"/>
                <a:sym typeface="Georgia"/>
              </a:rPr>
              <a:t>.</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These two metrics are directly opposite of each other.</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1 - </a:t>
            </a:r>
            <a:r>
              <a:rPr lang="en-US" sz="2800">
                <a:solidFill>
                  <a:schemeClr val="dk1"/>
                </a:solidFill>
                <a:latin typeface="Georgia"/>
                <a:ea typeface="Georgia"/>
                <a:cs typeface="Georgia"/>
                <a:sym typeface="Georgia"/>
              </a:rPr>
              <a:t>misclassification rate</a:t>
            </a:r>
            <a:r>
              <a:rPr lang="en-US" sz="2800">
                <a:latin typeface="Georgia"/>
                <a:ea typeface="Georgia"/>
                <a:cs typeface="Georgia"/>
                <a:sym typeface="Georgia"/>
              </a:rPr>
              <a:t> = </a:t>
            </a:r>
            <a:r>
              <a:rPr lang="en-US" sz="2800">
                <a:solidFill>
                  <a:schemeClr val="dk1"/>
                </a:solidFill>
                <a:latin typeface="Georgia"/>
                <a:ea typeface="Georgia"/>
                <a:cs typeface="Georgia"/>
                <a:sym typeface="Georgia"/>
              </a:rPr>
              <a:t>accuracy</a:t>
            </a:r>
          </a:p>
        </p:txBody>
      </p:sp>
      <p:sp>
        <p:nvSpPr>
          <p:cNvPr id="497" name="Shape 49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 TO CLASSIFICATION METRICS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Shape 502"/>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b="1">
                <a:latin typeface="Georgia"/>
                <a:ea typeface="Georgia"/>
                <a:cs typeface="Georgia"/>
                <a:sym typeface="Georgia"/>
              </a:rPr>
              <a:t>WARNING</a:t>
            </a:r>
            <a:r>
              <a:rPr lang="en-US" sz="2800">
                <a:latin typeface="Georgia"/>
                <a:ea typeface="Georgia"/>
                <a:cs typeface="Georgia"/>
                <a:sym typeface="Georgia"/>
              </a:rPr>
              <a:t>:  You cannot use regression evaluation metrics for a classification problem, or vice versa. This is a common mistake.</a:t>
            </a:r>
            <a:br>
              <a:rPr lang="en-US" sz="2800">
                <a:latin typeface="Georgia"/>
                <a:ea typeface="Georgia"/>
                <a:cs typeface="Georgia"/>
                <a:sym typeface="Georgia"/>
              </a:rPr>
            </a:br>
            <a:endParaRPr lang="en-US" sz="2800">
              <a:latin typeface="Georgia"/>
              <a:ea typeface="Georgia"/>
              <a:cs typeface="Georgia"/>
              <a:sym typeface="Georgia"/>
            </a:endParaRPr>
          </a:p>
          <a:p>
            <a:pPr marL="203200" lvl="0" indent="-256540" rtl="0">
              <a:spcBef>
                <a:spcPts val="0"/>
              </a:spcBef>
              <a:buSzPct val="100000"/>
              <a:buFont typeface="Georgia"/>
              <a:buChar char="‣"/>
            </a:pPr>
            <a:r>
              <a:rPr lang="en-US" sz="2800">
                <a:solidFill>
                  <a:schemeClr val="dk1"/>
                </a:solidFill>
                <a:latin typeface="Georgia"/>
                <a:ea typeface="Georgia"/>
                <a:cs typeface="Georgia"/>
                <a:sym typeface="Georgia"/>
              </a:rPr>
              <a:t>sklearn will not intuitively understand if you are doing regression or classification, so make sure to manually review your metrics. </a:t>
            </a:r>
            <a:br>
              <a:rPr lang="en-US" sz="2800">
                <a:solidFill>
                  <a:schemeClr val="dk1"/>
                </a:solidFill>
                <a:latin typeface="Georgia"/>
                <a:ea typeface="Georgia"/>
                <a:cs typeface="Georgia"/>
                <a:sym typeface="Georgia"/>
              </a:rPr>
            </a:br>
            <a:br>
              <a:rPr lang="en-US" sz="2800">
                <a:solidFill>
                  <a:schemeClr val="dk1"/>
                </a:solidFill>
                <a:latin typeface="Georgia"/>
                <a:ea typeface="Georgia"/>
                <a:cs typeface="Georgia"/>
                <a:sym typeface="Georgia"/>
              </a:rPr>
            </a:br>
            <a:endParaRPr lang="en-US" sz="2800">
              <a:solidFill>
                <a:schemeClr val="dk1"/>
              </a:solidFill>
              <a:latin typeface="Georgia"/>
              <a:ea typeface="Georgia"/>
              <a:cs typeface="Georgia"/>
              <a:sym typeface="Georgia"/>
            </a:endParaRPr>
          </a:p>
        </p:txBody>
      </p:sp>
      <p:sp>
        <p:nvSpPr>
          <p:cNvPr id="503" name="Shape 50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 TO CLASSIFICATION METRICS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INDEPENDENT PRACTICE</a:t>
            </a:r>
          </a:p>
        </p:txBody>
      </p:sp>
      <p:sp>
        <p:nvSpPr>
          <p:cNvPr id="509" name="Shape 509"/>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SOLVING FOR 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OPENING</a:t>
            </a:r>
          </a:p>
        </p:txBody>
      </p:sp>
      <p:sp>
        <p:nvSpPr>
          <p:cNvPr id="258" name="Shape 258"/>
          <p:cNvSpPr/>
          <p:nvPr/>
        </p:nvSpPr>
        <p:spPr>
          <a:xfrm>
            <a:off x="635000" y="1473200"/>
            <a:ext cx="11734800" cy="2806699"/>
          </a:xfrm>
          <a:prstGeom prst="rect">
            <a:avLst/>
          </a:prstGeom>
          <a:noFill/>
          <a:ln>
            <a:noFill/>
          </a:ln>
        </p:spPr>
        <p:txBody>
          <a:bodyPr lIns="0" tIns="0" rIns="0" bIns="0" anchor="t" anchorCtr="0">
            <a:noAutofit/>
          </a:bodyPr>
          <a:lstStyle/>
          <a:p>
            <a:pPr lvl="0" rtl="0">
              <a:lnSpc>
                <a:spcPct val="75000"/>
              </a:lnSpc>
              <a:spcBef>
                <a:spcPts val="0"/>
              </a:spcBef>
              <a:buClr>
                <a:schemeClr val="dk1"/>
              </a:buClr>
              <a:buSzPct val="25000"/>
              <a:buFont typeface="Arial"/>
              <a:buNone/>
            </a:pPr>
            <a:r>
              <a:rPr lang="en-US" sz="9600" b="1">
                <a:solidFill>
                  <a:schemeClr val="lt1"/>
                </a:solidFill>
                <a:latin typeface="Oswald"/>
                <a:ea typeface="Oswald"/>
                <a:cs typeface="Oswald"/>
                <a:sym typeface="Oswald"/>
              </a:rPr>
              <a:t>INTRO TO CLASSIFICATION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Shape 514"/>
          <p:cNvSpPr/>
          <p:nvPr/>
        </p:nvSpPr>
        <p:spPr>
          <a:xfrm>
            <a:off x="2961475" y="2224350"/>
            <a:ext cx="9460199" cy="3561899"/>
          </a:xfrm>
          <a:prstGeom prst="rect">
            <a:avLst/>
          </a:prstGeom>
          <a:noFill/>
          <a:ln>
            <a:noFill/>
          </a:ln>
        </p:spPr>
        <p:txBody>
          <a:bodyPr lIns="50800" tIns="50800" rIns="50800" bIns="50800" anchor="ctr" anchorCtr="0">
            <a:noAutofit/>
          </a:bodyPr>
          <a:lstStyle/>
          <a:p>
            <a:pPr marR="0" lvl="0" algn="l" rtl="0">
              <a:spcBef>
                <a:spcPts val="0"/>
              </a:spcBef>
              <a:buNone/>
            </a:pPr>
            <a:r>
              <a:rPr lang="en-US" sz="1800">
                <a:latin typeface="Georgia"/>
                <a:ea typeface="Georgia"/>
                <a:cs typeface="Georgia"/>
                <a:sym typeface="Georgia"/>
              </a:rPr>
              <a:t>One of the primary challenges of KNN is solving for k - how many neighbors do we use?</a:t>
            </a:r>
          </a:p>
          <a:p>
            <a:pPr marR="0" lvl="0" algn="l" rtl="0">
              <a:spcBef>
                <a:spcPts val="0"/>
              </a:spcBef>
              <a:buNone/>
            </a:pPr>
            <a:endParaRPr sz="1800">
              <a:latin typeface="Georgia"/>
              <a:ea typeface="Georgia"/>
              <a:cs typeface="Georgia"/>
              <a:sym typeface="Georgia"/>
            </a:endParaRPr>
          </a:p>
          <a:p>
            <a:pPr marR="0" lvl="0" algn="l" rtl="0">
              <a:spcBef>
                <a:spcPts val="0"/>
              </a:spcBef>
              <a:buNone/>
            </a:pPr>
            <a:r>
              <a:rPr lang="en-US" sz="1800">
                <a:latin typeface="Georgia"/>
                <a:ea typeface="Georgia"/>
                <a:cs typeface="Georgia"/>
                <a:sym typeface="Georgia"/>
              </a:rPr>
              <a:t>The </a:t>
            </a:r>
            <a:r>
              <a:rPr lang="en-US" sz="1800" b="1">
                <a:latin typeface="Georgia"/>
                <a:ea typeface="Georgia"/>
                <a:cs typeface="Georgia"/>
                <a:sym typeface="Georgia"/>
              </a:rPr>
              <a:t>smallest</a:t>
            </a:r>
            <a:r>
              <a:rPr lang="en-US" sz="1800">
                <a:latin typeface="Georgia"/>
                <a:ea typeface="Georgia"/>
                <a:cs typeface="Georgia"/>
                <a:sym typeface="Georgia"/>
              </a:rPr>
              <a:t> k we can use is 1.  However, using only one neighbor will probably perform poorly.</a:t>
            </a:r>
          </a:p>
          <a:p>
            <a:pPr marR="0" lvl="0" algn="l" rtl="0">
              <a:spcBef>
                <a:spcPts val="0"/>
              </a:spcBef>
              <a:buNone/>
            </a:pPr>
            <a:endParaRPr sz="1800">
              <a:latin typeface="Georgia"/>
              <a:ea typeface="Georgia"/>
              <a:cs typeface="Georgia"/>
              <a:sym typeface="Georgia"/>
            </a:endParaRPr>
          </a:p>
          <a:p>
            <a:pPr marR="0" lvl="0" algn="l" rtl="0">
              <a:spcBef>
                <a:spcPts val="0"/>
              </a:spcBef>
              <a:buNone/>
            </a:pPr>
            <a:r>
              <a:rPr lang="en-US" sz="1800">
                <a:latin typeface="Georgia"/>
                <a:ea typeface="Georgia"/>
                <a:cs typeface="Georgia"/>
                <a:sym typeface="Georgia"/>
              </a:rPr>
              <a:t>The largest k we can use is n-1 (every other point in the data set).  However, this would result in always choosing the largest class in the sample.  This would also perform poorly.</a:t>
            </a:r>
          </a:p>
          <a:p>
            <a:pPr marR="0" lvl="0" algn="l" rtl="0">
              <a:spcBef>
                <a:spcPts val="0"/>
              </a:spcBef>
              <a:buNone/>
            </a:pPr>
            <a:endParaRPr sz="1800">
              <a:latin typeface="Georgia"/>
              <a:ea typeface="Georgia"/>
              <a:cs typeface="Georgia"/>
              <a:sym typeface="Georgia"/>
            </a:endParaRPr>
          </a:p>
          <a:p>
            <a:pPr marR="0" lvl="0" algn="l" rtl="0">
              <a:spcBef>
                <a:spcPts val="0"/>
              </a:spcBef>
              <a:buNone/>
            </a:pPr>
            <a:r>
              <a:rPr lang="en-US" sz="1800">
                <a:latin typeface="Georgia"/>
                <a:ea typeface="Georgia"/>
                <a:cs typeface="Georgia"/>
                <a:sym typeface="Georgia"/>
              </a:rPr>
              <a:t>Use the lesson 8 starter code and the iris data set to answer the following questions:</a:t>
            </a:r>
          </a:p>
          <a:p>
            <a:pPr marL="457200" marR="0" lvl="0" indent="-342900" algn="l" rtl="0">
              <a:spcBef>
                <a:spcPts val="0"/>
              </a:spcBef>
              <a:buSzPct val="100000"/>
              <a:buFont typeface="Georgia"/>
              <a:buAutoNum type="arabicPeriod"/>
            </a:pPr>
            <a:r>
              <a:rPr lang="en-US" sz="1800">
                <a:latin typeface="Georgia"/>
                <a:ea typeface="Georgia"/>
                <a:cs typeface="Georgia"/>
                <a:sym typeface="Georgia"/>
              </a:rPr>
              <a:t>What is the accuracy for k=1?</a:t>
            </a:r>
          </a:p>
          <a:p>
            <a:pPr marL="457200" marR="0" lvl="0" indent="-342900" algn="l" rtl="0">
              <a:spcBef>
                <a:spcPts val="0"/>
              </a:spcBef>
              <a:buSzPct val="100000"/>
              <a:buFont typeface="Georgia"/>
              <a:buAutoNum type="arabicPeriod"/>
            </a:pPr>
            <a:r>
              <a:rPr lang="en-US" sz="1800">
                <a:latin typeface="Georgia"/>
                <a:ea typeface="Georgia"/>
                <a:cs typeface="Georgia"/>
                <a:sym typeface="Georgia"/>
              </a:rPr>
              <a:t>What is the accuracy for k=n-1?</a:t>
            </a:r>
          </a:p>
          <a:p>
            <a:pPr marL="457200" marR="0" lvl="0" indent="-342900" algn="l" rtl="0">
              <a:spcBef>
                <a:spcPts val="0"/>
              </a:spcBef>
              <a:buSzPct val="100000"/>
              <a:buFont typeface="Georgia"/>
              <a:buAutoNum type="arabicPeriod"/>
            </a:pPr>
            <a:r>
              <a:rPr lang="en-US" sz="1800">
                <a:latin typeface="Georgia"/>
                <a:ea typeface="Georgia"/>
                <a:cs typeface="Georgia"/>
                <a:sym typeface="Georgia"/>
              </a:rPr>
              <a:t>Using cross validation, what value of k optimizes model accuracy.  Create a plot with </a:t>
            </a:r>
            <a:r>
              <a:rPr lang="en-US" sz="1800" i="1">
                <a:latin typeface="Georgia"/>
                <a:ea typeface="Georgia"/>
                <a:cs typeface="Georgia"/>
                <a:sym typeface="Georgia"/>
              </a:rPr>
              <a:t>k</a:t>
            </a:r>
            <a:r>
              <a:rPr lang="en-US" sz="1800">
                <a:latin typeface="Georgia"/>
                <a:ea typeface="Georgia"/>
                <a:cs typeface="Georgia"/>
                <a:sym typeface="Georgia"/>
              </a:rPr>
              <a:t> as the x-axis and </a:t>
            </a:r>
            <a:r>
              <a:rPr lang="en-US" sz="1800" i="1">
                <a:latin typeface="Georgia"/>
                <a:ea typeface="Georgia"/>
                <a:cs typeface="Georgia"/>
                <a:sym typeface="Georgia"/>
              </a:rPr>
              <a:t>accuracy</a:t>
            </a:r>
            <a:r>
              <a:rPr lang="en-US" sz="1800">
                <a:latin typeface="Georgia"/>
                <a:ea typeface="Georgia"/>
                <a:cs typeface="Georgia"/>
                <a:sym typeface="Georgia"/>
              </a:rPr>
              <a:t> as the y-axis (called a “fit chart”) to help find the answer.</a:t>
            </a:r>
          </a:p>
        </p:txBody>
      </p:sp>
      <p:pic>
        <p:nvPicPr>
          <p:cNvPr id="515" name="Shape 515"/>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16" name="Shape 516"/>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17" name="Shape 517"/>
          <p:cNvSpPr/>
          <p:nvPr/>
        </p:nvSpPr>
        <p:spPr>
          <a:xfrm>
            <a:off x="3052744" y="64781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518" name="Shape 518"/>
          <p:cNvSpPr/>
          <p:nvPr/>
        </p:nvSpPr>
        <p:spPr>
          <a:xfrm>
            <a:off x="2989800" y="60854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519" name="Shape 519"/>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(35 minutes)</a:t>
            </a:r>
          </a:p>
        </p:txBody>
      </p:sp>
      <p:cxnSp>
        <p:nvCxnSpPr>
          <p:cNvPr id="520" name="Shape 520"/>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521" name="Shape 521"/>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SOLVING FOR K</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p:nvPr/>
        </p:nvSpPr>
        <p:spPr>
          <a:xfrm>
            <a:off x="2961475" y="2224350"/>
            <a:ext cx="9460199" cy="4761899"/>
          </a:xfrm>
          <a:prstGeom prst="rect">
            <a:avLst/>
          </a:prstGeom>
          <a:noFill/>
          <a:ln>
            <a:noFill/>
          </a:ln>
        </p:spPr>
        <p:txBody>
          <a:bodyPr lIns="50800" tIns="50800" rIns="50800" bIns="50800" anchor="ctr" anchorCtr="0">
            <a:noAutofit/>
          </a:bodyPr>
          <a:lstStyle/>
          <a:p>
            <a:pPr lvl="0" rtl="0">
              <a:lnSpc>
                <a:spcPct val="115000"/>
              </a:lnSpc>
              <a:spcBef>
                <a:spcPts val="0"/>
              </a:spcBef>
              <a:buNone/>
            </a:pP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sklearn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grid_search</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params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'n_neighbors'</a:t>
            </a:r>
            <a:r>
              <a:rPr lang="en-US" sz="2400">
                <a:solidFill>
                  <a:srgbClr val="333333"/>
                </a:solidFill>
                <a:highlight>
                  <a:srgbClr val="F7F7F7"/>
                </a:highlight>
                <a:latin typeface="Consolas"/>
                <a:ea typeface="Consolas"/>
                <a:cs typeface="Consolas"/>
                <a:sym typeface="Consolas"/>
              </a:rPr>
              <a:t>: }</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gs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grid_search.GridSearchCV(</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estimator</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param_grid</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cv</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gs.fit(iris.data, iris.target)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gs.grid_scores_</a:t>
            </a:r>
          </a:p>
        </p:txBody>
      </p:sp>
      <p:pic>
        <p:nvPicPr>
          <p:cNvPr id="527" name="Shape 527"/>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28" name="Shape 528"/>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29" name="Shape 529"/>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STARTER CODE</a:t>
            </a:r>
          </a:p>
        </p:txBody>
      </p:sp>
      <p:cxnSp>
        <p:nvCxnSpPr>
          <p:cNvPr id="530" name="Shape 530"/>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531" name="Shape 531"/>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SOLVING FOR K</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Shape 536"/>
          <p:cNvSpPr/>
          <p:nvPr/>
        </p:nvSpPr>
        <p:spPr>
          <a:xfrm>
            <a:off x="2961475" y="2224350"/>
            <a:ext cx="9460199" cy="3561899"/>
          </a:xfrm>
          <a:prstGeom prst="rect">
            <a:avLst/>
          </a:prstGeom>
          <a:noFill/>
          <a:ln>
            <a:noFill/>
          </a:ln>
        </p:spPr>
        <p:txBody>
          <a:bodyPr lIns="50800" tIns="50800" rIns="50800" bIns="50800" anchor="ctr" anchorCtr="0">
            <a:noAutofit/>
          </a:bodyPr>
          <a:lstStyle/>
          <a:p>
            <a:pPr marR="0" lvl="0" algn="l" rtl="0">
              <a:spcBef>
                <a:spcPts val="0"/>
              </a:spcBef>
              <a:buNone/>
            </a:pPr>
            <a:r>
              <a:rPr lang="en-US" sz="1800" b="1">
                <a:latin typeface="Georgia"/>
                <a:ea typeface="Georgia"/>
                <a:cs typeface="Georgia"/>
                <a:sym typeface="Georgia"/>
              </a:rPr>
              <a:t>Bonus Questions</a:t>
            </a:r>
            <a:r>
              <a:rPr lang="en-US" sz="1800">
                <a:latin typeface="Georgia"/>
                <a:ea typeface="Georgia"/>
                <a:cs typeface="Georgia"/>
                <a:sym typeface="Georgia"/>
              </a:rPr>
              <a:t>:</a:t>
            </a:r>
          </a:p>
          <a:p>
            <a:pPr marR="0" lvl="0" algn="l" rtl="0">
              <a:spcBef>
                <a:spcPts val="0"/>
              </a:spcBef>
              <a:buNone/>
            </a:pPr>
            <a:endParaRPr sz="1800">
              <a:latin typeface="Georgia"/>
              <a:ea typeface="Georgia"/>
              <a:cs typeface="Georgia"/>
              <a:sym typeface="Georgia"/>
            </a:endParaRPr>
          </a:p>
          <a:p>
            <a:pPr marL="457200" marR="0" lvl="0" indent="-342900" algn="l" rtl="0">
              <a:spcBef>
                <a:spcPts val="0"/>
              </a:spcBef>
              <a:buSzPct val="100000"/>
              <a:buFont typeface="Georgia"/>
              <a:buAutoNum type="arabicPeriod"/>
            </a:pPr>
            <a:r>
              <a:rPr lang="en-US" sz="1800">
                <a:latin typeface="Georgia"/>
                <a:ea typeface="Georgia"/>
                <a:cs typeface="Georgia"/>
                <a:sym typeface="Georgia"/>
              </a:rPr>
              <a:t>By default, the KNN classifier in sklearn uses the </a:t>
            </a:r>
            <a:r>
              <a:rPr lang="en-US" sz="1800" i="1">
                <a:latin typeface="Georgia"/>
                <a:ea typeface="Georgia"/>
                <a:cs typeface="Georgia"/>
                <a:sym typeface="Georgia"/>
              </a:rPr>
              <a:t>Minkowski metric</a:t>
            </a:r>
            <a:r>
              <a:rPr lang="en-US" sz="1800">
                <a:latin typeface="Georgia"/>
                <a:ea typeface="Georgia"/>
                <a:cs typeface="Georgia"/>
                <a:sym typeface="Georgia"/>
              </a:rPr>
              <a:t> for distance.</a:t>
            </a:r>
          </a:p>
          <a:p>
            <a:pPr marL="914400" marR="0" lvl="1" indent="-342900" algn="l" rtl="0">
              <a:spcBef>
                <a:spcPts val="0"/>
              </a:spcBef>
              <a:buSzPct val="100000"/>
              <a:buFont typeface="Georgia"/>
              <a:buAutoNum type="alphaLcPeriod"/>
            </a:pPr>
            <a:r>
              <a:rPr lang="en-US" sz="1800">
                <a:latin typeface="Georgia"/>
                <a:ea typeface="Georgia"/>
                <a:cs typeface="Georgia"/>
                <a:sym typeface="Georgia"/>
              </a:rPr>
              <a:t>What </a:t>
            </a:r>
            <a:r>
              <a:rPr lang="en-US" sz="1800" i="1">
                <a:latin typeface="Georgia"/>
                <a:ea typeface="Georgia"/>
                <a:cs typeface="Georgia"/>
                <a:sym typeface="Georgia"/>
              </a:rPr>
              <a:t>type</a:t>
            </a:r>
            <a:r>
              <a:rPr lang="en-US" sz="1800">
                <a:latin typeface="Georgia"/>
                <a:ea typeface="Georgia"/>
                <a:cs typeface="Georgia"/>
                <a:sym typeface="Georgia"/>
              </a:rPr>
              <a:t> of data does this metric work best for?</a:t>
            </a:r>
          </a:p>
          <a:p>
            <a:pPr marL="914400" marR="0" lvl="1" indent="-342900" algn="l" rtl="0">
              <a:spcBef>
                <a:spcPts val="0"/>
              </a:spcBef>
              <a:buSzPct val="100000"/>
              <a:buFont typeface="Georgia"/>
              <a:buAutoNum type="alphaLcPeriod"/>
            </a:pPr>
            <a:r>
              <a:rPr lang="en-US" sz="1800">
                <a:latin typeface="Georgia"/>
                <a:ea typeface="Georgia"/>
                <a:cs typeface="Georgia"/>
                <a:sym typeface="Georgia"/>
              </a:rPr>
              <a:t>What </a:t>
            </a:r>
            <a:r>
              <a:rPr lang="en-US" sz="1800" i="1">
                <a:latin typeface="Georgia"/>
                <a:ea typeface="Georgia"/>
                <a:cs typeface="Georgia"/>
                <a:sym typeface="Georgia"/>
              </a:rPr>
              <a:t>type</a:t>
            </a:r>
            <a:r>
              <a:rPr lang="en-US" sz="1800">
                <a:latin typeface="Georgia"/>
                <a:ea typeface="Georgia"/>
                <a:cs typeface="Georgia"/>
                <a:sym typeface="Georgia"/>
              </a:rPr>
              <a:t> of data does this distance metric not work for?</a:t>
            </a:r>
          </a:p>
          <a:p>
            <a:pPr marL="914400" marR="0" lvl="1" indent="-342900" algn="l" rtl="0">
              <a:spcBef>
                <a:spcPts val="0"/>
              </a:spcBef>
              <a:buSzPct val="100000"/>
              <a:buFont typeface="Georgia"/>
              <a:buAutoNum type="alphaLcPeriod"/>
            </a:pPr>
            <a:r>
              <a:rPr lang="en-US" sz="1800">
                <a:latin typeface="Georgia"/>
                <a:ea typeface="Georgia"/>
                <a:cs typeface="Georgia"/>
                <a:sym typeface="Georgia"/>
              </a:rPr>
              <a:t>You can read about distance metrics in </a:t>
            </a:r>
            <a:r>
              <a:rPr lang="en-US" sz="1800" u="sng">
                <a:solidFill>
                  <a:schemeClr val="hlink"/>
                </a:solidFill>
                <a:latin typeface="Georgia"/>
                <a:ea typeface="Georgia"/>
                <a:cs typeface="Georgia"/>
                <a:sym typeface="Georgia"/>
                <a:hlinkClick r:id="rId3"/>
              </a:rPr>
              <a:t>the sklearn documentation</a:t>
            </a:r>
            <a:r>
              <a:rPr lang="en-US" sz="1800">
                <a:latin typeface="Georgia"/>
                <a:ea typeface="Georgia"/>
                <a:cs typeface="Georgia"/>
                <a:sym typeface="Georgia"/>
              </a:rPr>
              <a:t>.</a:t>
            </a:r>
            <a:br>
              <a:rPr lang="en-US" sz="1800">
                <a:latin typeface="Georgia"/>
                <a:ea typeface="Georgia"/>
                <a:cs typeface="Georgia"/>
                <a:sym typeface="Georgia"/>
              </a:rPr>
            </a:br>
            <a:endParaRPr lang="en-US" sz="1800">
              <a:latin typeface="Georgia"/>
              <a:ea typeface="Georgia"/>
              <a:cs typeface="Georgia"/>
              <a:sym typeface="Georgia"/>
            </a:endParaRPr>
          </a:p>
          <a:p>
            <a:pPr marL="457200" marR="0" lvl="0" indent="-342900" algn="l" rtl="0">
              <a:spcBef>
                <a:spcPts val="0"/>
              </a:spcBef>
              <a:buSzPct val="100000"/>
              <a:buFont typeface="Georgia"/>
              <a:buAutoNum type="arabicPeriod"/>
            </a:pPr>
            <a:r>
              <a:rPr lang="en-US" sz="1800">
                <a:latin typeface="Georgia"/>
                <a:ea typeface="Georgia"/>
                <a:cs typeface="Georgia"/>
                <a:sym typeface="Georgia"/>
              </a:rPr>
              <a:t>It is possible to use KNN as a regression estimator.  Determine the following:</a:t>
            </a:r>
          </a:p>
          <a:p>
            <a:pPr marL="914400" marR="0" lvl="1" indent="-342900" algn="l" rtl="0">
              <a:spcBef>
                <a:spcPts val="0"/>
              </a:spcBef>
              <a:buSzPct val="100000"/>
              <a:buFont typeface="Georgia"/>
              <a:buAutoNum type="alphaLcPeriod"/>
            </a:pPr>
            <a:r>
              <a:rPr lang="en-US" sz="1800">
                <a:latin typeface="Georgia"/>
                <a:ea typeface="Georgia"/>
                <a:cs typeface="Georgia"/>
                <a:sym typeface="Georgia"/>
              </a:rPr>
              <a:t>Steps that KNN Regression would follow</a:t>
            </a:r>
          </a:p>
          <a:p>
            <a:pPr marL="914400" marR="0" lvl="1" indent="-342900" algn="l" rtl="0">
              <a:spcBef>
                <a:spcPts val="0"/>
              </a:spcBef>
              <a:buSzPct val="100000"/>
              <a:buFont typeface="Georgia"/>
              <a:buAutoNum type="alphaLcPeriod"/>
            </a:pPr>
            <a:r>
              <a:rPr lang="en-US" sz="1800">
                <a:latin typeface="Georgia"/>
                <a:ea typeface="Georgia"/>
                <a:cs typeface="Georgia"/>
                <a:sym typeface="Georgia"/>
              </a:rPr>
              <a:t>How it predicts a regression value</a:t>
            </a:r>
          </a:p>
        </p:txBody>
      </p:sp>
      <p:pic>
        <p:nvPicPr>
          <p:cNvPr id="537" name="Shape 537"/>
          <p:cNvPicPr preferRelativeResize="0"/>
          <p:nvPr/>
        </p:nvPicPr>
        <p:blipFill>
          <a:blip r:embed="rId4">
            <a:alphaModFix/>
          </a:blip>
          <a:stretch>
            <a:fillRect/>
          </a:stretch>
        </p:blipFill>
        <p:spPr>
          <a:xfrm>
            <a:off x="1066600" y="3101000"/>
            <a:ext cx="952500" cy="952500"/>
          </a:xfrm>
          <a:prstGeom prst="rect">
            <a:avLst/>
          </a:prstGeom>
          <a:noFill/>
          <a:ln>
            <a:noFill/>
          </a:ln>
        </p:spPr>
      </p:pic>
      <p:sp>
        <p:nvSpPr>
          <p:cNvPr id="538" name="Shape 538"/>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539" name="Shape 539"/>
          <p:cNvSpPr/>
          <p:nvPr/>
        </p:nvSpPr>
        <p:spPr>
          <a:xfrm>
            <a:off x="3052744" y="64781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540" name="Shape 540"/>
          <p:cNvSpPr/>
          <p:nvPr/>
        </p:nvSpPr>
        <p:spPr>
          <a:xfrm>
            <a:off x="2989800" y="60854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541" name="Shape 541"/>
          <p:cNvSpPr/>
          <p:nvPr/>
        </p:nvSpPr>
        <p:spPr>
          <a:xfrm>
            <a:off x="2989800" y="1776150"/>
            <a:ext cx="8099699"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DIRECTIONS </a:t>
            </a:r>
          </a:p>
        </p:txBody>
      </p:sp>
      <p:cxnSp>
        <p:nvCxnSpPr>
          <p:cNvPr id="542" name="Shape 542"/>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
        <p:nvSpPr>
          <p:cNvPr id="543" name="Shape 543"/>
          <p:cNvSpPr/>
          <p:nvPr/>
        </p:nvSpPr>
        <p:spPr>
          <a:xfrm>
            <a:off x="635000" y="736600"/>
            <a:ext cx="117867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SOLVING FOR K</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CONCLUSION</a:t>
            </a:r>
          </a:p>
        </p:txBody>
      </p:sp>
      <p:sp>
        <p:nvSpPr>
          <p:cNvPr id="549" name="Shape 549"/>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TOPIC REVIEW</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Shape 554"/>
          <p:cNvSpPr txBox="1">
            <a:spLocks noGrp="1"/>
          </p:cNvSpPr>
          <p:nvPr>
            <p:ph type="body" idx="1"/>
          </p:nvPr>
        </p:nvSpPr>
        <p:spPr>
          <a:xfrm>
            <a:off x="635006" y="13012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are class labels? What does it mean to classify?</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How is a classification problem different from a regression problem?  How are they similar?</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How does the KNN algorithm work?</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What primary parameters are available for tuning a KNN estimator?</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How do you define: accuracy, misclassification?</a:t>
            </a:r>
          </a:p>
          <a:p>
            <a:pPr marR="0" lvl="0" algn="l" rtl="0">
              <a:spcBef>
                <a:spcPts val="1000"/>
              </a:spcBef>
              <a:buNone/>
            </a:pPr>
            <a:endParaRPr sz="2800">
              <a:latin typeface="Georgia"/>
              <a:ea typeface="Georgia"/>
              <a:cs typeface="Georgia"/>
              <a:sym typeface="Georgia"/>
            </a:endParaRPr>
          </a:p>
        </p:txBody>
      </p:sp>
      <p:sp>
        <p:nvSpPr>
          <p:cNvPr id="555" name="Shape 555"/>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REVIEW</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E52123"/>
        </a:solidFill>
        <a:effectLst/>
      </p:bgPr>
    </p:bg>
    <p:spTree>
      <p:nvGrpSpPr>
        <p:cNvPr id="1" name="Shape 559"/>
        <p:cNvGrpSpPr/>
        <p:nvPr/>
      </p:nvGrpSpPr>
      <p:grpSpPr>
        <a:xfrm>
          <a:off x="0" y="0"/>
          <a:ext cx="0" cy="0"/>
          <a:chOff x="0" y="0"/>
          <a:chExt cx="0" cy="0"/>
        </a:xfrm>
      </p:grpSpPr>
      <p:sp>
        <p:nvSpPr>
          <p:cNvPr id="560" name="Shape 560"/>
          <p:cNvSpPr/>
          <p:nvPr/>
        </p:nvSpPr>
        <p:spPr>
          <a:xfrm>
            <a:off x="635000" y="736600"/>
            <a:ext cx="101600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COURSE</a:t>
            </a:r>
          </a:p>
        </p:txBody>
      </p:sp>
      <p:sp>
        <p:nvSpPr>
          <p:cNvPr id="561" name="Shape 561"/>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BEFORE NEXT CLASS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Shape 566"/>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BEFORE NEXT CLASS</a:t>
            </a:r>
          </a:p>
        </p:txBody>
      </p:sp>
      <p:sp>
        <p:nvSpPr>
          <p:cNvPr id="567" name="Shape 567"/>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DUE DATE</a:t>
            </a:r>
          </a:p>
        </p:txBody>
      </p:sp>
      <p:sp>
        <p:nvSpPr>
          <p:cNvPr id="568" name="Shape 568"/>
          <p:cNvSpPr txBox="1">
            <a:spLocks noGrp="1"/>
          </p:cNvSpPr>
          <p:nvPr>
            <p:ph type="body" idx="1"/>
          </p:nvPr>
        </p:nvSpPr>
        <p:spPr>
          <a:xfrm>
            <a:off x="632056" y="2413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Project:  Final Project, Deliverable 1</a:t>
            </a:r>
          </a:p>
          <a:p>
            <a:pPr marR="0" lvl="0" algn="l" rtl="0">
              <a:spcBef>
                <a:spcPts val="1000"/>
              </a:spcBef>
              <a:buNone/>
            </a:pPr>
            <a:endParaRPr>
              <a:latin typeface="Georgia"/>
              <a:ea typeface="Georgia"/>
              <a:cs typeface="Georgia"/>
              <a:sym typeface="Georgi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572"/>
        <p:cNvGrpSpPr/>
        <p:nvPr/>
      </p:nvGrpSpPr>
      <p:grpSpPr>
        <a:xfrm>
          <a:off x="0" y="0"/>
          <a:ext cx="0" cy="0"/>
          <a:chOff x="0" y="0"/>
          <a:chExt cx="0" cy="0"/>
        </a:xfrm>
      </p:grpSpPr>
      <p:sp>
        <p:nvSpPr>
          <p:cNvPr id="573" name="Shape 573"/>
          <p:cNvSpPr/>
          <p:nvPr/>
        </p:nvSpPr>
        <p:spPr>
          <a:xfrm>
            <a:off x="635000" y="736600"/>
            <a:ext cx="101600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LESSON</a:t>
            </a:r>
          </a:p>
        </p:txBody>
      </p:sp>
      <p:sp>
        <p:nvSpPr>
          <p:cNvPr id="574" name="Shape 574"/>
          <p:cNvSpPr/>
          <p:nvPr/>
        </p:nvSpPr>
        <p:spPr>
          <a:xfrm>
            <a:off x="635000" y="1473200"/>
            <a:ext cx="11734800" cy="2806799"/>
          </a:xfrm>
          <a:prstGeom prst="rect">
            <a:avLst/>
          </a:prstGeom>
          <a:noFill/>
          <a:ln>
            <a:noFill/>
          </a:ln>
        </p:spPr>
        <p:txBody>
          <a:bodyPr lIns="0" tIns="0" rIns="0" bIns="0" anchor="t" anchorCtr="0">
            <a:noAutofit/>
          </a:bodyPr>
          <a:lstStyle/>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CREDITS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Shape 579"/>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THANKS FOR THE FOLLOWING</a:t>
            </a:r>
          </a:p>
        </p:txBody>
      </p:sp>
      <p:sp>
        <p:nvSpPr>
          <p:cNvPr id="580" name="Shape 580"/>
          <p:cNvSpPr txBox="1">
            <a:spLocks noGrp="1"/>
          </p:cNvSpPr>
          <p:nvPr>
            <p:ph type="title"/>
          </p:nvPr>
        </p:nvSpPr>
        <p:spPr>
          <a:xfrm>
            <a:off x="635000" y="1473200"/>
            <a:ext cx="11734800" cy="711300"/>
          </a:xfrm>
          <a:prstGeom prst="rect">
            <a:avLst/>
          </a:prstGeom>
          <a:noFill/>
          <a:ln>
            <a:noFill/>
          </a:ln>
        </p:spPr>
        <p:txBody>
          <a:bodyPr lIns="0" tIns="0" rIns="0" bIns="0" anchor="t" anchorCtr="0">
            <a:noAutofit/>
          </a:bodyPr>
          <a:lstStyle/>
          <a:p>
            <a:pPr marL="0" marR="0" lvl="0" indent="0" algn="l" rtl="0">
              <a:lnSpc>
                <a:spcPct val="92592"/>
              </a:lnSpc>
              <a:spcBef>
                <a:spcPts val="0"/>
              </a:spcBef>
              <a:buSzPct val="25000"/>
              <a:buNone/>
            </a:pPr>
            <a:r>
              <a:rPr lang="en-US" sz="5400" b="1">
                <a:latin typeface="Oswald"/>
                <a:ea typeface="Oswald"/>
                <a:cs typeface="Oswald"/>
                <a:sym typeface="Oswald"/>
              </a:rPr>
              <a:t>CITATIONS</a:t>
            </a:r>
          </a:p>
        </p:txBody>
      </p:sp>
      <p:sp>
        <p:nvSpPr>
          <p:cNvPr id="581" name="Shape 581"/>
          <p:cNvSpPr txBox="1">
            <a:spLocks noGrp="1"/>
          </p:cNvSpPr>
          <p:nvPr>
            <p:ph type="body" idx="1"/>
          </p:nvPr>
        </p:nvSpPr>
        <p:spPr>
          <a:xfrm>
            <a:off x="632056" y="2413000"/>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Title, Author: link </a:t>
            </a:r>
          </a:p>
          <a:p>
            <a:pPr marL="203200" lvl="0" indent="-25654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marL="203200" lvl="0" indent="-25654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marR="0" lvl="0" algn="l" rtl="0">
              <a:spcBef>
                <a:spcPts val="1000"/>
              </a:spcBef>
              <a:buNone/>
            </a:pPr>
            <a:endParaRPr sz="2800">
              <a:latin typeface="Georgia"/>
              <a:ea typeface="Georgia"/>
              <a:cs typeface="Georgia"/>
              <a:sym typeface="Georgi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D800"/>
        </a:solidFill>
        <a:effectLst/>
      </p:bgPr>
    </p:bg>
    <p:spTree>
      <p:nvGrpSpPr>
        <p:cNvPr id="1" name="Shape 585"/>
        <p:cNvGrpSpPr/>
        <p:nvPr/>
      </p:nvGrpSpPr>
      <p:grpSpPr>
        <a:xfrm>
          <a:off x="0" y="0"/>
          <a:ext cx="0" cy="0"/>
          <a:chOff x="0" y="0"/>
          <a:chExt cx="0" cy="0"/>
        </a:xfrm>
      </p:grpSpPr>
      <p:sp>
        <p:nvSpPr>
          <p:cNvPr id="586" name="Shape 586"/>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a:solidFill>
                  <a:srgbClr val="FFFFFF"/>
                </a:solidFill>
                <a:latin typeface="Oswald"/>
                <a:ea typeface="Oswald"/>
                <a:cs typeface="Oswald"/>
                <a:sym typeface="Oswald"/>
              </a:rPr>
              <a:t>Q &amp; A</a:t>
            </a:r>
          </a:p>
        </p:txBody>
      </p:sp>
      <p:cxnSp>
        <p:nvCxnSpPr>
          <p:cNvPr id="587" name="Shape 587"/>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588" name="Shape 588"/>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589" name="Shape 589"/>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LESSON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 TO CLASSIFICATION</a:t>
            </a:r>
          </a:p>
        </p:txBody>
      </p:sp>
      <p:sp>
        <p:nvSpPr>
          <p:cNvPr id="264" name="Shape 264"/>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So far, we’ve worked primarily with regression problems.  We’ve focused on predicting a continuous set of values.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That means we’ve been able to use distance to measure how accurate our prediction is.</a:t>
            </a:r>
            <a:br>
              <a:rPr lang="en-US" sz="2800">
                <a:latin typeface="Georgia"/>
                <a:ea typeface="Georgia"/>
                <a:cs typeface="Georgia"/>
                <a:sym typeface="Georgia"/>
              </a:rPr>
            </a:br>
            <a:endParaRPr lang="en-US"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However, for other problems, we need to predict binary responses.  </a:t>
            </a:r>
            <a:br>
              <a:rPr lang="en-US" sz="2800">
                <a:latin typeface="Georgia"/>
                <a:ea typeface="Georgia"/>
                <a:cs typeface="Georgia"/>
                <a:sym typeface="Georgia"/>
              </a:rPr>
            </a:br>
            <a:r>
              <a:rPr lang="en-US" sz="2800">
                <a:latin typeface="Georgia"/>
                <a:ea typeface="Georgia"/>
                <a:cs typeface="Georgia"/>
                <a:sym typeface="Georgia"/>
              </a:rPr>
              <a:t>E.g.: A loan will default or it won’t. An email is spam or isn’t spam.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AFC0"/>
        </a:solidFill>
        <a:effectLst/>
      </p:bgPr>
    </p:bg>
    <p:spTree>
      <p:nvGrpSpPr>
        <p:cNvPr id="1" name="Shape 593"/>
        <p:cNvGrpSpPr/>
        <p:nvPr/>
      </p:nvGrpSpPr>
      <p:grpSpPr>
        <a:xfrm>
          <a:off x="0" y="0"/>
          <a:ext cx="0" cy="0"/>
          <a:chOff x="0" y="0"/>
          <a:chExt cx="0" cy="0"/>
        </a:xfrm>
      </p:grpSpPr>
      <p:sp>
        <p:nvSpPr>
          <p:cNvPr id="594" name="Shape 594"/>
          <p:cNvSpPr/>
          <p:nvPr/>
        </p:nvSpPr>
        <p:spPr>
          <a:xfrm>
            <a:off x="635000" y="1473200"/>
            <a:ext cx="11734800" cy="1612799"/>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9000" b="1">
                <a:solidFill>
                  <a:srgbClr val="FFFFFF"/>
                </a:solidFill>
                <a:latin typeface="Oswald"/>
                <a:ea typeface="Oswald"/>
                <a:cs typeface="Oswald"/>
                <a:sym typeface="Oswald"/>
              </a:rPr>
              <a:t>EXIT TICKET </a:t>
            </a:r>
          </a:p>
          <a:p>
            <a:pPr marL="0" marR="0" lvl="0" indent="0" algn="l" rtl="0">
              <a:lnSpc>
                <a:spcPct val="75000"/>
              </a:lnSpc>
              <a:spcBef>
                <a:spcPts val="0"/>
              </a:spcBef>
              <a:buNone/>
            </a:pPr>
            <a:endParaRPr sz="9000" b="1">
              <a:solidFill>
                <a:srgbClr val="FFFFFF"/>
              </a:solidFill>
              <a:latin typeface="Impact"/>
              <a:ea typeface="Impact"/>
              <a:cs typeface="Impact"/>
              <a:sym typeface="Impact"/>
            </a:endParaRPr>
          </a:p>
        </p:txBody>
      </p:sp>
      <p:cxnSp>
        <p:nvCxnSpPr>
          <p:cNvPr id="595" name="Shape 595"/>
          <p:cNvCxnSpPr/>
          <p:nvPr/>
        </p:nvCxnSpPr>
        <p:spPr>
          <a:xfrm>
            <a:off x="635000" y="635000"/>
            <a:ext cx="11734800" cy="0"/>
          </a:xfrm>
          <a:prstGeom prst="straightConnector1">
            <a:avLst/>
          </a:prstGeom>
          <a:noFill/>
          <a:ln w="12700" cap="flat" cmpd="sng">
            <a:solidFill>
              <a:srgbClr val="FFFFFF"/>
            </a:solidFill>
            <a:prstDash val="solid"/>
            <a:miter/>
            <a:headEnd type="none" w="med" len="med"/>
            <a:tailEnd type="none" w="med" len="med"/>
          </a:ln>
        </p:spPr>
      </p:cxnSp>
      <p:cxnSp>
        <p:nvCxnSpPr>
          <p:cNvPr id="596" name="Shape 596"/>
          <p:cNvCxnSpPr/>
          <p:nvPr/>
        </p:nvCxnSpPr>
        <p:spPr>
          <a:xfrm>
            <a:off x="635000" y="1219200"/>
            <a:ext cx="11734800" cy="0"/>
          </a:xfrm>
          <a:prstGeom prst="straightConnector1">
            <a:avLst/>
          </a:prstGeom>
          <a:noFill/>
          <a:ln w="12700" cap="flat" cmpd="sng">
            <a:solidFill>
              <a:srgbClr val="FFFFFF"/>
            </a:solidFill>
            <a:prstDash val="solid"/>
            <a:miter/>
            <a:headEnd type="none" w="med" len="med"/>
            <a:tailEnd type="none" w="med" len="med"/>
          </a:ln>
        </p:spPr>
      </p:cxnSp>
      <p:sp>
        <p:nvSpPr>
          <p:cNvPr id="597" name="Shape 597"/>
          <p:cNvSpPr/>
          <p:nvPr/>
        </p:nvSpPr>
        <p:spPr>
          <a:xfrm>
            <a:off x="635000" y="736600"/>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LESSON</a:t>
            </a:r>
          </a:p>
        </p:txBody>
      </p:sp>
      <p:sp>
        <p:nvSpPr>
          <p:cNvPr id="598" name="Shape 598"/>
          <p:cNvSpPr/>
          <p:nvPr/>
        </p:nvSpPr>
        <p:spPr>
          <a:xfrm>
            <a:off x="3113900" y="4078875"/>
            <a:ext cx="7721699" cy="431700"/>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a:latin typeface="Oswald"/>
                <a:ea typeface="Oswald"/>
                <a:cs typeface="Oswald"/>
                <a:sym typeface="Oswald"/>
              </a:rPr>
              <a:t>DON’T FORGET TO FILL OUT YOUR EXIT TICKET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p:nvPr/>
        </p:nvSpPr>
        <p:spPr>
          <a:xfrm>
            <a:off x="635000" y="736600"/>
            <a:ext cx="7721599" cy="431799"/>
          </a:xfrm>
          <a:prstGeom prst="rect">
            <a:avLst/>
          </a:prstGeom>
          <a:noFill/>
          <a:ln>
            <a:noFill/>
          </a:ln>
        </p:spPr>
        <p:txBody>
          <a:bodyPr lIns="0" tIns="0" rIns="0" bIns="0" anchor="t" anchorCtr="0">
            <a:noAutofit/>
          </a:bodyPr>
          <a:lstStyle/>
          <a:p>
            <a:pPr marL="0" marR="0" lvl="0" indent="0" algn="l" rtl="0">
              <a:lnSpc>
                <a:spcPct val="114285"/>
              </a:lnSpc>
              <a:spcBef>
                <a:spcPts val="0"/>
              </a:spcBef>
              <a:buSzPct val="25000"/>
              <a:buNone/>
            </a:pPr>
            <a:r>
              <a:rPr lang="en-US" sz="2800" b="1" i="0" u="none" strike="noStrike" cap="none">
                <a:solidFill>
                  <a:srgbClr val="FFFFFF"/>
                </a:solidFill>
                <a:latin typeface="Oswald"/>
                <a:ea typeface="Oswald"/>
                <a:cs typeface="Oswald"/>
                <a:sym typeface="Oswald"/>
              </a:rPr>
              <a:t>THANKS!</a:t>
            </a:r>
          </a:p>
        </p:txBody>
      </p:sp>
      <p:cxnSp>
        <p:nvCxnSpPr>
          <p:cNvPr id="604" name="Shape 604"/>
          <p:cNvCxnSpPr/>
          <p:nvPr/>
        </p:nvCxnSpPr>
        <p:spPr>
          <a:xfrm>
            <a:off x="635000" y="635000"/>
            <a:ext cx="11734800" cy="11"/>
          </a:xfrm>
          <a:prstGeom prst="straightConnector1">
            <a:avLst/>
          </a:prstGeom>
          <a:noFill/>
          <a:ln w="12700" cap="flat" cmpd="sng">
            <a:solidFill>
              <a:srgbClr val="FFFFFF"/>
            </a:solidFill>
            <a:prstDash val="solid"/>
            <a:miter/>
            <a:headEnd type="none" w="med" len="med"/>
            <a:tailEnd type="none" w="med" len="med"/>
          </a:ln>
        </p:spPr>
      </p:cxnSp>
      <p:cxnSp>
        <p:nvCxnSpPr>
          <p:cNvPr id="605" name="Shape 605"/>
          <p:cNvCxnSpPr/>
          <p:nvPr/>
        </p:nvCxnSpPr>
        <p:spPr>
          <a:xfrm>
            <a:off x="635000" y="1219200"/>
            <a:ext cx="11734800" cy="11"/>
          </a:xfrm>
          <a:prstGeom prst="straightConnector1">
            <a:avLst/>
          </a:prstGeom>
          <a:noFill/>
          <a:ln w="12700" cap="flat" cmpd="sng">
            <a:solidFill>
              <a:srgbClr val="FFFFFF"/>
            </a:solidFill>
            <a:prstDash val="solid"/>
            <a:miter/>
            <a:headEnd type="none" w="med" len="med"/>
            <a:tailEnd type="none" w="med" len="med"/>
          </a:ln>
        </p:spPr>
      </p:cxnSp>
      <p:sp>
        <p:nvSpPr>
          <p:cNvPr id="606" name="Shape 606"/>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607" name="Shape 607"/>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One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Two</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Three</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Four</a:t>
            </a:r>
          </a:p>
          <a:p>
            <a:pPr marL="177800" marR="0" lvl="1" indent="-177800" algn="l" rtl="0">
              <a:lnSpc>
                <a:spcPct val="110000"/>
              </a:lnSpc>
              <a:spcBef>
                <a:spcPts val="400"/>
              </a:spcBef>
              <a:buClr>
                <a:srgbClr val="000000"/>
              </a:buClr>
              <a:buSzPct val="85000"/>
              <a:buFont typeface="Merriweather Sans"/>
              <a:buChar char="‣"/>
            </a:pPr>
            <a:r>
              <a:rPr lang="en-US" sz="2500" b="0" i="0" u="none" strike="noStrike" cap="none">
                <a:solidFill>
                  <a:srgbClr val="000000"/>
                </a:solidFill>
                <a:latin typeface="Arial"/>
                <a:ea typeface="Arial"/>
                <a:cs typeface="Arial"/>
                <a:sym typeface="Arial"/>
              </a:rPr>
              <a:t>Body Level Five</a:t>
            </a:r>
          </a:p>
        </p:txBody>
      </p:sp>
      <p:sp>
        <p:nvSpPr>
          <p:cNvPr id="608" name="Shape 608"/>
          <p:cNvSpPr/>
          <p:nvPr/>
        </p:nvSpPr>
        <p:spPr>
          <a:xfrm>
            <a:off x="635000" y="1587500"/>
            <a:ext cx="11734800" cy="596900"/>
          </a:xfrm>
          <a:prstGeom prst="rect">
            <a:avLst/>
          </a:prstGeom>
          <a:noFill/>
          <a:ln>
            <a:noFill/>
          </a:ln>
        </p:spPr>
        <p:txBody>
          <a:bodyPr lIns="0" tIns="0" rIns="0" bIns="0" anchor="t" anchorCtr="0">
            <a:noAutofit/>
          </a:bodyPr>
          <a:lstStyle/>
          <a:p>
            <a:pPr marL="0" marR="0" lvl="0" indent="0" algn="l" rtl="0">
              <a:lnSpc>
                <a:spcPct val="75000"/>
              </a:lnSpc>
              <a:spcBef>
                <a:spcPts val="0"/>
              </a:spcBef>
              <a:buSzPct val="25000"/>
              <a:buNone/>
            </a:pPr>
            <a:r>
              <a:rPr lang="en-US" sz="3600" b="1" i="0" u="none" strike="noStrike" cap="none">
                <a:solidFill>
                  <a:srgbClr val="FFFFFF"/>
                </a:solidFill>
                <a:latin typeface="Oswald"/>
                <a:ea typeface="Oswald"/>
                <a:cs typeface="Oswald"/>
                <a:sym typeface="Oswald"/>
              </a:rPr>
              <a:t>NAME</a:t>
            </a:r>
          </a:p>
        </p:txBody>
      </p:sp>
      <p:sp>
        <p:nvSpPr>
          <p:cNvPr id="609" name="Shape 609"/>
          <p:cNvSpPr/>
          <p:nvPr/>
        </p:nvSpPr>
        <p:spPr>
          <a:xfrm>
            <a:off x="635000" y="2273300"/>
            <a:ext cx="11734800" cy="3809999"/>
          </a:xfrm>
          <a:prstGeom prst="rect">
            <a:avLst/>
          </a:prstGeom>
          <a:noFill/>
          <a:ln>
            <a:noFill/>
          </a:ln>
        </p:spPr>
        <p:txBody>
          <a:bodyPr lIns="0" tIns="0" rIns="0" bIns="0" anchor="t" anchorCtr="0">
            <a:noAutofit/>
          </a:bodyPr>
          <a:lstStyle/>
          <a:p>
            <a:pPr marL="177800" marR="0" lvl="1" indent="-177800" algn="l" rtl="0">
              <a:lnSpc>
                <a:spcPct val="110000"/>
              </a:lnSpc>
              <a:spcBef>
                <a:spcPts val="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Optional Information:</a:t>
            </a:r>
          </a:p>
          <a:p>
            <a:pPr marL="177800" marR="0" lvl="1" indent="-177800" algn="l" rtl="0">
              <a:lnSpc>
                <a:spcPct val="110000"/>
              </a:lnSpc>
              <a:spcBef>
                <a:spcPts val="40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Email?</a:t>
            </a:r>
          </a:p>
          <a:p>
            <a:pPr marL="177800" marR="0" lvl="1" indent="-177800" algn="l" rtl="0">
              <a:lnSpc>
                <a:spcPct val="110000"/>
              </a:lnSpc>
              <a:spcBef>
                <a:spcPts val="40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Website?</a:t>
            </a:r>
          </a:p>
          <a:p>
            <a:pPr marL="177800" marR="0" lvl="1" indent="-177800" algn="l" rtl="0">
              <a:lnSpc>
                <a:spcPct val="110000"/>
              </a:lnSpc>
              <a:spcBef>
                <a:spcPts val="400"/>
              </a:spcBef>
              <a:buClr>
                <a:srgbClr val="FFFFFF"/>
              </a:buClr>
              <a:buSzPct val="85000"/>
              <a:buFont typeface="Georgia"/>
              <a:buChar char="‣"/>
            </a:pPr>
            <a:r>
              <a:rPr lang="en-US" sz="2500" b="0" i="0" u="none" strike="noStrike" cap="none">
                <a:solidFill>
                  <a:srgbClr val="FFFFFF"/>
                </a:solidFill>
                <a:latin typeface="Georgia"/>
                <a:ea typeface="Georgia"/>
                <a:cs typeface="Georgia"/>
                <a:sym typeface="Georgia"/>
              </a:rPr>
              <a:t>Twitter?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p:nvPr/>
        </p:nvSpPr>
        <p:spPr>
          <a:xfrm>
            <a:off x="635000" y="736600"/>
            <a:ext cx="10816499"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ACTIVITY:  KNOWLEDGE CHECK</a:t>
            </a:r>
          </a:p>
        </p:txBody>
      </p:sp>
      <p:pic>
        <p:nvPicPr>
          <p:cNvPr id="270" name="Shape 270"/>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271" name="Shape 271"/>
          <p:cNvSpPr txBox="1"/>
          <p:nvPr/>
        </p:nvSpPr>
        <p:spPr>
          <a:xfrm>
            <a:off x="726300" y="2195300"/>
            <a:ext cx="2759700" cy="3039300"/>
          </a:xfrm>
          <a:prstGeom prst="rect">
            <a:avLst/>
          </a:prstGeom>
          <a:noFill/>
          <a:ln>
            <a:noFill/>
          </a:ln>
        </p:spPr>
        <p:txBody>
          <a:bodyPr lIns="91425" tIns="91425" rIns="91425" bIns="91425" anchor="ctr" anchorCtr="0">
            <a:noAutofit/>
          </a:bodyPr>
          <a:lstStyle/>
          <a:p>
            <a:pPr lvl="0" indent="457200" rtl="0">
              <a:lnSpc>
                <a:spcPct val="120000"/>
              </a:lnSpc>
              <a:spcBef>
                <a:spcPts val="0"/>
              </a:spcBef>
              <a:buNone/>
            </a:pPr>
            <a:r>
              <a:rPr lang="en-US" sz="1100" b="1">
                <a:solidFill>
                  <a:srgbClr val="FFFFFF"/>
                </a:solidFill>
                <a:latin typeface="Oswald"/>
                <a:ea typeface="Oswald"/>
                <a:cs typeface="Oswald"/>
                <a:sym typeface="Oswald"/>
              </a:rPr>
              <a:t>EXERCISE</a:t>
            </a:r>
          </a:p>
          <a:p>
            <a:pPr lvl="0" rtl="0">
              <a:lnSpc>
                <a:spcPct val="115000"/>
              </a:lnSpc>
              <a:spcBef>
                <a:spcPts val="0"/>
              </a:spcBef>
              <a:buNone/>
            </a:pPr>
            <a:endParaRPr sz="1000">
              <a:solidFill>
                <a:srgbClr val="FFFFFF"/>
              </a:solidFill>
              <a:latin typeface="Oswald"/>
              <a:ea typeface="Oswald"/>
              <a:cs typeface="Oswald"/>
              <a:sym typeface="Oswald"/>
            </a:endParaRPr>
          </a:p>
        </p:txBody>
      </p:sp>
      <p:sp>
        <p:nvSpPr>
          <p:cNvPr id="272" name="Shape 272"/>
          <p:cNvSpPr/>
          <p:nvPr/>
        </p:nvSpPr>
        <p:spPr>
          <a:xfrm>
            <a:off x="2961475" y="2224360"/>
            <a:ext cx="7559399" cy="2496599"/>
          </a:xfrm>
          <a:prstGeom prst="rect">
            <a:avLst/>
          </a:prstGeom>
          <a:noFill/>
          <a:ln>
            <a:noFill/>
          </a:ln>
        </p:spPr>
        <p:txBody>
          <a:bodyPr lIns="50800" tIns="50800" rIns="50800" bIns="50800" anchor="ctr" anchorCtr="0">
            <a:noAutofit/>
          </a:bodyPr>
          <a:lstStyle/>
          <a:p>
            <a:pPr marL="457200" lvl="0" indent="-342900" rtl="0">
              <a:spcBef>
                <a:spcPts val="0"/>
              </a:spcBef>
              <a:buClr>
                <a:schemeClr val="dk1"/>
              </a:buClr>
              <a:buSzPct val="100000"/>
              <a:buFont typeface="Georgia"/>
              <a:buAutoNum type="arabicPeriod"/>
            </a:pPr>
            <a:r>
              <a:rPr lang="en-US" sz="1800" dirty="0">
                <a:solidFill>
                  <a:schemeClr val="dk1"/>
                </a:solidFill>
                <a:latin typeface="Georgia"/>
                <a:ea typeface="Georgia"/>
                <a:cs typeface="Georgia"/>
                <a:sym typeface="Georgia"/>
              </a:rPr>
              <a:t>What if we want to build a model to predict a set of values, like a photo color or the gender of a baby?</a:t>
            </a:r>
          </a:p>
          <a:p>
            <a:pPr marL="457200" lvl="0" indent="-342900" rtl="0">
              <a:spcBef>
                <a:spcPts val="0"/>
              </a:spcBef>
              <a:buClr>
                <a:schemeClr val="dk1"/>
              </a:buClr>
              <a:buSzPct val="100000"/>
              <a:buFont typeface="Georgia"/>
              <a:buAutoNum type="arabicPeriod"/>
            </a:pPr>
            <a:r>
              <a:rPr lang="en-US" sz="1800" dirty="0">
                <a:solidFill>
                  <a:schemeClr val="dk1"/>
                </a:solidFill>
                <a:latin typeface="Georgia"/>
                <a:ea typeface="Georgia"/>
                <a:cs typeface="Georgia"/>
                <a:sym typeface="Georgia"/>
              </a:rPr>
              <a:t>Can we use regression for binary values?</a:t>
            </a:r>
          </a:p>
          <a:p>
            <a:pPr marL="457200" lvl="0" indent="-342900" rtl="0">
              <a:spcBef>
                <a:spcPts val="0"/>
              </a:spcBef>
              <a:buClr>
                <a:schemeClr val="dk1"/>
              </a:buClr>
              <a:buSzPct val="100000"/>
              <a:buFont typeface="Georgia"/>
              <a:buAutoNum type="arabicPeriod"/>
            </a:pPr>
            <a:r>
              <a:rPr lang="en-US" sz="1800" dirty="0">
                <a:solidFill>
                  <a:schemeClr val="dk1"/>
                </a:solidFill>
                <a:latin typeface="Georgia"/>
                <a:ea typeface="Georgia"/>
                <a:cs typeface="Georgia"/>
                <a:sym typeface="Georgia"/>
              </a:rPr>
              <a:t>Do the same principles apply regarding bias and variance?</a:t>
            </a:r>
          </a:p>
        </p:txBody>
      </p:sp>
      <p:sp>
        <p:nvSpPr>
          <p:cNvPr id="273" name="Shape 273"/>
          <p:cNvSpPr/>
          <p:nvPr/>
        </p:nvSpPr>
        <p:spPr>
          <a:xfrm>
            <a:off x="3052744" y="5792341"/>
            <a:ext cx="4170900" cy="330300"/>
          </a:xfrm>
          <a:prstGeom prst="rect">
            <a:avLst/>
          </a:prstGeom>
          <a:noFill/>
          <a:ln>
            <a:noFill/>
          </a:ln>
        </p:spPr>
        <p:txBody>
          <a:bodyPr lIns="50800" tIns="50800" rIns="50800" bIns="50800" anchor="ctr" anchorCtr="0">
            <a:noAutofit/>
          </a:bodyPr>
          <a:lstStyle/>
          <a:p>
            <a:pPr marL="0" marR="0" lvl="0" indent="0" algn="l" rtl="0">
              <a:spcBef>
                <a:spcPts val="0"/>
              </a:spcBef>
              <a:buSzPct val="25000"/>
              <a:buNone/>
            </a:pPr>
            <a:r>
              <a:rPr lang="en-US" sz="1800">
                <a:latin typeface="Georgia"/>
                <a:ea typeface="Georgia"/>
                <a:cs typeface="Georgia"/>
                <a:sym typeface="Georgia"/>
              </a:rPr>
              <a:t>Answers to the above questions</a:t>
            </a:r>
          </a:p>
        </p:txBody>
      </p:sp>
      <p:sp>
        <p:nvSpPr>
          <p:cNvPr id="274" name="Shape 274"/>
          <p:cNvSpPr/>
          <p:nvPr/>
        </p:nvSpPr>
        <p:spPr>
          <a:xfrm>
            <a:off x="2989800" y="5399657"/>
            <a:ext cx="37338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i="0" u="none" strike="noStrike" cap="none">
                <a:solidFill>
                  <a:srgbClr val="000000"/>
                </a:solidFill>
                <a:latin typeface="Oswald"/>
                <a:ea typeface="Oswald"/>
                <a:cs typeface="Oswald"/>
                <a:sym typeface="Oswald"/>
              </a:rPr>
              <a:t>DELIVERABLE</a:t>
            </a:r>
          </a:p>
        </p:txBody>
      </p:sp>
      <p:sp>
        <p:nvSpPr>
          <p:cNvPr id="275" name="Shape 275"/>
          <p:cNvSpPr/>
          <p:nvPr/>
        </p:nvSpPr>
        <p:spPr>
          <a:xfrm>
            <a:off x="2989800" y="1776150"/>
            <a:ext cx="9576300" cy="25410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2000" b="1">
                <a:latin typeface="Oswald"/>
                <a:ea typeface="Oswald"/>
                <a:cs typeface="Oswald"/>
                <a:sym typeface="Oswald"/>
              </a:rPr>
              <a:t>ANSWER THE FOLLOWING QUESTIONS</a:t>
            </a:r>
          </a:p>
        </p:txBody>
      </p:sp>
      <p:cxnSp>
        <p:nvCxnSpPr>
          <p:cNvPr id="276" name="Shape 276"/>
          <p:cNvCxnSpPr/>
          <p:nvPr/>
        </p:nvCxnSpPr>
        <p:spPr>
          <a:xfrm rot="10800000">
            <a:off x="2497950" y="1755450"/>
            <a:ext cx="0" cy="4661099"/>
          </a:xfrm>
          <a:prstGeom prst="straightConnector1">
            <a:avLst/>
          </a:prstGeom>
          <a:noFill/>
          <a:ln w="9525" cap="flat" cmpd="sng">
            <a:solidFill>
              <a:srgbClr val="B7B7B7"/>
            </a:solidFill>
            <a:prstDash val="solid"/>
            <a:round/>
            <a:headEnd type="none" w="lg" len="lg"/>
            <a:tailEnd type="none" w="lg" len="lg"/>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INTRODUCTION</a:t>
            </a:r>
          </a:p>
        </p:txBody>
      </p:sp>
      <p:sp>
        <p:nvSpPr>
          <p:cNvPr id="282" name="Shape 282"/>
          <p:cNvSpPr/>
          <p:nvPr/>
        </p:nvSpPr>
        <p:spPr>
          <a:xfrm>
            <a:off x="635000" y="1473200"/>
            <a:ext cx="11734800" cy="2806799"/>
          </a:xfrm>
          <a:prstGeom prst="rect">
            <a:avLst/>
          </a:prstGeom>
          <a:noFill/>
          <a:ln>
            <a:noFill/>
          </a:ln>
        </p:spPr>
        <p:txBody>
          <a:bodyPr lIns="0" tIns="0" rIns="0" bIns="0" anchor="t" anchorCtr="0">
            <a:noAutofit/>
          </a:bodyPr>
          <a:lstStyle/>
          <a:p>
            <a:pPr lvl="0" rtl="0">
              <a:lnSpc>
                <a:spcPct val="88333"/>
              </a:lnSpc>
              <a:spcBef>
                <a:spcPts val="0"/>
              </a:spcBef>
              <a:buNone/>
            </a:pPr>
            <a:endParaRPr>
              <a:latin typeface="Oswald"/>
              <a:ea typeface="Oswald"/>
              <a:cs typeface="Oswald"/>
              <a:sym typeface="Oswald"/>
            </a:endParaRPr>
          </a:p>
          <a:p>
            <a:pPr marL="0" marR="0" lvl="0" indent="0" algn="l" rtl="0">
              <a:lnSpc>
                <a:spcPct val="88333"/>
              </a:lnSpc>
              <a:spcBef>
                <a:spcPts val="0"/>
              </a:spcBef>
              <a:buSzPct val="25000"/>
              <a:buNone/>
            </a:pPr>
            <a:r>
              <a:rPr lang="en-US" sz="9600" b="1">
                <a:solidFill>
                  <a:srgbClr val="FFFFFF"/>
                </a:solidFill>
                <a:latin typeface="Oswald"/>
                <a:ea typeface="Oswald"/>
                <a:cs typeface="Oswald"/>
                <a:sym typeface="Oswald"/>
              </a:rPr>
              <a:t>WHAT IS CLASSIFICATION?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b="1">
                <a:latin typeface="Georgia"/>
                <a:ea typeface="Georgia"/>
                <a:cs typeface="Georgia"/>
                <a:sym typeface="Georgia"/>
              </a:rPr>
              <a:t>Classification</a:t>
            </a:r>
            <a:r>
              <a:rPr lang="en-US" sz="2800">
                <a:latin typeface="Georgia"/>
                <a:ea typeface="Georgia"/>
                <a:cs typeface="Georgia"/>
                <a:sym typeface="Georgia"/>
              </a:rPr>
              <a:t> is a machine learning problem for solving a set value given the knowledge we have about that value.</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Many classification problems are trying to predict </a:t>
            </a:r>
            <a:r>
              <a:rPr lang="en-US" sz="2800" i="1">
                <a:latin typeface="Georgia"/>
                <a:ea typeface="Georgia"/>
                <a:cs typeface="Georgia"/>
                <a:sym typeface="Georgia"/>
              </a:rPr>
              <a:t>binary</a:t>
            </a:r>
            <a:r>
              <a:rPr lang="en-US" sz="2800">
                <a:latin typeface="Georgia"/>
                <a:ea typeface="Georgia"/>
                <a:cs typeface="Georgia"/>
                <a:sym typeface="Georgia"/>
              </a:rPr>
              <a:t> values.</a:t>
            </a:r>
          </a:p>
          <a:p>
            <a:pPr marR="0" lvl="0" algn="l" rtl="0">
              <a:spcBef>
                <a:spcPts val="0"/>
              </a:spcBef>
              <a:buNone/>
            </a:pPr>
            <a:endParaRPr sz="2800">
              <a:latin typeface="Georgia"/>
              <a:ea typeface="Georgia"/>
              <a:cs typeface="Georgia"/>
              <a:sym typeface="Georgia"/>
            </a:endParaRPr>
          </a:p>
          <a:p>
            <a:pPr marL="203200" marR="0" lvl="0" indent="-256540" algn="l" rtl="0">
              <a:spcBef>
                <a:spcPts val="0"/>
              </a:spcBef>
              <a:buSzPct val="100000"/>
              <a:buFont typeface="Georgia"/>
              <a:buChar char="‣"/>
            </a:pPr>
            <a:r>
              <a:rPr lang="en-US" sz="2800">
                <a:latin typeface="Georgia"/>
                <a:ea typeface="Georgia"/>
                <a:cs typeface="Georgia"/>
                <a:sym typeface="Georgia"/>
              </a:rPr>
              <a:t>For example, we may be using patient data (medical history) to predict whether the patient is a smoker or not.</a:t>
            </a:r>
          </a:p>
        </p:txBody>
      </p:sp>
      <p:sp>
        <p:nvSpPr>
          <p:cNvPr id="288" name="Shape 288"/>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CLASSIFICATION?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Some problems don’t appear to be binary at first glance.  However, you can boil down the response to a </a:t>
            </a:r>
            <a:r>
              <a:rPr lang="en-US" sz="2800" i="1" dirty="0" err="1">
                <a:latin typeface="Georgia"/>
                <a:ea typeface="Georgia"/>
                <a:cs typeface="Georgia"/>
                <a:sym typeface="Georgia"/>
              </a:rPr>
              <a:t>boolean</a:t>
            </a:r>
            <a:r>
              <a:rPr lang="en-US" sz="2800" dirty="0">
                <a:latin typeface="Georgia"/>
                <a:ea typeface="Georgia"/>
                <a:cs typeface="Georgia"/>
                <a:sym typeface="Georgia"/>
              </a:rPr>
              <a:t> (true/false) value.</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What if you are predicting whether an image pixel will be </a:t>
            </a:r>
            <a:r>
              <a:rPr lang="en-US" sz="2400" dirty="0">
                <a:latin typeface="Consolas"/>
                <a:ea typeface="Consolas"/>
                <a:cs typeface="Consolas"/>
                <a:sym typeface="Consolas"/>
              </a:rPr>
              <a:t>red</a:t>
            </a:r>
            <a:r>
              <a:rPr lang="en-US" sz="2800" dirty="0">
                <a:latin typeface="Georgia"/>
                <a:ea typeface="Georgia"/>
                <a:cs typeface="Georgia"/>
                <a:sym typeface="Georgia"/>
              </a:rPr>
              <a:t> or </a:t>
            </a:r>
            <a:r>
              <a:rPr lang="en-US" sz="2400" dirty="0">
                <a:latin typeface="Consolas"/>
                <a:ea typeface="Consolas"/>
                <a:cs typeface="Consolas"/>
                <a:sym typeface="Consolas"/>
              </a:rPr>
              <a:t>blue</a:t>
            </a:r>
            <a:r>
              <a:rPr lang="en-US" sz="2800" dirty="0">
                <a:latin typeface="Georgia"/>
                <a:ea typeface="Georgia"/>
                <a:cs typeface="Georgia"/>
                <a:sym typeface="Georgia"/>
              </a:rPr>
              <a:t>?</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We don’t need to predict that                                                                                a pixel is </a:t>
            </a:r>
            <a:r>
              <a:rPr lang="en-US" sz="2400" dirty="0">
                <a:latin typeface="Consolas"/>
                <a:ea typeface="Consolas"/>
                <a:cs typeface="Consolas"/>
                <a:sym typeface="Consolas"/>
              </a:rPr>
              <a:t>blue</a:t>
            </a:r>
            <a:r>
              <a:rPr lang="en-US" sz="2800" dirty="0">
                <a:latin typeface="Georgia"/>
                <a:ea typeface="Georgia"/>
                <a:cs typeface="Georgia"/>
                <a:sym typeface="Georgia"/>
              </a:rPr>
              <a:t>, just that it is                                                                                 not </a:t>
            </a:r>
            <a:r>
              <a:rPr lang="en-US" sz="2400" dirty="0">
                <a:latin typeface="Consolas"/>
                <a:ea typeface="Consolas"/>
                <a:cs typeface="Consolas"/>
                <a:sym typeface="Consolas"/>
              </a:rPr>
              <a:t>red</a:t>
            </a:r>
            <a:r>
              <a:rPr lang="en-US" sz="2800" dirty="0">
                <a:latin typeface="Georgia"/>
                <a:ea typeface="Georgia"/>
                <a:cs typeface="Georgia"/>
                <a:sym typeface="Georgia"/>
              </a:rPr>
              <a:t>.</a:t>
            </a:r>
          </a:p>
          <a:p>
            <a:pPr marR="0" lvl="0" algn="l" rtl="0">
              <a:spcBef>
                <a:spcPts val="0"/>
              </a:spcBef>
              <a:buNone/>
            </a:pPr>
            <a:endParaRPr sz="2800" dirty="0">
              <a:latin typeface="Georgia"/>
              <a:ea typeface="Georgia"/>
              <a:cs typeface="Georgia"/>
              <a:sym typeface="Georgia"/>
            </a:endParaRPr>
          </a:p>
          <a:p>
            <a:pPr marL="203200" marR="0" lvl="0" indent="-256540" algn="l" rtl="0">
              <a:spcBef>
                <a:spcPts val="0"/>
              </a:spcBef>
              <a:buSzPct val="100000"/>
              <a:buFont typeface="Georgia"/>
              <a:buChar char="‣"/>
            </a:pPr>
            <a:r>
              <a:rPr lang="en-US" sz="2800" dirty="0">
                <a:latin typeface="Georgia"/>
                <a:ea typeface="Georgia"/>
                <a:cs typeface="Georgia"/>
                <a:sym typeface="Georgia"/>
              </a:rPr>
              <a:t>This is similar to the concept                                                                                of dummy variables.</a:t>
            </a:r>
          </a:p>
        </p:txBody>
      </p:sp>
      <p:sp>
        <p:nvSpPr>
          <p:cNvPr id="294" name="Shape 294"/>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CLASSIFICATION?</a:t>
            </a:r>
          </a:p>
        </p:txBody>
      </p:sp>
      <p:pic>
        <p:nvPicPr>
          <p:cNvPr id="295" name="Shape 295"/>
          <p:cNvPicPr preferRelativeResize="0"/>
          <p:nvPr/>
        </p:nvPicPr>
        <p:blipFill>
          <a:blip r:embed="rId3">
            <a:alphaModFix/>
          </a:blip>
          <a:stretch>
            <a:fillRect/>
          </a:stretch>
        </p:blipFill>
        <p:spPr>
          <a:xfrm>
            <a:off x="5521312" y="3467675"/>
            <a:ext cx="7077075" cy="3467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body" idx="1"/>
          </p:nvPr>
        </p:nvSpPr>
        <p:spPr>
          <a:xfrm>
            <a:off x="635006" y="1292775"/>
            <a:ext cx="11734800" cy="3809999"/>
          </a:xfrm>
          <a:prstGeom prst="rect">
            <a:avLst/>
          </a:prstGeom>
          <a:noFill/>
          <a:ln>
            <a:noFill/>
          </a:ln>
        </p:spPr>
        <p:txBody>
          <a:bodyPr lIns="0" tIns="0" rIns="0" bIns="0" anchor="t" anchorCtr="0">
            <a:noAutofit/>
          </a:bodyPr>
          <a:lstStyle/>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Binary classification is the simplest form of classification.</a:t>
            </a:r>
          </a:p>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However, classification problems can have multiple </a:t>
            </a:r>
            <a:r>
              <a:rPr lang="en-US" sz="2800" i="1">
                <a:solidFill>
                  <a:schemeClr val="dk1"/>
                </a:solidFill>
                <a:latin typeface="Georgia"/>
                <a:ea typeface="Georgia"/>
                <a:cs typeface="Georgia"/>
                <a:sym typeface="Georgia"/>
              </a:rPr>
              <a:t>class labels</a:t>
            </a:r>
            <a:r>
              <a:rPr lang="en-US" sz="2800">
                <a:solidFill>
                  <a:schemeClr val="dk1"/>
                </a:solidFill>
                <a:latin typeface="Georgia"/>
                <a:ea typeface="Georgia"/>
                <a:cs typeface="Georgia"/>
                <a:sym typeface="Georgia"/>
              </a:rPr>
              <a:t>.  </a:t>
            </a:r>
          </a:p>
          <a:p>
            <a:pPr lvl="0" rtl="0">
              <a:spcBef>
                <a:spcPts val="0"/>
              </a:spcBef>
              <a:buNone/>
            </a:pPr>
            <a:endParaRPr sz="2800">
              <a:solidFill>
                <a:schemeClr val="dk1"/>
              </a:solidFill>
              <a:latin typeface="Georgia"/>
              <a:ea typeface="Georgia"/>
              <a:cs typeface="Georgia"/>
              <a:sym typeface="Georgia"/>
            </a:endParaRPr>
          </a:p>
          <a:p>
            <a:pPr marL="203200" lvl="0" indent="-25654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Instead of predicting whether the pixel is red or blue, you could predict whether the pixel is red, blue, or green.</a:t>
            </a:r>
          </a:p>
        </p:txBody>
      </p:sp>
      <p:sp>
        <p:nvSpPr>
          <p:cNvPr id="301" name="Shape 301"/>
          <p:cNvSpPr/>
          <p:nvPr/>
        </p:nvSpPr>
        <p:spPr>
          <a:xfrm>
            <a:off x="635000" y="736600"/>
            <a:ext cx="11734800" cy="431700"/>
          </a:xfrm>
          <a:prstGeom prst="rect">
            <a:avLst/>
          </a:prstGeom>
          <a:noFill/>
          <a:ln>
            <a:noFill/>
          </a:ln>
        </p:spPr>
        <p:txBody>
          <a:bodyPr lIns="0" tIns="0" rIns="0" bIns="0" anchor="t" anchorCtr="0">
            <a:noAutofit/>
          </a:bodyPr>
          <a:lstStyle/>
          <a:p>
            <a:pPr marL="0" marR="0" lvl="0" indent="0" algn="l" rtl="0">
              <a:lnSpc>
                <a:spcPct val="100000"/>
              </a:lnSpc>
              <a:spcBef>
                <a:spcPts val="0"/>
              </a:spcBef>
              <a:buSzPct val="25000"/>
              <a:buNone/>
            </a:pPr>
            <a:r>
              <a:rPr lang="en-US" sz="3200" b="1">
                <a:latin typeface="Oswald"/>
                <a:ea typeface="Oswald"/>
                <a:cs typeface="Oswald"/>
                <a:sym typeface="Oswald"/>
              </a:rPr>
              <a:t>WHAT IS CLASSIFICATION?</a:t>
            </a:r>
          </a:p>
        </p:txBody>
      </p:sp>
      <p:pic>
        <p:nvPicPr>
          <p:cNvPr id="302" name="Shape 302"/>
          <p:cNvPicPr preferRelativeResize="0"/>
          <p:nvPr/>
        </p:nvPicPr>
        <p:blipFill>
          <a:blip r:embed="rId3">
            <a:alphaModFix/>
          </a:blip>
          <a:stretch>
            <a:fillRect/>
          </a:stretch>
        </p:blipFill>
        <p:spPr>
          <a:xfrm>
            <a:off x="3725762" y="4477625"/>
            <a:ext cx="5553274" cy="2748675"/>
          </a:xfrm>
          <a:prstGeom prst="rect">
            <a:avLst/>
          </a:prstGeom>
          <a:noFill/>
          <a:ln>
            <a:noFill/>
          </a:ln>
        </p:spPr>
      </p:pic>
    </p:spTree>
  </p:cSld>
  <p:clrMapOvr>
    <a:masterClrMapping/>
  </p:clrMapOvr>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1727</Words>
  <Application>Microsoft Macintosh PowerPoint</Application>
  <PresentationFormat>Custom</PresentationFormat>
  <Paragraphs>256</Paragraphs>
  <Slides>41</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Consolas</vt:lpstr>
      <vt:lpstr>Georgia</vt:lpstr>
      <vt:lpstr>Impact</vt:lpstr>
      <vt:lpstr>Merriweather Sans</vt:lpstr>
      <vt:lpstr>Oswald</vt:lpstr>
      <vt:lpstr>White</vt:lpstr>
      <vt:lpstr>PowerPoint Presentation</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DUE DATE</vt:lpstr>
      <vt:lpstr>PowerPoint Presentation</vt:lpstr>
      <vt:lpstr>CITATIONS</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Ryan Stewart</cp:lastModifiedBy>
  <cp:revision>2</cp:revision>
  <dcterms:modified xsi:type="dcterms:W3CDTF">2019-05-23T21:47:33Z</dcterms:modified>
</cp:coreProperties>
</file>