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8"/>
  </p:notesMasterIdLst>
  <p:sldIdLst>
    <p:sldId id="258" r:id="rId3"/>
    <p:sldId id="382" r:id="rId4"/>
    <p:sldId id="551" r:id="rId5"/>
    <p:sldId id="547" r:id="rId6"/>
    <p:sldId id="548" r:id="rId7"/>
    <p:sldId id="552" r:id="rId8"/>
    <p:sldId id="553" r:id="rId9"/>
    <p:sldId id="549" r:id="rId10"/>
    <p:sldId id="554" r:id="rId11"/>
    <p:sldId id="492" r:id="rId12"/>
    <p:sldId id="555" r:id="rId13"/>
    <p:sldId id="556" r:id="rId14"/>
    <p:sldId id="557" r:id="rId15"/>
    <p:sldId id="558" r:id="rId16"/>
    <p:sldId id="559" r:id="rId17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79">
          <p15:clr>
            <a:srgbClr val="A4A3A4"/>
          </p15:clr>
        </p15:guide>
        <p15:guide id="2" orient="horz" pos="306">
          <p15:clr>
            <a:srgbClr val="A4A3A4"/>
          </p15:clr>
        </p15:guide>
        <p15:guide id="3" orient="horz" pos="565">
          <p15:clr>
            <a:srgbClr val="A4A3A4"/>
          </p15:clr>
        </p15:guide>
        <p15:guide id="4" orient="horz" pos="2193">
          <p15:clr>
            <a:srgbClr val="A4A3A4"/>
          </p15:clr>
        </p15:guide>
        <p15:guide id="5" orient="horz" pos="1611">
          <p15:clr>
            <a:srgbClr val="A4A3A4"/>
          </p15:clr>
        </p15:guide>
        <p15:guide id="6" pos="5607">
          <p15:clr>
            <a:srgbClr val="A4A3A4"/>
          </p15:clr>
        </p15:guide>
        <p15:guide id="7" pos="290">
          <p15:clr>
            <a:srgbClr val="A4A3A4"/>
          </p15:clr>
        </p15:guide>
        <p15:guide id="8" pos="1979">
          <p15:clr>
            <a:srgbClr val="A4A3A4"/>
          </p15:clr>
        </p15:guide>
        <p15:guide id="9" pos="3781">
          <p15:clr>
            <a:srgbClr val="A4A3A4"/>
          </p15:clr>
        </p15:guide>
        <p15:guide id="10" pos="2092">
          <p15:clr>
            <a:srgbClr val="A4A3A4"/>
          </p15:clr>
        </p15:guide>
        <p15:guide id="11" pos="3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7" autoAdjust="0"/>
    <p:restoredTop sz="93052" autoAdjust="0"/>
  </p:normalViewPr>
  <p:slideViewPr>
    <p:cSldViewPr>
      <p:cViewPr varScale="1">
        <p:scale>
          <a:sx n="134" d="100"/>
          <a:sy n="134" d="100"/>
        </p:scale>
        <p:origin x="1008" y="114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2857500"/>
            <a:ext cx="8469313" cy="1676400"/>
          </a:xfrm>
        </p:spPr>
        <p:txBody>
          <a:bodyPr/>
          <a:lstStyle/>
          <a:p>
            <a:pPr>
              <a:defRPr/>
            </a:pPr>
            <a:r>
              <a:rPr lang="en-US" sz="9000" smtClean="0"/>
              <a:t>DATA </a:t>
            </a:r>
            <a:r>
              <a:rPr lang="en-US" sz="9000" dirty="0" smtClean="0"/>
              <a:t>SCIENCE</a:t>
            </a:r>
            <a:r>
              <a:rPr lang="en-US" sz="9000" smtClean="0"/>
              <a:t/>
            </a:r>
            <a:br>
              <a:rPr lang="en-US" sz="9000" smtClean="0"/>
            </a:br>
            <a:r>
              <a:rPr lang="en-US" sz="5000" smtClean="0"/>
              <a:t>Probability and Bayes’ Theorem</a:t>
            </a:r>
            <a:endParaRPr lang="en-US" sz="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Medium"/>
                <a:cs typeface="PFDinTextCompPro-Medium"/>
              </a:rPr>
              <a:t>Deriving Bayes’ theorem:</a:t>
            </a:r>
          </a:p>
          <a:p>
            <a:pPr algn="l"/>
            <a:endParaRPr lang="en-US" sz="14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We know: P(A|B</a:t>
            </a:r>
            <a:r>
              <a:rPr lang="en-US" sz="2800">
                <a:latin typeface="PFDinTextCompPro-Italic"/>
                <a:cs typeface="PFDinTextCompPro-Italic"/>
              </a:rPr>
              <a:t>) = P(AB) / P(B</a:t>
            </a:r>
            <a:r>
              <a:rPr lang="en-US" sz="2800" smtClean="0">
                <a:latin typeface="PFDinTextCompPro-Italic"/>
                <a:cs typeface="PFDinTextCompPro-Italic"/>
              </a:rPr>
              <a:t>) and </a:t>
            </a:r>
            <a:r>
              <a:rPr lang="en-US" sz="2800">
                <a:latin typeface="PFDinTextCompPro-Italic"/>
                <a:cs typeface="PFDinTextCompPro-Italic"/>
              </a:rPr>
              <a:t>P(B|A) = </a:t>
            </a:r>
            <a:r>
              <a:rPr lang="en-US" sz="2800" smtClean="0">
                <a:latin typeface="PFDinTextCompPro-Italic"/>
                <a:cs typeface="PFDinTextCompPro-Italic"/>
              </a:rPr>
              <a:t>P(AB) </a:t>
            </a:r>
            <a:r>
              <a:rPr lang="en-US" sz="2800">
                <a:latin typeface="PFDinTextCompPro-Italic"/>
                <a:cs typeface="PFDinTextCompPro-Italic"/>
              </a:rPr>
              <a:t>/ P(A</a:t>
            </a:r>
            <a:r>
              <a:rPr lang="en-US" sz="2800" smtClean="0">
                <a:latin typeface="PFDinTextCompPro-Italic"/>
                <a:cs typeface="PFDinTextCompPro-Italic"/>
              </a:rPr>
              <a:t>)</a:t>
            </a:r>
          </a:p>
          <a:p>
            <a:pPr algn="l"/>
            <a:endParaRPr lang="en-US" sz="14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Thus: P(AB) = P(A|B) * P(B) = P(B|A) * P(A)</a:t>
            </a:r>
          </a:p>
          <a:p>
            <a:pPr algn="l"/>
            <a:endParaRPr lang="en-US" sz="140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Rearrange to get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Bayes’ theorem</a:t>
            </a:r>
            <a:r>
              <a:rPr lang="en-US" sz="2800" smtClean="0">
                <a:latin typeface="PFDinTextCompPro-Italic"/>
                <a:cs typeface="PFDinTextCompPro-Italic"/>
              </a:rPr>
              <a:t>: </a:t>
            </a:r>
            <a:r>
              <a:rPr lang="en-US" sz="2800">
                <a:latin typeface="PFDinTextCompPro-Italic"/>
                <a:cs typeface="PFDinTextCompPro-Italic"/>
              </a:rPr>
              <a:t>P(A|B) </a:t>
            </a:r>
            <a:r>
              <a:rPr lang="en-US" sz="2800" smtClean="0">
                <a:latin typeface="PFDinTextCompPro-Italic"/>
                <a:cs typeface="PFDinTextCompPro-Italic"/>
              </a:rPr>
              <a:t>= P(B|A</a:t>
            </a:r>
            <a:r>
              <a:rPr lang="en-US" sz="2800">
                <a:latin typeface="PFDinTextCompPro-Italic"/>
                <a:cs typeface="PFDinTextCompPro-Italic"/>
              </a:rPr>
              <a:t>) * P(A</a:t>
            </a:r>
            <a:r>
              <a:rPr lang="en-US" sz="2800" smtClean="0">
                <a:latin typeface="PFDinTextCompPro-Italic"/>
                <a:cs typeface="PFDinTextCompPro-Italic"/>
              </a:rPr>
              <a:t>) / P(B)</a:t>
            </a:r>
            <a:endParaRPr lang="en-US" sz="28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48876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latin typeface="PFDinTextCompPro-Medium"/>
                <a:cs typeface="PFDinTextCompPro-Medium"/>
              </a:rPr>
              <a:t>Exercise:</a:t>
            </a:r>
          </a:p>
          <a:p>
            <a:pPr algn="l"/>
            <a:endParaRPr lang="en-US" sz="12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1% of women at age forty who participate in routine screening have breast cancer. 80% of women with breast cancer will get positive mammograms. 9.6% of women without breast cancer will also get positive </a:t>
            </a:r>
            <a:r>
              <a:rPr lang="en-US" sz="2400" dirty="0" smtClean="0">
                <a:latin typeface="PFDinTextCompPro-Italic"/>
                <a:cs typeface="PFDinTextCompPro-Italic"/>
              </a:rPr>
              <a:t>mammograms.</a:t>
            </a:r>
          </a:p>
          <a:p>
            <a:pPr algn="l"/>
            <a:endParaRPr lang="en-US" sz="12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400" dirty="0" smtClean="0">
                <a:latin typeface="PFDinTextCompPro-Italic"/>
                <a:cs typeface="PFDinTextCompPro-Italic"/>
              </a:rPr>
              <a:t>A </a:t>
            </a:r>
            <a:r>
              <a:rPr lang="en-US" sz="2400" dirty="0">
                <a:latin typeface="PFDinTextCompPro-Italic"/>
                <a:cs typeface="PFDinTextCompPro-Italic"/>
              </a:rPr>
              <a:t>woman in this age group had a positive mammography in a routine screening. What is the probability that she actually has breast cancer</a:t>
            </a:r>
            <a:r>
              <a:rPr lang="en-US" sz="2400" dirty="0" smtClean="0">
                <a:latin typeface="PFDinTextCompPro-Italic"/>
                <a:cs typeface="PFDinTextCompPro-Italic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51245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Medium"/>
                <a:cs typeface="PFDinTextCompPro-Medium"/>
              </a:rPr>
              <a:t>Part 1: Draw a confusion matrix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4" y="1666220"/>
            <a:ext cx="45529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702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Medium"/>
                <a:cs typeface="PFDinTextCompPro-Medium"/>
              </a:rPr>
              <a:t>Part 1: Draw a confusion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7312" y="1714262"/>
            <a:ext cx="37814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Given a positive test result, what is the probability of cancer?</a:t>
            </a:r>
          </a:p>
          <a:p>
            <a:pPr algn="l"/>
            <a:endParaRPr lang="en-US" sz="140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8/103 = 7.8%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" y="1638300"/>
            <a:ext cx="46005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599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Medium"/>
                <a:cs typeface="PFDinTextCompPro-Medium"/>
              </a:rPr>
              <a:t>Part 2: Review of Terminology</a:t>
            </a:r>
          </a:p>
          <a:p>
            <a:pPr algn="l"/>
            <a:endParaRPr lang="en-US" sz="14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What is the </a:t>
            </a:r>
            <a:r>
              <a:rPr lang="en-US" sz="2800" b="1" smtClean="0">
                <a:latin typeface="PFDinTextCompPro-Italic"/>
                <a:cs typeface="PFDinTextCompPro-Italic"/>
              </a:rPr>
              <a:t>sensitivity</a:t>
            </a:r>
            <a:r>
              <a:rPr lang="en-US" sz="2800" smtClean="0">
                <a:latin typeface="PFDinTextCompPro-Italic"/>
                <a:cs typeface="PFDinTextCompPro-Italic"/>
              </a:rPr>
              <a:t> of the test?</a:t>
            </a:r>
          </a:p>
          <a:p>
            <a:pPr algn="l"/>
            <a:r>
              <a:rPr lang="en-US" sz="2800">
                <a:latin typeface="PFDinTextCompPro-Italic"/>
                <a:cs typeface="PFDinTextCompPro-Italic"/>
              </a:rPr>
              <a:t>	</a:t>
            </a:r>
            <a:r>
              <a:rPr lang="en-US" sz="2800" smtClean="0">
                <a:latin typeface="PFDinTextCompPro-Italic"/>
                <a:cs typeface="PFDinTextCompPro-Italic"/>
              </a:rPr>
              <a:t>TP / actual yes = 80%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What is the </a:t>
            </a:r>
            <a:r>
              <a:rPr lang="en-US" sz="2800" b="1" smtClean="0">
                <a:latin typeface="PFDinTextCompPro-Italic"/>
                <a:cs typeface="PFDinTextCompPro-Italic"/>
              </a:rPr>
              <a:t>specificity</a:t>
            </a:r>
            <a:r>
              <a:rPr lang="en-US" sz="2800" smtClean="0">
                <a:latin typeface="PFDinTextCompPro-Italic"/>
                <a:cs typeface="PFDinTextCompPro-Italic"/>
              </a:rPr>
              <a:t> of the test?</a:t>
            </a:r>
          </a:p>
          <a:p>
            <a:pPr algn="l"/>
            <a:r>
              <a:rPr lang="en-US" sz="2800">
                <a:latin typeface="PFDinTextCompPro-Italic"/>
                <a:cs typeface="PFDinTextCompPro-Italic"/>
              </a:rPr>
              <a:t>	</a:t>
            </a:r>
            <a:r>
              <a:rPr lang="en-US" sz="2800" smtClean="0">
                <a:latin typeface="PFDinTextCompPro-Italic"/>
                <a:cs typeface="PFDinTextCompPro-Italic"/>
              </a:rPr>
              <a:t>TN / actual no = 1 - 9.6% = 90.4%</a:t>
            </a:r>
          </a:p>
          <a:p>
            <a:pPr algn="l"/>
            <a:endParaRPr lang="en-US" sz="28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b="1" smtClean="0">
                <a:latin typeface="PFDinTextCompPro-Italic"/>
                <a:cs typeface="PFDinTextCompPro-Italic"/>
              </a:rPr>
              <a:t>Prevalence</a:t>
            </a:r>
            <a:r>
              <a:rPr lang="en-US" sz="2800" smtClean="0">
                <a:latin typeface="PFDinTextCompPro-Italic"/>
                <a:cs typeface="PFDinTextCompPro-Italic"/>
              </a:rPr>
              <a:t> = actual yes / total = 1%</a:t>
            </a:r>
          </a:p>
          <a:p>
            <a:pPr algn="l"/>
            <a:r>
              <a:rPr lang="en-US" sz="2800" b="1" smtClean="0">
                <a:latin typeface="PFDinTextCompPro-Italic"/>
                <a:cs typeface="PFDinTextCompPro-Italic"/>
              </a:rPr>
              <a:t>Precision</a:t>
            </a:r>
            <a:r>
              <a:rPr lang="en-US" sz="2800" smtClean="0">
                <a:latin typeface="PFDinTextCompPro-Italic"/>
                <a:cs typeface="PFDinTextCompPro-Italic"/>
              </a:rPr>
              <a:t> = TP / predicted yes = 7.8%</a:t>
            </a:r>
            <a:endParaRPr lang="en-US" sz="280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242299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5638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latin typeface="PFDinTextCompPro-Medium"/>
                <a:cs typeface="PFDinTextCompPro-Medium"/>
              </a:rPr>
              <a:t>Part 3: Use Bayes’ theorem</a:t>
            </a:r>
            <a:endParaRPr lang="en-US" sz="12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400" dirty="0" smtClean="0">
                <a:latin typeface="PFDinTextCompPro-Italic"/>
                <a:cs typeface="PFDinTextCompPro-Italic"/>
              </a:rPr>
              <a:t>P(A|B</a:t>
            </a:r>
            <a:r>
              <a:rPr lang="en-US" sz="2400" dirty="0">
                <a:latin typeface="PFDinTextCompPro-Italic"/>
                <a:cs typeface="PFDinTextCompPro-Italic"/>
              </a:rPr>
              <a:t>) </a:t>
            </a:r>
            <a:r>
              <a:rPr lang="en-US" sz="2400" dirty="0" smtClean="0">
                <a:latin typeface="PFDinTextCompPro-Italic"/>
                <a:cs typeface="PFDinTextCompPro-Italic"/>
              </a:rPr>
              <a:t>= P(B|A</a:t>
            </a:r>
            <a:r>
              <a:rPr lang="en-US" sz="2400" dirty="0">
                <a:latin typeface="PFDinTextCompPro-Italic"/>
                <a:cs typeface="PFDinTextCompPro-Italic"/>
              </a:rPr>
              <a:t>) * P(A</a:t>
            </a:r>
            <a:r>
              <a:rPr lang="en-US" sz="2400" dirty="0" smtClean="0">
                <a:latin typeface="PFDinTextCompPro-Italic"/>
                <a:cs typeface="PFDinTextCompPro-Italic"/>
              </a:rPr>
              <a:t>) / P(B)</a:t>
            </a:r>
          </a:p>
          <a:p>
            <a:pPr algn="l"/>
            <a:endParaRPr lang="en-US" sz="12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400" dirty="0" smtClean="0">
                <a:latin typeface="PFDinTextCompPro-Italic"/>
                <a:cs typeface="PFDinTextCompPro-Italic"/>
              </a:rPr>
              <a:t>Event A is “has cancer.” Event B is “positive test.”</a:t>
            </a:r>
          </a:p>
          <a:p>
            <a:pPr algn="l"/>
            <a:r>
              <a:rPr lang="en-US" sz="2400" dirty="0" smtClean="0">
                <a:latin typeface="PFDinTextCompPro-Italic"/>
                <a:cs typeface="PFDinTextCompPro-Italic"/>
              </a:rPr>
              <a:t>What is P(A|B)?</a:t>
            </a:r>
          </a:p>
          <a:p>
            <a:pPr algn="l"/>
            <a:endParaRPr lang="en-US" sz="12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400" dirty="0" smtClean="0">
                <a:latin typeface="PFDinTextCompPro-Italic"/>
                <a:cs typeface="PFDinTextCompPro-Italic"/>
              </a:rPr>
              <a:t>P(B|A) = 0.80</a:t>
            </a:r>
          </a:p>
          <a:p>
            <a:pPr algn="l"/>
            <a:r>
              <a:rPr lang="en-US" sz="2400" dirty="0" smtClean="0">
                <a:latin typeface="PFDinTextCompPro-Italic"/>
                <a:cs typeface="PFDinTextCompPro-Italic"/>
              </a:rPr>
              <a:t>P(A) = 0.01</a:t>
            </a:r>
          </a:p>
          <a:p>
            <a:pPr algn="l"/>
            <a:r>
              <a:rPr lang="en-US" sz="2400" dirty="0" smtClean="0">
                <a:latin typeface="PFDinTextCompPro-Italic"/>
                <a:cs typeface="PFDinTextCompPro-Italic"/>
              </a:rPr>
              <a:t>P(B) = 0.103</a:t>
            </a:r>
          </a:p>
          <a:p>
            <a:pPr algn="l"/>
            <a:r>
              <a:rPr lang="en-US" sz="2400" dirty="0" smtClean="0">
                <a:latin typeface="PFDinTextCompPro-Italic"/>
                <a:cs typeface="PFDinTextCompPro-Italic"/>
              </a:rPr>
              <a:t>P(A|B) = 0.80 * 0.01 / 0.103 = 7.8%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337" y="2163841"/>
            <a:ext cx="3046338" cy="305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9730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95737" y="1049179"/>
            <a:ext cx="4724400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PFDinTextCompPro-Italic"/>
                <a:cs typeface="PFDinTextCompPro-Italic"/>
              </a:rPr>
              <a:t>Let’s pretend you flipped a coin and haven’t looked at the result. This diagram represents the “universe” of all possible outcomes, also known as </a:t>
            </a:r>
            <a:r>
              <a:rPr lang="en-US" sz="2000" dirty="0" smtClean="0">
                <a:latin typeface="PFDinTextCompPro-Medium" panose="02000500000000020004" pitchFamily="2" charset="0"/>
                <a:cs typeface="PFDinTextCompPro-Italic"/>
              </a:rPr>
              <a:t>events</a:t>
            </a:r>
            <a:r>
              <a:rPr lang="en-US" sz="2000" dirty="0" smtClean="0">
                <a:latin typeface="PFDinTextCompPro-Italic"/>
                <a:cs typeface="PFDinTextCompPro-Italic"/>
              </a:rPr>
              <a:t>. This universe is known as the </a:t>
            </a:r>
            <a:r>
              <a:rPr lang="en-US" sz="2000" dirty="0" smtClean="0">
                <a:latin typeface="PFDinTextCompPro-Medium" panose="02000500000000020004" pitchFamily="2" charset="0"/>
                <a:cs typeface="PFDinTextCompPro-Italic"/>
              </a:rPr>
              <a:t>sample space</a:t>
            </a:r>
            <a:r>
              <a:rPr lang="en-US" sz="2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11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000" dirty="0" smtClean="0">
                <a:latin typeface="PFDinTextCompPro-Italic"/>
                <a:cs typeface="PFDinTextCompPro-Italic"/>
              </a:rPr>
              <a:t>Q: What are the </a:t>
            </a:r>
            <a:r>
              <a:rPr lang="en-US" sz="2000" b="1" dirty="0" smtClean="0">
                <a:latin typeface="PFDinTextCompPro-Italic"/>
                <a:cs typeface="PFDinTextCompPro-Italic"/>
              </a:rPr>
              <a:t>mutually exclusive events</a:t>
            </a:r>
            <a:r>
              <a:rPr lang="en-US" sz="2000" dirty="0" smtClean="0">
                <a:latin typeface="PFDinTextCompPro-Italic"/>
                <a:cs typeface="PFDinTextCompPro-Italic"/>
              </a:rPr>
              <a:t> that make up the </a:t>
            </a:r>
            <a:r>
              <a:rPr lang="en-US" sz="2000" b="1" dirty="0" smtClean="0">
                <a:latin typeface="PFDinTextCompPro-Italic"/>
                <a:cs typeface="PFDinTextCompPro-Italic"/>
              </a:rPr>
              <a:t>sample space</a:t>
            </a:r>
            <a:r>
              <a:rPr lang="en-US" sz="2000" dirty="0" smtClean="0">
                <a:latin typeface="PFDinTextCompPro-Italic"/>
                <a:cs typeface="PFDinTextCompPro-Italic"/>
              </a:rPr>
              <a:t> for a coin flip?</a:t>
            </a:r>
          </a:p>
          <a:p>
            <a:pPr algn="l"/>
            <a:r>
              <a:rPr lang="en-US" sz="2000" dirty="0" smtClean="0">
                <a:latin typeface="PFDinTextCompPro-Italic"/>
                <a:cs typeface="PFDinTextCompPro-Italic"/>
              </a:rPr>
              <a:t>A: Heads and tails</a:t>
            </a:r>
          </a:p>
        </p:txBody>
      </p:sp>
    </p:spTree>
    <p:extLst>
      <p:ext uri="{BB962C8B-B14F-4D97-AF65-F5344CB8AC3E}">
        <p14:creationId xmlns:p14="http://schemas.microsoft.com/office/powerpoint/2010/main" val="1209299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00487" y="1104900"/>
            <a:ext cx="504825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PFDinTextCompPro-Italic"/>
                <a:cs typeface="PFDinTextCompPro-Italic"/>
              </a:rPr>
              <a:t>Let’s now pretend that our universe involves a research study on humans. Event “A” is people in that study who have cancer.</a:t>
            </a:r>
          </a:p>
          <a:p>
            <a:pPr algn="l"/>
            <a:endParaRPr lang="en-US" sz="11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000" dirty="0" smtClean="0">
                <a:latin typeface="PFDinTextCompPro-Italic"/>
                <a:cs typeface="PFDinTextCompPro-Italic"/>
              </a:rPr>
              <a:t>Q: If our study has 100 people and “A” has 25 people, what is the </a:t>
            </a:r>
            <a:r>
              <a:rPr lang="en-US" sz="2000" dirty="0" smtClean="0">
                <a:latin typeface="PFDinTextCompPro-Medium" panose="02000500000000020004" pitchFamily="2" charset="0"/>
                <a:cs typeface="PFDinTextCompPro-Italic"/>
              </a:rPr>
              <a:t>probability</a:t>
            </a:r>
            <a:r>
              <a:rPr lang="en-US" sz="2000" dirty="0" smtClean="0">
                <a:latin typeface="PFDinTextCompPro-Italic"/>
                <a:cs typeface="PFDinTextCompPro-Italic"/>
              </a:rPr>
              <a:t> of A?</a:t>
            </a:r>
          </a:p>
          <a:p>
            <a:pPr algn="l"/>
            <a:r>
              <a:rPr lang="en-US" sz="2000" dirty="0" smtClean="0">
                <a:latin typeface="PFDinTextCompPro-Italic"/>
                <a:cs typeface="PFDinTextCompPro-Italic"/>
              </a:rPr>
              <a:t>A: P(A) = 25/100 = 0.25</a:t>
            </a:r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endParaRPr lang="en-US" sz="11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000" dirty="0" smtClean="0">
                <a:latin typeface="PFDinTextCompPro-Italic"/>
                <a:cs typeface="PFDinTextCompPro-Italic"/>
              </a:rPr>
              <a:t>Q: What is the max probability of any event?</a:t>
            </a:r>
          </a:p>
          <a:p>
            <a:pPr algn="l"/>
            <a:r>
              <a:rPr lang="en-US" sz="2000" dirty="0" smtClean="0">
                <a:latin typeface="PFDinTextCompPro-Italic"/>
                <a:cs typeface="PFDinTextCompPro-Italic"/>
              </a:rPr>
              <a:t>A: 1</a:t>
            </a:r>
          </a:p>
        </p:txBody>
      </p:sp>
    </p:spTree>
    <p:extLst>
      <p:ext uri="{BB962C8B-B14F-4D97-AF65-F5344CB8AC3E}">
        <p14:creationId xmlns:p14="http://schemas.microsoft.com/office/powerpoint/2010/main" val="463699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00487" y="1104900"/>
            <a:ext cx="504825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PFDinTextCompPro-Italic"/>
                <a:cs typeface="PFDinTextCompPro-Italic"/>
              </a:rPr>
              <a:t>This represents the same set of people, except everyone in the study is given a test. Event “B” is everyone in the study for whom the test is positive.</a:t>
            </a:r>
          </a:p>
          <a:p>
            <a:pPr algn="l"/>
            <a:endParaRPr lang="en-US" sz="11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000" dirty="0" smtClean="0">
                <a:latin typeface="PFDinTextCompPro-Italic"/>
                <a:cs typeface="PFDinTextCompPro-Italic"/>
              </a:rPr>
              <a:t>Q: What portion of the diagram represents the subset of people with a negative test?</a:t>
            </a:r>
          </a:p>
          <a:p>
            <a:pPr algn="l"/>
            <a:r>
              <a:rPr lang="en-US" sz="2000" dirty="0" smtClean="0">
                <a:latin typeface="PFDinTextCompPro-Italic"/>
                <a:cs typeface="PFDinTextCompPro-Italic"/>
              </a:rPr>
              <a:t>A: The white area between the smaller circle and the larger circle.</a:t>
            </a:r>
          </a:p>
        </p:txBody>
      </p:sp>
    </p:spTree>
    <p:extLst>
      <p:ext uri="{BB962C8B-B14F-4D97-AF65-F5344CB8AC3E}">
        <p14:creationId xmlns:p14="http://schemas.microsoft.com/office/powerpoint/2010/main" val="2881216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00487" y="974169"/>
            <a:ext cx="5048250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PFDinTextCompPro-Italic"/>
                <a:cs typeface="PFDinTextCompPro-Italic"/>
              </a:rPr>
              <a:t>Because “A” and “B” are events from the same study, we can show them together.</a:t>
            </a:r>
          </a:p>
          <a:p>
            <a:pPr algn="l"/>
            <a:endParaRPr lang="en-US" sz="11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000" dirty="0" smtClean="0">
                <a:latin typeface="PFDinTextCompPro-Italic"/>
                <a:cs typeface="PFDinTextCompPro-Italic"/>
              </a:rPr>
              <a:t>Q: How would you describe the “cancer status” and “test status” of people in each portion of the diagram (by color)?</a:t>
            </a:r>
          </a:p>
          <a:p>
            <a:pPr algn="l"/>
            <a:r>
              <a:rPr lang="en-US" sz="2000" dirty="0" smtClean="0">
                <a:latin typeface="PFDinTextCompPro-Italic"/>
                <a:cs typeface="PFDinTextCompPro-Italic"/>
              </a:rPr>
              <a:t>A: Pink: cancer, negative test</a:t>
            </a:r>
          </a:p>
          <a:p>
            <a:pPr algn="l"/>
            <a:r>
              <a:rPr lang="en-US" sz="2000" dirty="0">
                <a:latin typeface="PFDinTextCompPro-Italic"/>
                <a:cs typeface="PFDinTextCompPro-Italic"/>
              </a:rPr>
              <a:t> </a:t>
            </a:r>
            <a:r>
              <a:rPr lang="en-US" sz="2000" dirty="0" smtClean="0">
                <a:latin typeface="PFDinTextCompPro-Italic"/>
                <a:cs typeface="PFDinTextCompPro-Italic"/>
              </a:rPr>
              <a:t>   Purple: cancer, positive test</a:t>
            </a:r>
          </a:p>
          <a:p>
            <a:pPr algn="l"/>
            <a:r>
              <a:rPr lang="en-US" sz="2000" dirty="0" smtClean="0">
                <a:latin typeface="PFDinTextCompPro-Italic"/>
                <a:cs typeface="PFDinTextCompPro-Italic"/>
              </a:rPr>
              <a:t>    Blue: no cancer, positive test</a:t>
            </a:r>
          </a:p>
          <a:p>
            <a:pPr algn="l"/>
            <a:r>
              <a:rPr lang="en-US" sz="2000" dirty="0" smtClean="0">
                <a:latin typeface="PFDinTextCompPro-Italic"/>
                <a:cs typeface="PFDinTextCompPro-Italic"/>
              </a:rPr>
              <a:t>    White: no cancer, negative test</a:t>
            </a:r>
          </a:p>
        </p:txBody>
      </p:sp>
    </p:spTree>
    <p:extLst>
      <p:ext uri="{BB962C8B-B14F-4D97-AF65-F5344CB8AC3E}">
        <p14:creationId xmlns:p14="http://schemas.microsoft.com/office/powerpoint/2010/main" val="4008798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00487" y="974169"/>
            <a:ext cx="512445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PFDinTextCompPro-Italic"/>
                <a:cs typeface="PFDinTextCompPro-Italic"/>
              </a:rPr>
              <a:t>The purple section is known as the </a:t>
            </a:r>
            <a:r>
              <a:rPr lang="en-US" sz="2000" dirty="0" smtClean="0">
                <a:latin typeface="PFDinTextCompPro-Medium" panose="02000500000000020004" pitchFamily="2" charset="0"/>
                <a:cs typeface="PFDinTextCompPro-Italic"/>
              </a:rPr>
              <a:t>intersection</a:t>
            </a:r>
            <a:r>
              <a:rPr lang="en-US" sz="2000" dirty="0" smtClean="0">
                <a:latin typeface="PFDinTextCompPro-Italic"/>
                <a:cs typeface="PFDinTextCompPro-Italic"/>
              </a:rPr>
              <a:t> of A and B, denoted as P(AB).</a:t>
            </a:r>
          </a:p>
          <a:p>
            <a:pPr algn="l"/>
            <a:endParaRPr lang="en-US" sz="11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dirty="0" smtClean="0">
                <a:latin typeface="PFDinTextCompPro-Italic"/>
                <a:cs typeface="PFDinTextCompPro-Italic"/>
              </a:rPr>
              <a:t>Thinking of this test as a classifier for predicting cancer, draw the confusion matrix.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8151" y="181743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5</a:t>
            </a: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795337" y="139252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20</a:t>
            </a:r>
            <a:endParaRPr 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1426843" y="1104900"/>
            <a:ext cx="581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676274" y="2171700"/>
            <a:ext cx="652463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154905" y="1714500"/>
            <a:ext cx="652463" cy="1143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807368" y="1447800"/>
            <a:ext cx="344327" cy="1295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7" y="3176208"/>
            <a:ext cx="3124200" cy="1662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308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00487" y="974169"/>
            <a:ext cx="50482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PFDinTextCompPro-Italic"/>
                <a:cs typeface="PFDinTextCompPro-Italic"/>
              </a:rPr>
              <a:t>Q: Let’s pick an arbitrary person from this study. If you were told their test result was positive, what is the probability they actually have cancer?</a:t>
            </a:r>
          </a:p>
          <a:p>
            <a:pPr algn="l"/>
            <a:r>
              <a:rPr lang="en-US" sz="2000" dirty="0" smtClean="0">
                <a:latin typeface="PFDinTextCompPro-Italic"/>
                <a:cs typeface="PFDinTextCompPro-Italic"/>
              </a:rPr>
              <a:t>A: 20/30</a:t>
            </a:r>
          </a:p>
          <a:p>
            <a:pPr algn="l"/>
            <a:endParaRPr lang="en-US" sz="11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dirty="0" smtClean="0">
                <a:latin typeface="PFDinTextCompPro-Italic"/>
                <a:cs typeface="PFDinTextCompPro-Italic"/>
              </a:rPr>
              <a:t>This is the </a:t>
            </a:r>
            <a:r>
              <a:rPr lang="en-US" sz="2000" dirty="0" smtClean="0">
                <a:latin typeface="PFDinTextCompPro-Medium" panose="02000500000000020004" pitchFamily="2" charset="0"/>
                <a:cs typeface="PFDinTextCompPro-Italic"/>
              </a:rPr>
              <a:t>conditional probability of A given B</a:t>
            </a:r>
            <a:r>
              <a:rPr lang="en-US" sz="2000" dirty="0" smtClean="0">
                <a:latin typeface="PFDinTextCompPro-Italic"/>
                <a:cs typeface="PFDinTextCompPro-Italic"/>
              </a:rPr>
              <a:t>, denoted as P(A|B).</a:t>
            </a:r>
          </a:p>
          <a:p>
            <a:pPr algn="l"/>
            <a:endParaRPr lang="en-US" sz="11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dirty="0" smtClean="0">
                <a:latin typeface="PFDinTextCompPro-Italic"/>
                <a:cs typeface="PFDinTextCompPro-Italic"/>
              </a:rPr>
              <a:t>P(A|B) = P(AB) / P(B) = (20/100) / (30/100)</a:t>
            </a:r>
            <a:endParaRPr lang="en-US" sz="2000" dirty="0">
              <a:latin typeface="PFDinTextCompPro-Italic"/>
              <a:cs typeface="PFDinTextCompPro-Ital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8151" y="181743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5</a:t>
            </a: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795337" y="139252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20</a:t>
            </a:r>
            <a:endParaRPr 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1426843" y="1104900"/>
            <a:ext cx="581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676274" y="2171700"/>
            <a:ext cx="652463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154905" y="1714500"/>
            <a:ext cx="652463" cy="1143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807368" y="1447800"/>
            <a:ext cx="344327" cy="1295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81953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" y="1209675"/>
            <a:ext cx="361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00487" y="1564600"/>
            <a:ext cx="5048250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PFDinTextCompPro-Italic"/>
                <a:cs typeface="PFDinTextCompPro-Italic"/>
              </a:rPr>
              <a:t>You can think of conditional probability as “changing the relevant universe.” P(A|B) is a way of saying “Given that my entire universe is now B, what is the probability of A?”</a:t>
            </a:r>
          </a:p>
          <a:p>
            <a:pPr algn="l"/>
            <a:endParaRPr lang="en-US" sz="11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dirty="0" smtClean="0">
                <a:latin typeface="PFDinTextCompPro-Italic"/>
                <a:cs typeface="PFDinTextCompPro-Italic"/>
              </a:rPr>
              <a:t>This is also known as </a:t>
            </a:r>
            <a:r>
              <a:rPr lang="en-US" sz="2000" dirty="0" smtClean="0">
                <a:latin typeface="PFDinTextCompPro-Medium" panose="02000500000000020004" pitchFamily="2" charset="0"/>
                <a:cs typeface="PFDinTextCompPro-Italic"/>
              </a:rPr>
              <a:t>transforming the sample space</a:t>
            </a:r>
            <a:r>
              <a:rPr lang="en-US" sz="2000" dirty="0" smtClean="0">
                <a:latin typeface="PFDinTextCompPro-Italic"/>
                <a:cs typeface="PFDinTextCompPro-Italic"/>
              </a:rPr>
              <a:t>.</a:t>
            </a:r>
            <a:endParaRPr lang="en-US" sz="2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128305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00487" y="1525131"/>
            <a:ext cx="50482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Q: Let’s pick another arbitrary person from this study. If you were told they have cancer, what is the probability they had a positive test result?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A: P(B|A) = P(AB) / P(A) = 20/25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8151" y="181743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5</a:t>
            </a: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795337" y="139252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20</a:t>
            </a:r>
            <a:endParaRPr 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1426843" y="1104900"/>
            <a:ext cx="581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676274" y="2171700"/>
            <a:ext cx="652463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154905" y="1714500"/>
            <a:ext cx="652463" cy="1143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807368" y="1447800"/>
            <a:ext cx="344327" cy="1295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38101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14601</TotalTime>
  <Pages>0</Pages>
  <Words>762</Words>
  <Characters>0</Characters>
  <Application>Microsoft Office PowerPoint</Application>
  <PresentationFormat>Custom</PresentationFormat>
  <Lines>0</Lines>
  <Paragraphs>125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ＭＳ Ｐゴシック</vt:lpstr>
      <vt:lpstr>Arial</vt:lpstr>
      <vt:lpstr>ArialMT</vt:lpstr>
      <vt:lpstr>Calibri</vt:lpstr>
      <vt:lpstr>Gill Sans</vt:lpstr>
      <vt:lpstr>Lucida Grande</vt:lpstr>
      <vt:lpstr>News706 BT</vt:lpstr>
      <vt:lpstr>PFDinTextCompPro-Bold</vt:lpstr>
      <vt:lpstr>PFDinTextCompPro-Italic</vt:lpstr>
      <vt:lpstr>PFDinTextCompPro-Medium</vt:lpstr>
      <vt:lpstr>Wingdings</vt:lpstr>
      <vt:lpstr>ヒラギノ角ゴ ProN W3</vt:lpstr>
      <vt:lpstr>ヒラギノ角ゴ ProN W6</vt:lpstr>
      <vt:lpstr>GA_Instructor_Template_Deck</vt:lpstr>
      <vt:lpstr>Agenda</vt:lpstr>
      <vt:lpstr>DATA SCIENCE Probability and Bayes’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Steven Longstreet</cp:lastModifiedBy>
  <cp:revision>2275</cp:revision>
  <cp:lastPrinted>2013-03-31T16:37:02Z</cp:lastPrinted>
  <dcterms:modified xsi:type="dcterms:W3CDTF">2018-01-23T20:48:05Z</dcterms:modified>
</cp:coreProperties>
</file>