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2"/>
  </p:notesMasterIdLst>
  <p:sldIdLst>
    <p:sldId id="258" r:id="rId3"/>
    <p:sldId id="509" r:id="rId4"/>
    <p:sldId id="512" r:id="rId5"/>
    <p:sldId id="511" r:id="rId6"/>
    <p:sldId id="518" r:id="rId7"/>
    <p:sldId id="517" r:id="rId8"/>
    <p:sldId id="539" r:id="rId9"/>
    <p:sldId id="542" r:id="rId10"/>
    <p:sldId id="555" r:id="rId11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7" autoAdjust="0"/>
    <p:restoredTop sz="93324" autoAdjust="0"/>
  </p:normalViewPr>
  <p:slideViewPr>
    <p:cSldViewPr>
      <p:cViewPr varScale="1">
        <p:scale>
          <a:sx n="134" d="100"/>
          <a:sy n="134" d="100"/>
        </p:scale>
        <p:origin x="1008" y="12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104900"/>
            <a:ext cx="8469313" cy="16764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5000" dirty="0" smtClean="0"/>
              <a:t>naive </a:t>
            </a:r>
            <a:r>
              <a:rPr lang="en-US" sz="5000" dirty="0" err="1" smtClean="0"/>
              <a:t>bayes</a:t>
            </a:r>
            <a:r>
              <a:rPr lang="en-US" sz="5000" dirty="0" smtClean="0"/>
              <a:t> classification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Suppose we have a dataset with features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and a class label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2800" dirty="0" smtClean="0">
                <a:latin typeface="PFDinTextCompPro-Italic"/>
                <a:cs typeface="PFDinTextCompPro-Italic"/>
              </a:rPr>
              <a:t>What can we say about classification using Bayes’ theorem?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137" y="3594437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Bayes’ theorem can help us to determine the probability </a:t>
            </a:r>
            <a:r>
              <a:rPr lang="en-US" sz="2800">
                <a:latin typeface="PFDinTextCompPro-Italic"/>
                <a:cs typeface="PFDinTextCompPro-Italic"/>
              </a:rPr>
              <a:t>of </a:t>
            </a:r>
            <a:r>
              <a:rPr lang="en-US" sz="2800" smtClean="0">
                <a:latin typeface="PFDinTextCompPro-Italic"/>
                <a:cs typeface="PFDinTextCompPro-Italic"/>
              </a:rPr>
              <a:t>an observation belonging </a:t>
            </a:r>
            <a:r>
              <a:rPr lang="en-US" sz="2800" dirty="0">
                <a:latin typeface="PFDinTextCompPro-Italic"/>
                <a:cs typeface="PFDinTextCompPro-Italic"/>
              </a:rPr>
              <a:t>to a class, </a:t>
            </a:r>
            <a:r>
              <a:rPr lang="en-US" sz="2800" i="1" dirty="0">
                <a:latin typeface="PFDinTextCompPro-Italic"/>
                <a:cs typeface="PFDinTextCompPro-Italic"/>
              </a:rPr>
              <a:t>given</a:t>
            </a:r>
            <a:r>
              <a:rPr lang="en-US" sz="2800" dirty="0">
                <a:latin typeface="PFDinTextCompPro-Italic"/>
                <a:cs typeface="PFDinTextCompPro-Italic"/>
              </a:rPr>
              <a:t> the data we observe.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14738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2800" dirty="0" smtClean="0">
                <a:latin typeface="PFDinTextCompPro-Italic"/>
                <a:cs typeface="PFDinTextCompPro-Italic"/>
              </a:rPr>
              <a:t>It represents the probability </a:t>
            </a:r>
            <a:r>
              <a:rPr lang="en-US" sz="2800" smtClean="0">
                <a:latin typeface="PFDinTextCompPro-Italic"/>
                <a:cs typeface="PFDinTextCompPro-Italic"/>
              </a:rPr>
              <a:t>of an observation </a:t>
            </a:r>
            <a:r>
              <a:rPr lang="en-US" sz="2800" dirty="0" smtClean="0">
                <a:latin typeface="PFDinTextCompPro-Italic"/>
                <a:cs typeface="PFDinTextCompPro-Italic"/>
              </a:rPr>
              <a:t>belonging to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6891337" y="2781300"/>
            <a:ext cx="53340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233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560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2800" dirty="0" smtClean="0">
                <a:latin typeface="PFDinTextCompPro-Italic"/>
                <a:cs typeface="PFDinTextCompPro-Italic"/>
              </a:rPr>
              <a:t>. It represents the joint probability of observing features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given </a:t>
            </a:r>
            <a:r>
              <a:rPr lang="en-US" sz="2800" smtClean="0">
                <a:latin typeface="PFDinTextCompPro-Italic"/>
                <a:cs typeface="PFDinTextCompPro-Italic"/>
              </a:rPr>
              <a:t>that the observation </a:t>
            </a:r>
            <a:r>
              <a:rPr lang="en-US" sz="2800" dirty="0" smtClean="0">
                <a:latin typeface="PFDinTextCompPro-Italic"/>
                <a:cs typeface="PFDinTextCompPro-Italic"/>
              </a:rPr>
              <a:t>belongs to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300537" y="2851282"/>
            <a:ext cx="457200" cy="8444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305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2800" dirty="0" smtClean="0">
                <a:latin typeface="PFDinTextCompPro-Italic"/>
                <a:cs typeface="PFDinTextCompPro-Italic"/>
              </a:rPr>
              <a:t>It doesn’t depend 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2800" dirty="0" smtClean="0">
                <a:latin typeface="PFDinTextCompPro-Italic"/>
                <a:cs typeface="PFDinTextCompPro-Italic"/>
              </a:rPr>
              <a:t>and is </a:t>
            </a:r>
            <a:r>
              <a:rPr lang="en-US" sz="2800" smtClean="0">
                <a:latin typeface="PFDinTextCompPro-Italic"/>
                <a:cs typeface="PFDinTextCompPro-Italic"/>
              </a:rPr>
              <a:t>generally ignored.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739368" y="3238499"/>
            <a:ext cx="624922" cy="7591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7298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28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2800" dirty="0" smtClean="0">
                <a:latin typeface="PFDinTextCompPro-Italic"/>
                <a:cs typeface="PFDinTextCompPro-Italic"/>
              </a:rPr>
              <a:t>It represents the probability </a:t>
            </a:r>
            <a:r>
              <a:rPr lang="en-US" sz="2800" smtClean="0">
                <a:latin typeface="PFDinTextCompPro-Italic"/>
                <a:cs typeface="PFDinTextCompPro-Italic"/>
              </a:rPr>
              <a:t>of an observation </a:t>
            </a:r>
            <a:r>
              <a:rPr lang="en-US" sz="2800" dirty="0" smtClean="0">
                <a:latin typeface="PFDinTextCompPro-Italic"/>
                <a:cs typeface="PFDinTextCompPro-Italic"/>
              </a:rPr>
              <a:t>belonging to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after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1785937" y="3086100"/>
            <a:ext cx="685800" cy="838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66737" y="35182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>
                <a:latin typeface="PFDinTextCompPro-Italic"/>
                <a:cs typeface="PFDinTextCompPro-Italic"/>
              </a:rPr>
              <a:t>The idea of Bayesian inference, then, is to </a:t>
            </a:r>
            <a:r>
              <a:rPr lang="en-US" sz="3000">
                <a:latin typeface="PFDinTextCompPro-Medium"/>
                <a:cs typeface="PFDinTextCompPro-Medium"/>
              </a:rPr>
              <a:t>update </a:t>
            </a:r>
            <a:r>
              <a:rPr lang="en-US" sz="3000">
                <a:latin typeface="PFDinTextCompPro-Italic"/>
                <a:cs typeface="PFDinTextCompPro-Italic"/>
              </a:rPr>
              <a:t>our beliefs about the distribution of </a:t>
            </a:r>
            <a:r>
              <a:rPr lang="en-US" sz="2000" i="1">
                <a:cs typeface="PFDinTextCompPro-Italic"/>
              </a:rPr>
              <a:t>C</a:t>
            </a:r>
            <a:r>
              <a:rPr lang="en-US" sz="3000">
                <a:latin typeface="PFDinTextCompPro-Italic"/>
                <a:cs typeface="PFDinTextCompPro-Italic"/>
              </a:rPr>
              <a:t> using the data (“evidence”) at our disposal.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9848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Q: Which one of the terms on the right side of the equation looks like it would be impossibly difficult to estimate?</a:t>
            </a:r>
          </a:p>
          <a:p>
            <a:pPr algn="l"/>
            <a:endParaRPr lang="en-US" sz="14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A: The likelihood function.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r>
              <a:rPr lang="en-US" sz="2400" i="1" dirty="0">
                <a:cs typeface="PFDinTextCompPro-Italic"/>
              </a:rPr>
              <a:t>P({x</a:t>
            </a:r>
            <a:r>
              <a:rPr lang="en-US" sz="2400" i="1" baseline="-25000" dirty="0">
                <a:cs typeface="PFDinTextCompPro-Italic"/>
              </a:rPr>
              <a:t>i</a:t>
            </a:r>
            <a:r>
              <a:rPr lang="en-US" sz="2400" i="1" dirty="0">
                <a:cs typeface="PFDinTextCompPro-Italic"/>
              </a:rPr>
              <a:t>}|C) = P({x</a:t>
            </a:r>
            <a:r>
              <a:rPr lang="en-US" sz="2400" i="1" baseline="-25000" dirty="0">
                <a:cs typeface="PFDinTextCompPro-Italic"/>
              </a:rPr>
              <a:t>1</a:t>
            </a:r>
            <a:r>
              <a:rPr lang="en-US" sz="2400" i="1" dirty="0">
                <a:cs typeface="PFDinTextCompPro-Italic"/>
              </a:rPr>
              <a:t>, x</a:t>
            </a:r>
            <a:r>
              <a:rPr lang="en-US" sz="2400" i="1" baseline="-25000" dirty="0">
                <a:cs typeface="PFDinTextCompPro-Italic"/>
              </a:rPr>
              <a:t>2</a:t>
            </a:r>
            <a:r>
              <a:rPr lang="en-US" sz="2400" i="1" dirty="0">
                <a:cs typeface="PFDinTextCompPro-Italic"/>
              </a:rPr>
              <a:t>, …, </a:t>
            </a:r>
            <a:r>
              <a:rPr lang="en-US" sz="2400" i="1" dirty="0" err="1">
                <a:cs typeface="PFDinTextCompPro-Italic"/>
              </a:rPr>
              <a:t>x</a:t>
            </a:r>
            <a:r>
              <a:rPr lang="en-US" sz="2400" i="1" baseline="-25000" dirty="0" err="1">
                <a:cs typeface="PFDinTextCompPro-Italic"/>
              </a:rPr>
              <a:t>n</a:t>
            </a:r>
            <a:r>
              <a:rPr lang="en-US" sz="2400" i="1" dirty="0">
                <a:cs typeface="PFDinTextCompPro-Italic"/>
              </a:rPr>
              <a:t>})|C)</a:t>
            </a:r>
          </a:p>
          <a:p>
            <a:endParaRPr lang="en-US" sz="2000" i="1" dirty="0"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Observing this exactly would require us to have enough data for every possible combination of features to make a reasonable estimate</a:t>
            </a:r>
            <a:r>
              <a:rPr lang="en-US" sz="2800" dirty="0" smtClean="0">
                <a:latin typeface="PFDinTextCompPro-Italic"/>
                <a:cs typeface="PFDinTextCompPro-Italic"/>
              </a:rPr>
              <a:t>.</a:t>
            </a:r>
            <a:endParaRPr lang="en-US" sz="2800" i="1" dirty="0"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95158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1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>
                <a:latin typeface="+mn-lt"/>
                <a:cs typeface="PFDinTextCompPro-Italic"/>
              </a:rPr>
              <a:t>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3200" i="1" baseline="-25000" dirty="0">
                <a:cs typeface="PFDinTextCompPro-Italic"/>
              </a:rPr>
              <a:t> </a:t>
            </a:r>
            <a:r>
              <a:rPr lang="en-US" sz="2800" dirty="0">
                <a:latin typeface="PFDinTextCompPro-Italic"/>
                <a:cs typeface="PFDinTextCompPro-Italic"/>
              </a:rPr>
              <a:t>are conditionally independent from each other:</a:t>
            </a:r>
          </a:p>
          <a:p>
            <a:pPr algn="l"/>
            <a:endParaRPr lang="en-US" sz="14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000" i="1" dirty="0">
                <a:latin typeface="+mn-lt"/>
                <a:cs typeface="PFDinTextCompPro-Italic"/>
              </a:rPr>
              <a:t>P({x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2000" i="1" dirty="0">
                <a:latin typeface="+mn-lt"/>
                <a:cs typeface="PFDinTextCompPro-Italic"/>
              </a:rPr>
              <a:t>}|C) </a:t>
            </a:r>
            <a:r>
              <a:rPr lang="en-US" sz="2000" i="1" dirty="0" smtClean="0">
                <a:latin typeface="+mn-lt"/>
                <a:cs typeface="PFDinTextCompPro-Italic"/>
              </a:rPr>
              <a:t> =  </a:t>
            </a:r>
            <a:r>
              <a:rPr lang="en-US" sz="2000" i="1" smtClean="0">
                <a:latin typeface="+mn-lt"/>
                <a:cs typeface="PFDinTextCompPro-Italic"/>
              </a:rPr>
              <a:t>P({x</a:t>
            </a:r>
            <a:r>
              <a:rPr lang="en-US" sz="2000" i="1" baseline="-25000" smtClean="0">
                <a:latin typeface="+mn-lt"/>
                <a:cs typeface="PFDinTextCompPro-Italic"/>
              </a:rPr>
              <a:t>1</a:t>
            </a:r>
            <a:r>
              <a:rPr lang="en-US" sz="2000" i="1" dirty="0">
                <a:latin typeface="+mn-lt"/>
                <a:cs typeface="PFDinTextCompPro-Italic"/>
              </a:rPr>
              <a:t>, x</a:t>
            </a:r>
            <a:r>
              <a:rPr lang="en-US" sz="2000" i="1" baseline="-25000" dirty="0">
                <a:latin typeface="+mn-lt"/>
                <a:cs typeface="PFDinTextCompPro-Italic"/>
              </a:rPr>
              <a:t>2</a:t>
            </a:r>
            <a:r>
              <a:rPr lang="en-US" sz="2000" i="1" dirty="0">
                <a:latin typeface="+mn-lt"/>
                <a:cs typeface="PFDinTextCompPro-Italic"/>
              </a:rPr>
              <a:t>, </a:t>
            </a:r>
            <a:r>
              <a:rPr lang="en-US" sz="2000" i="1">
                <a:latin typeface="+mn-lt"/>
                <a:cs typeface="PFDinTextCompPro-Italic"/>
              </a:rPr>
              <a:t>…, </a:t>
            </a:r>
            <a:r>
              <a:rPr lang="en-US" sz="2000" i="1" smtClean="0">
                <a:latin typeface="+mn-lt"/>
                <a:cs typeface="PFDinTextCompPro-Italic"/>
              </a:rPr>
              <a:t>x</a:t>
            </a:r>
            <a:r>
              <a:rPr lang="en-US" sz="2000" i="1" baseline="-25000" smtClean="0">
                <a:latin typeface="+mn-lt"/>
                <a:cs typeface="PFDinTextCompPro-Italic"/>
              </a:rPr>
              <a:t>n</a:t>
            </a:r>
            <a:r>
              <a:rPr lang="en-US" sz="2000" i="1" smtClean="0">
                <a:latin typeface="+mn-lt"/>
                <a:cs typeface="PFDinTextCompPro-Italic"/>
              </a:rPr>
              <a:t>}|C</a:t>
            </a:r>
            <a:r>
              <a:rPr lang="en-US" sz="2000" i="1" dirty="0" smtClean="0">
                <a:latin typeface="+mn-lt"/>
                <a:cs typeface="PFDinTextCompPro-Italic"/>
              </a:rPr>
              <a:t>)  ≈ 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|C) *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|C) * … * P(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000" i="1" dirty="0">
              <a:latin typeface="+mn-lt"/>
              <a:cs typeface="PFDinTextCompPro-Italic"/>
            </a:endParaRPr>
          </a:p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“naïve” assumption </a:t>
            </a:r>
            <a:r>
              <a:rPr lang="en-US" sz="2800" smtClean="0">
                <a:latin typeface="PFDinTextCompPro-Italic"/>
                <a:cs typeface="PFDinTextCompPro-Italic"/>
              </a:rPr>
              <a:t>simplifies our estimation of the likelihood function.</a:t>
            </a:r>
            <a:endParaRPr lang="en-US" sz="2800" i="1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29998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957318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2326600"/>
            <a:ext cx="8382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PFDinTextCompPro-Italic"/>
                <a:cs typeface="PFDinTextCompPro-Italic"/>
              </a:rPr>
              <a:t>In summary, the </a:t>
            </a:r>
            <a:r>
              <a:rPr lang="en-US" sz="2400" dirty="0" smtClean="0">
                <a:latin typeface="PFDinTextCompPro-Medium" panose="02000500000000020004" pitchFamily="2" charset="0"/>
                <a:cs typeface="PFDinTextCompPro-Italic"/>
              </a:rPr>
              <a:t>training phase</a:t>
            </a:r>
            <a:r>
              <a:rPr lang="en-US" sz="2400" dirty="0" smtClean="0">
                <a:latin typeface="PFDinTextCompPro-Italic"/>
                <a:cs typeface="PFDinTextCompPro-Italic"/>
              </a:rPr>
              <a:t> of the model involves computing the </a:t>
            </a:r>
            <a:r>
              <a:rPr lang="en-US" sz="2400" dirty="0" smtClean="0">
                <a:latin typeface="PFDinTextCompPro-Medium" panose="02000500000000020004" pitchFamily="2" charset="0"/>
                <a:cs typeface="PFDinTextCompPro-Italic"/>
              </a:rPr>
              <a:t>likelihood function</a:t>
            </a:r>
            <a:r>
              <a:rPr lang="en-US" sz="2400" dirty="0" smtClean="0">
                <a:latin typeface="PFDinTextCompPro-Italic"/>
                <a:cs typeface="PFDinTextCompPro-Italic"/>
              </a:rPr>
              <a:t>, which is the conditional probability of each feature given each class.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dirty="0" smtClean="0">
                <a:latin typeface="PFDinTextCompPro-Italic"/>
                <a:cs typeface="PFDinTextCompPro-Italic"/>
              </a:rPr>
              <a:t>The </a:t>
            </a:r>
            <a:r>
              <a:rPr lang="en-US" sz="2400" dirty="0" smtClean="0">
                <a:latin typeface="PFDinTextCompPro-Medium" panose="02000500000000020004" pitchFamily="2" charset="0"/>
                <a:cs typeface="PFDinTextCompPro-Italic"/>
              </a:rPr>
              <a:t>prediction phase</a:t>
            </a:r>
            <a:r>
              <a:rPr lang="en-US" sz="2400" dirty="0" smtClean="0">
                <a:latin typeface="PFDinTextCompPro-Italic"/>
                <a:cs typeface="PFDinTextCompPro-Italic"/>
              </a:rPr>
              <a:t> of the model involves computing the </a:t>
            </a:r>
            <a:r>
              <a:rPr lang="en-US" sz="2400" dirty="0" smtClean="0">
                <a:latin typeface="PFDinTextCompPro-Medium" panose="02000500000000020004" pitchFamily="2" charset="0"/>
                <a:cs typeface="PFDinTextCompPro-Italic"/>
              </a:rPr>
              <a:t>posterior probability</a:t>
            </a:r>
            <a:r>
              <a:rPr lang="en-US" sz="2400" dirty="0" smtClean="0">
                <a:latin typeface="PFDinTextCompPro-Italic"/>
                <a:cs typeface="PFDinTextCompPro-Italic"/>
              </a:rPr>
              <a:t> of each class given the observed features, and choosing the class with the highest probability.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4376737" y="1831209"/>
            <a:ext cx="351631" cy="4166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014537" y="1257300"/>
            <a:ext cx="457200" cy="4166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9343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14775</TotalTime>
  <Pages>0</Pages>
  <Words>444</Words>
  <Characters>0</Characters>
  <Application>Microsoft Office PowerPoint</Application>
  <PresentationFormat>Custom</PresentationFormat>
  <Lines>0</Lines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ＭＳ Ｐゴシック</vt:lpstr>
      <vt:lpstr>Arial</vt:lpstr>
      <vt:lpstr>ArialMT</vt:lpstr>
      <vt:lpstr>Calibri</vt:lpstr>
      <vt:lpstr>Gill Sans</vt:lpstr>
      <vt:lpstr>Lucida Grande</vt:lpstr>
      <vt:lpstr>News706 BT</vt:lpstr>
      <vt:lpstr>PFDinTextCompPro-Bold</vt:lpstr>
      <vt:lpstr>PFDinTextCompPro-Italic</vt:lpstr>
      <vt:lpstr>PFDinTextCompPro-Medium</vt:lpstr>
      <vt:lpstr>Wingdings</vt:lpstr>
      <vt:lpstr>ヒラギノ角ゴ ProN W3</vt:lpstr>
      <vt:lpstr>ヒラギノ角ゴ ProN W6</vt:lpstr>
      <vt:lpstr>GA_Instructor_Template_Deck</vt:lpstr>
      <vt:lpstr>Agenda</vt:lpstr>
      <vt:lpstr>DATA SCIENCE naive bayes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Steven Longstreet</cp:lastModifiedBy>
  <cp:revision>2268</cp:revision>
  <cp:lastPrinted>2013-03-31T16:37:02Z</cp:lastPrinted>
  <dcterms:modified xsi:type="dcterms:W3CDTF">2018-01-23T17:13:28Z</dcterms:modified>
</cp:coreProperties>
</file>