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  <p:sldMasterId id="2147483710" r:id="rId2"/>
  </p:sldMasterIdLst>
  <p:notesMasterIdLst>
    <p:notesMasterId r:id="rId54"/>
  </p:notesMasterIdLst>
  <p:sldIdLst>
    <p:sldId id="259" r:id="rId3"/>
    <p:sldId id="260" r:id="rId4"/>
    <p:sldId id="461" r:id="rId5"/>
    <p:sldId id="462" r:id="rId6"/>
    <p:sldId id="463" r:id="rId7"/>
    <p:sldId id="464" r:id="rId8"/>
    <p:sldId id="465" r:id="rId9"/>
    <p:sldId id="466" r:id="rId10"/>
    <p:sldId id="467" r:id="rId11"/>
    <p:sldId id="474" r:id="rId12"/>
    <p:sldId id="475" r:id="rId13"/>
    <p:sldId id="476" r:id="rId14"/>
    <p:sldId id="477" r:id="rId15"/>
    <p:sldId id="478" r:id="rId16"/>
    <p:sldId id="479" r:id="rId17"/>
    <p:sldId id="480" r:id="rId18"/>
    <p:sldId id="482" r:id="rId19"/>
    <p:sldId id="483" r:id="rId20"/>
    <p:sldId id="484" r:id="rId21"/>
    <p:sldId id="490" r:id="rId22"/>
    <p:sldId id="468" r:id="rId23"/>
    <p:sldId id="469" r:id="rId24"/>
    <p:sldId id="485" r:id="rId25"/>
    <p:sldId id="486" r:id="rId26"/>
    <p:sldId id="487" r:id="rId27"/>
    <p:sldId id="488" r:id="rId28"/>
    <p:sldId id="489" r:id="rId29"/>
    <p:sldId id="470" r:id="rId30"/>
    <p:sldId id="491" r:id="rId31"/>
    <p:sldId id="492" r:id="rId32"/>
    <p:sldId id="493" r:id="rId33"/>
    <p:sldId id="494" r:id="rId34"/>
    <p:sldId id="497" r:id="rId35"/>
    <p:sldId id="498" r:id="rId36"/>
    <p:sldId id="502" r:id="rId37"/>
    <p:sldId id="507" r:id="rId38"/>
    <p:sldId id="508" r:id="rId39"/>
    <p:sldId id="512" r:id="rId40"/>
    <p:sldId id="510" r:id="rId41"/>
    <p:sldId id="509" r:id="rId42"/>
    <p:sldId id="511" r:id="rId43"/>
    <p:sldId id="499" r:id="rId44"/>
    <p:sldId id="500" r:id="rId45"/>
    <p:sldId id="501" r:id="rId46"/>
    <p:sldId id="495" r:id="rId47"/>
    <p:sldId id="496" r:id="rId48"/>
    <p:sldId id="513" r:id="rId49"/>
    <p:sldId id="371" r:id="rId50"/>
    <p:sldId id="372" r:id="rId51"/>
    <p:sldId id="312" r:id="rId52"/>
    <p:sldId id="313" r:id="rId53"/>
  </p:sldIdLst>
  <p:sldSz cx="13004800" cy="7302500"/>
  <p:notesSz cx="6858000" cy="9144000"/>
  <p:embeddedFontLst>
    <p:embeddedFont>
      <p:font typeface="Georgia" panose="02040502050405020303" pitchFamily="18" charset="0"/>
      <p:regular r:id="rId55"/>
      <p:bold r:id="rId56"/>
      <p:italic r:id="rId57"/>
      <p:boldItalic r:id="rId58"/>
    </p:embeddedFont>
    <p:embeddedFont>
      <p:font typeface="Gill Sans" panose="020B0502020104020203" pitchFamily="34" charset="-79"/>
      <p:regular r:id="rId59"/>
      <p:bold r:id="rId59"/>
    </p:embeddedFont>
    <p:embeddedFont>
      <p:font typeface="Merriweather Sans" panose="020B0704020202090204" pitchFamily="34" charset="0"/>
      <p:regular r:id="rId60"/>
      <p:bold r:id="rId61"/>
      <p:italic r:id="rId62"/>
      <p:boldItalic r:id="rId63"/>
    </p:embeddedFont>
    <p:embeddedFont>
      <p:font typeface="Oswald" pitchFamily="2" charset="77"/>
      <p:regular r:id="rId64"/>
      <p:bold r:id="rId5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F371616-5DA6-465B-92B5-9BB0344BA8E4}">
  <a:tblStyle styleId="{CF371616-5DA6-465B-92B5-9BB0344BA8E4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46"/>
    <p:restoredTop sz="83381"/>
  </p:normalViewPr>
  <p:slideViewPr>
    <p:cSldViewPr snapToGrid="0">
      <p:cViewPr varScale="1">
        <p:scale>
          <a:sx n="95" d="100"/>
          <a:sy n="95" d="100"/>
        </p:scale>
        <p:origin x="18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font" Target="fonts/font1.fntdata"/><Relationship Id="rId63" Type="http://schemas.openxmlformats.org/officeDocument/2006/relationships/font" Target="fonts/font8.fntdata"/><Relationship Id="rId68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font" Target="fonts/font4.fntdata"/><Relationship Id="rId66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font" Target="fonts/font6.fntdata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font" Target="fonts/font2.fntdata"/><Relationship Id="rId64" Type="http://schemas.openxmlformats.org/officeDocument/2006/relationships/font" Target="fonts/font9.fntdata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font" Target="NULL"/><Relationship Id="rId67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62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font" Target="fonts/font3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font" Target="fonts/font5.fntdata"/><Relationship Id="rId6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0" marR="0" lvl="1" indent="228600" algn="l" rtl="0">
              <a:spcBef>
                <a:spcPts val="0"/>
              </a:spcBef>
              <a:defRPr/>
            </a:lvl2pPr>
            <a:lvl3pPr marL="0" marR="0" lvl="2" indent="457200" algn="l" rtl="0">
              <a:spcBef>
                <a:spcPts val="0"/>
              </a:spcBef>
              <a:defRPr/>
            </a:lvl3pPr>
            <a:lvl4pPr marL="0" marR="0" lvl="3" indent="685800" algn="l" rtl="0">
              <a:spcBef>
                <a:spcPts val="0"/>
              </a:spcBef>
              <a:defRPr/>
            </a:lvl4pPr>
            <a:lvl5pPr marL="0" marR="0" lvl="4" indent="914400" algn="l" rtl="0">
              <a:spcBef>
                <a:spcPts val="0"/>
              </a:spcBef>
              <a:defRPr/>
            </a:lvl5pPr>
            <a:lvl6pPr marL="0" marR="0" lvl="5" indent="1143000" algn="l" rtl="0">
              <a:spcBef>
                <a:spcPts val="0"/>
              </a:spcBef>
              <a:defRPr/>
            </a:lvl6pPr>
            <a:lvl7pPr marL="0" marR="0" lvl="6" indent="1371600" algn="l" rtl="0">
              <a:spcBef>
                <a:spcPts val="0"/>
              </a:spcBef>
              <a:defRPr/>
            </a:lvl7pPr>
            <a:lvl8pPr marL="0" marR="0" lvl="7" indent="1600200" algn="l" rtl="0">
              <a:spcBef>
                <a:spcPts val="0"/>
              </a:spcBef>
              <a:defRPr/>
            </a:lvl8pPr>
            <a:lvl9pPr marL="0" marR="0" lvl="8" indent="182880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0952459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3705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685800"/>
            <a:ext cx="6105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6400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685800"/>
            <a:ext cx="6105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1845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685800"/>
            <a:ext cx="6105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5878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685800"/>
            <a:ext cx="6105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7877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685800"/>
            <a:ext cx="6105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0842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685800"/>
            <a:ext cx="6105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919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685800"/>
            <a:ext cx="6105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9910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64" name="Shape 36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58387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64" name="Shape 36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77750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685800"/>
            <a:ext cx="6105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1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73621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685800"/>
            <a:ext cx="6105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2298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685800"/>
            <a:ext cx="6105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Local repo is </a:t>
            </a:r>
          </a:p>
        </p:txBody>
      </p:sp>
    </p:spTree>
    <p:extLst>
      <p:ext uri="{BB962C8B-B14F-4D97-AF65-F5344CB8AC3E}">
        <p14:creationId xmlns:p14="http://schemas.microsoft.com/office/powerpoint/2010/main" val="29715606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685800"/>
            <a:ext cx="6105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3591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685800"/>
            <a:ext cx="6105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845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685800"/>
            <a:ext cx="6105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8866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685800"/>
            <a:ext cx="6105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7034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685800"/>
            <a:ext cx="6105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2824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685800"/>
            <a:ext cx="6105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8703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685800"/>
            <a:ext cx="6105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4824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685800"/>
            <a:ext cx="6105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453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64" name="Shape 36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74410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685800"/>
            <a:ext cx="6105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9827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685800"/>
            <a:ext cx="6105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5896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62" name="Shape 56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921905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8" name="Shape 5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86493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7" name="Shape 58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78839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Shape 59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5" name="Shape 59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3384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130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4058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2258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95541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64" name="Shape 36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6837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685800"/>
            <a:ext cx="6105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197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jp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4.jp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bg>
      <p:bgPr>
        <a:solidFill>
          <a:srgbClr val="000000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hape 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13" name="Shape 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4999" y="762000"/>
            <a:ext cx="2832101" cy="3047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Shape 448">
            <a:extLst>
              <a:ext uri="{FF2B5EF4-FFF2-40B4-BE49-F238E27FC236}">
                <a16:creationId xmlns:a16="http://schemas.microsoft.com/office/drawing/2014/main" id="{C06F34B6-49B8-2846-8858-638B3412F81E}"/>
              </a:ext>
            </a:extLst>
          </p:cNvPr>
          <p:cNvCxnSpPr/>
          <p:nvPr userDrawn="1"/>
        </p:nvCxnSpPr>
        <p:spPr>
          <a:xfrm>
            <a:off x="1242140" y="6739128"/>
            <a:ext cx="10532634" cy="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</p:cxnSp>
      <p:pic>
        <p:nvPicPr>
          <p:cNvPr id="6" name="Shape 450" descr="Image">
            <a:extLst>
              <a:ext uri="{FF2B5EF4-FFF2-40B4-BE49-F238E27FC236}">
                <a16:creationId xmlns:a16="http://schemas.microsoft.com/office/drawing/2014/main" id="{B54AE314-CBA6-AC4C-8465-21FCEB550C98}"/>
              </a:ext>
            </a:extLst>
          </p:cNvPr>
          <p:cNvPicPr preferRelativeResize="0">
            <a:picLocks/>
          </p:cNvPicPr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11480103" y="6812280"/>
            <a:ext cx="298293" cy="29616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291">
            <a:extLst>
              <a:ext uri="{FF2B5EF4-FFF2-40B4-BE49-F238E27FC236}">
                <a16:creationId xmlns:a16="http://schemas.microsoft.com/office/drawing/2014/main" id="{E6D1F803-7659-0446-A325-CF93ADB328B6}"/>
              </a:ext>
            </a:extLst>
          </p:cNvPr>
          <p:cNvSpPr txBox="1">
            <a:spLocks/>
          </p:cNvSpPr>
          <p:nvPr userDrawn="1"/>
        </p:nvSpPr>
        <p:spPr>
          <a:xfrm>
            <a:off x="211261" y="6619918"/>
            <a:ext cx="2870315" cy="558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801" tIns="129801" rIns="129801" bIns="129801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821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821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821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821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821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821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821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821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821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defTabSz="1298265"/>
            <a:fld id="{00000000-1234-1234-1234-123412341234}" type="slidenum">
              <a:rPr lang="en-US" sz="14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defTabSz="1298265"/>
              <a:t>‹#›</a:t>
            </a:fld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© 2019 General Assembly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Shape 6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1" name="Shape 6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2" name="Shape 62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3" name="Shape 63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r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hape 6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7" name="Shape 6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8" name="Shape 68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4386428" y="2303347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hape 72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73" name="Shape 73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74" name="Shape 74"/>
          <p:cNvGrpSpPr/>
          <p:nvPr/>
        </p:nvGrpSpPr>
        <p:grpSpPr>
          <a:xfrm>
            <a:off x="635000" y="1828800"/>
            <a:ext cx="1270001" cy="1270001"/>
            <a:chOff x="0" y="0"/>
            <a:chExt cx="1270000" cy="1270000"/>
          </a:xfrm>
        </p:grpSpPr>
        <p:pic>
          <p:nvPicPr>
            <p:cNvPr id="75" name="Shape 7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Shape 76"/>
            <p:cNvSpPr/>
            <p:nvPr/>
          </p:nvSpPr>
          <p:spPr>
            <a:xfrm>
              <a:off x="889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77" name="Shape 77"/>
          <p:cNvGrpSpPr/>
          <p:nvPr/>
        </p:nvGrpSpPr>
        <p:grpSpPr>
          <a:xfrm>
            <a:off x="2159000" y="1828800"/>
            <a:ext cx="1270001" cy="1270001"/>
            <a:chOff x="0" y="0"/>
            <a:chExt cx="1270000" cy="1270000"/>
          </a:xfrm>
        </p:grpSpPr>
        <p:pic>
          <p:nvPicPr>
            <p:cNvPr id="78" name="Shape 7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Shape 79"/>
            <p:cNvSpPr/>
            <p:nvPr/>
          </p:nvSpPr>
          <p:spPr>
            <a:xfrm>
              <a:off x="101600" y="3479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0" name="Shape 80"/>
          <p:cNvGrpSpPr/>
          <p:nvPr/>
        </p:nvGrpSpPr>
        <p:grpSpPr>
          <a:xfrm>
            <a:off x="635000" y="3340100"/>
            <a:ext cx="1270001" cy="1270001"/>
            <a:chOff x="0" y="0"/>
            <a:chExt cx="1270000" cy="1270000"/>
          </a:xfrm>
        </p:grpSpPr>
        <p:pic>
          <p:nvPicPr>
            <p:cNvPr id="81" name="Shape 8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Shape 82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3" name="Shape 83"/>
          <p:cNvGrpSpPr/>
          <p:nvPr/>
        </p:nvGrpSpPr>
        <p:grpSpPr>
          <a:xfrm>
            <a:off x="2159000" y="3340100"/>
            <a:ext cx="1270001" cy="1270001"/>
            <a:chOff x="0" y="0"/>
            <a:chExt cx="1270000" cy="1270000"/>
          </a:xfrm>
        </p:grpSpPr>
        <p:pic>
          <p:nvPicPr>
            <p:cNvPr id="84" name="Shape 8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Shape 85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6" name="Shape 86"/>
          <p:cNvGrpSpPr/>
          <p:nvPr/>
        </p:nvGrpSpPr>
        <p:grpSpPr>
          <a:xfrm>
            <a:off x="635000" y="4876800"/>
            <a:ext cx="1270001" cy="1270001"/>
            <a:chOff x="0" y="0"/>
            <a:chExt cx="1270000" cy="1270000"/>
          </a:xfrm>
        </p:grpSpPr>
        <p:pic>
          <p:nvPicPr>
            <p:cNvPr id="87" name="Shape 8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Shape 88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2159000" y="4876800"/>
            <a:ext cx="1270001" cy="1270001"/>
            <a:chOff x="0" y="0"/>
            <a:chExt cx="1270000" cy="1270000"/>
          </a:xfrm>
        </p:grpSpPr>
        <p:pic>
          <p:nvPicPr>
            <p:cNvPr id="90" name="Shape 9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Shape 91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sp>
        <p:nvSpPr>
          <p:cNvPr id="92" name="Shape 92"/>
          <p:cNvSpPr/>
          <p:nvPr/>
        </p:nvSpPr>
        <p:spPr>
          <a:xfrm>
            <a:off x="8790781" y="1828800"/>
            <a:ext cx="3236119" cy="2032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  <p:grpSp>
        <p:nvGrpSpPr>
          <p:cNvPr id="93" name="Shape 93"/>
          <p:cNvGrpSpPr/>
          <p:nvPr/>
        </p:nvGrpSpPr>
        <p:grpSpPr>
          <a:xfrm>
            <a:off x="4051298" y="1828799"/>
            <a:ext cx="2032001" cy="2032001"/>
            <a:chOff x="0" y="0"/>
            <a:chExt cx="2032000" cy="2032000"/>
          </a:xfrm>
        </p:grpSpPr>
        <p:pic>
          <p:nvPicPr>
            <p:cNvPr id="94" name="Shape 94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Shape 95"/>
            <p:cNvSpPr/>
            <p:nvPr/>
          </p:nvSpPr>
          <p:spPr>
            <a:xfrm>
              <a:off x="1651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96" name="Shape 96"/>
            <p:cNvSpPr/>
            <p:nvPr/>
          </p:nvSpPr>
          <p:spPr>
            <a:xfrm>
              <a:off x="1651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97" name="Shape 97"/>
          <p:cNvGrpSpPr/>
          <p:nvPr/>
        </p:nvGrpSpPr>
        <p:grpSpPr>
          <a:xfrm>
            <a:off x="6362698" y="1828799"/>
            <a:ext cx="2032001" cy="2032001"/>
            <a:chOff x="0" y="0"/>
            <a:chExt cx="2032000" cy="2032000"/>
          </a:xfrm>
        </p:grpSpPr>
        <p:pic>
          <p:nvPicPr>
            <p:cNvPr id="98" name="Shape 98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Shape 99"/>
            <p:cNvSpPr/>
            <p:nvPr/>
          </p:nvSpPr>
          <p:spPr>
            <a:xfrm>
              <a:off x="1778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0" name="Shape 100"/>
            <p:cNvSpPr/>
            <p:nvPr/>
          </p:nvSpPr>
          <p:spPr>
            <a:xfrm>
              <a:off x="1778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1" name="Shape 101"/>
          <p:cNvGrpSpPr/>
          <p:nvPr/>
        </p:nvGrpSpPr>
        <p:grpSpPr>
          <a:xfrm>
            <a:off x="4051298" y="4114798"/>
            <a:ext cx="2032001" cy="2032001"/>
            <a:chOff x="0" y="0"/>
            <a:chExt cx="2032000" cy="2032000"/>
          </a:xfrm>
        </p:grpSpPr>
        <p:pic>
          <p:nvPicPr>
            <p:cNvPr id="102" name="Shape 102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Shape 103"/>
            <p:cNvSpPr/>
            <p:nvPr/>
          </p:nvSpPr>
          <p:spPr>
            <a:xfrm>
              <a:off x="1651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4" name="Shape 104"/>
            <p:cNvSpPr/>
            <p:nvPr/>
          </p:nvSpPr>
          <p:spPr>
            <a:xfrm>
              <a:off x="1651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5" name="Shape 105"/>
          <p:cNvGrpSpPr/>
          <p:nvPr/>
        </p:nvGrpSpPr>
        <p:grpSpPr>
          <a:xfrm>
            <a:off x="6362698" y="4114798"/>
            <a:ext cx="2032001" cy="2032001"/>
            <a:chOff x="0" y="0"/>
            <a:chExt cx="2032000" cy="2032000"/>
          </a:xfrm>
        </p:grpSpPr>
        <p:pic>
          <p:nvPicPr>
            <p:cNvPr id="106" name="Shape 106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Shape 107"/>
            <p:cNvSpPr/>
            <p:nvPr/>
          </p:nvSpPr>
          <p:spPr>
            <a:xfrm>
              <a:off x="1778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8" name="Shape 108"/>
            <p:cNvSpPr/>
            <p:nvPr/>
          </p:nvSpPr>
          <p:spPr>
            <a:xfrm>
              <a:off x="1778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sp>
        <p:nvSpPr>
          <p:cNvPr id="109" name="Shape 109"/>
          <p:cNvSpPr/>
          <p:nvPr/>
        </p:nvSpPr>
        <p:spPr>
          <a:xfrm>
            <a:off x="8790781" y="4114800"/>
            <a:ext cx="3236119" cy="2032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hape 1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2" name="Shape 1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13" name="Shape 113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14" name="Shape 1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Shape 115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16" name="Shape 116"/>
          <p:cNvCxnSpPr/>
          <p:nvPr/>
        </p:nvCxnSpPr>
        <p:spPr>
          <a:xfrm rot="10800000" flipH="1">
            <a:off x="3911600" y="3243406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7" name="Shape 117"/>
          <p:cNvCxnSpPr/>
          <p:nvPr/>
        </p:nvCxnSpPr>
        <p:spPr>
          <a:xfrm rot="10800000" flipH="1">
            <a:off x="3911600" y="5381323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18" name="Shape 118"/>
          <p:cNvSpPr/>
          <p:nvPr/>
        </p:nvSpPr>
        <p:spPr>
          <a:xfrm>
            <a:off x="3911600" y="2989696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</a:p>
        </p:txBody>
      </p:sp>
      <p:sp>
        <p:nvSpPr>
          <p:cNvPr id="119" name="Shape 119"/>
          <p:cNvSpPr/>
          <p:nvPr/>
        </p:nvSpPr>
        <p:spPr>
          <a:xfrm>
            <a:off x="3911600" y="5114914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  <p:cxnSp>
        <p:nvCxnSpPr>
          <p:cNvPr id="120" name="Shape 120"/>
          <p:cNvCxnSpPr/>
          <p:nvPr/>
        </p:nvCxnSpPr>
        <p:spPr>
          <a:xfrm rot="10800000" flipH="1">
            <a:off x="3911600" y="2223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21" name="Shape 121"/>
          <p:cNvSpPr/>
          <p:nvPr/>
        </p:nvSpPr>
        <p:spPr>
          <a:xfrm>
            <a:off x="3911600" y="1969299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cxnSp>
        <p:nvCxnSpPr>
          <p:cNvPr id="122" name="Shape 122"/>
          <p:cNvCxnSpPr/>
          <p:nvPr/>
        </p:nvCxnSpPr>
        <p:spPr>
          <a:xfrm rot="10800000" flipH="1">
            <a:off x="3225800" y="1803658"/>
            <a:ext cx="0" cy="4430478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&amp;A">
    <p:bg>
      <p:bgPr>
        <a:solidFill>
          <a:srgbClr val="FFDB00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Shape 1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5" name="Shape 1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26" name="Shape 126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 dirty="0">
                <a:solidFill>
                  <a:srgbClr val="FFFFFF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rPr>
              <a:t>Q&amp;A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it Tickets">
    <p:bg>
      <p:bgPr>
        <a:solidFill>
          <a:srgbClr val="FFAFC0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Shape 12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9" name="Shape 12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30" name="Shape 130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 dirty="0">
                <a:solidFill>
                  <a:srgbClr val="FFFFFF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rPr>
              <a:t>EXIT TICKETS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ctivity cop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Shape 13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34" name="Shape 13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35" name="Shape 135"/>
          <p:cNvGrpSpPr/>
          <p:nvPr/>
        </p:nvGrpSpPr>
        <p:grpSpPr>
          <a:xfrm>
            <a:off x="1384298" y="3130561"/>
            <a:ext cx="1638672" cy="1638672"/>
            <a:chOff x="0" y="0"/>
            <a:chExt cx="1270000" cy="1270000"/>
          </a:xfrm>
        </p:grpSpPr>
        <p:pic>
          <p:nvPicPr>
            <p:cNvPr id="136" name="Shape 1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Shape 137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38" name="Shape 138"/>
          <p:cNvCxnSpPr/>
          <p:nvPr/>
        </p:nvCxnSpPr>
        <p:spPr>
          <a:xfrm rot="10800000" flipH="1">
            <a:off x="3225800" y="1803658"/>
            <a:ext cx="0" cy="4430478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" name="Shape 73">
            <a:extLst>
              <a:ext uri="{FF2B5EF4-FFF2-40B4-BE49-F238E27FC236}">
                <a16:creationId xmlns:a16="http://schemas.microsoft.com/office/drawing/2014/main" id="{557B4662-A3F9-5D48-80AD-52A6D0C170B0}"/>
              </a:ext>
            </a:extLst>
          </p:cNvPr>
          <p:cNvCxnSpPr/>
          <p:nvPr userDrawn="1"/>
        </p:nvCxnSpPr>
        <p:spPr>
          <a:xfrm>
            <a:off x="1232991" y="6739244"/>
            <a:ext cx="10550952" cy="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cxnSp>
      <p:pic>
        <p:nvPicPr>
          <p:cNvPr id="9" name="Shape 353" descr="Image">
            <a:extLst>
              <a:ext uri="{FF2B5EF4-FFF2-40B4-BE49-F238E27FC236}">
                <a16:creationId xmlns:a16="http://schemas.microsoft.com/office/drawing/2014/main" id="{BF493B14-D0BC-CE4F-A785-1AB83A21738E}"/>
              </a:ext>
            </a:extLst>
          </p:cNvPr>
          <p:cNvPicPr preferRelativeResize="0">
            <a:picLocks/>
          </p:cNvPicPr>
          <p:nvPr userDrawn="1"/>
        </p:nvPicPr>
        <p:blipFill rotWithShape="1">
          <a:blip r:embed="rId3">
            <a:alphaModFix/>
          </a:blip>
          <a:srcRect l="451" r="451"/>
          <a:stretch/>
        </p:blipFill>
        <p:spPr>
          <a:xfrm>
            <a:off x="11488840" y="6811863"/>
            <a:ext cx="298812" cy="29666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291">
            <a:extLst>
              <a:ext uri="{FF2B5EF4-FFF2-40B4-BE49-F238E27FC236}">
                <a16:creationId xmlns:a16="http://schemas.microsoft.com/office/drawing/2014/main" id="{6805C790-D25F-7242-B070-F0C549290BDA}"/>
              </a:ext>
            </a:extLst>
          </p:cNvPr>
          <p:cNvSpPr txBox="1">
            <a:spLocks/>
          </p:cNvSpPr>
          <p:nvPr userDrawn="1"/>
        </p:nvSpPr>
        <p:spPr>
          <a:xfrm>
            <a:off x="211261" y="6619918"/>
            <a:ext cx="2870315" cy="558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801" tIns="129801" rIns="129801" bIns="129801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821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821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821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821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821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821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821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821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821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defTabSz="1298265"/>
            <a:fld id="{00000000-1234-1234-1234-123412341234}" type="slidenum"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 defTabSz="1298265"/>
              <a:t>‹#›</a:t>
            </a:fld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| © 2019 General Assembly</a:t>
            </a:r>
          </a:p>
        </p:txBody>
      </p:sp>
      <p:sp>
        <p:nvSpPr>
          <p:cNvPr id="11" name="Shape 18">
            <a:extLst>
              <a:ext uri="{FF2B5EF4-FFF2-40B4-BE49-F238E27FC236}">
                <a16:creationId xmlns:a16="http://schemas.microsoft.com/office/drawing/2014/main" id="{698EE04A-9CA0-2942-B1C7-60837CB024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1067" y="710838"/>
            <a:ext cx="11734800" cy="4517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 sz="3200">
                <a:latin typeface="Georgia" panose="02040502050405020303" pitchFamily="18" charset="0"/>
              </a:defRPr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Shape 14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1" name="Shape 14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2" name="Shape 142"/>
          <p:cNvCxnSpPr/>
          <p:nvPr/>
        </p:nvCxnSpPr>
        <p:spPr>
          <a:xfrm rot="10800000" flipH="1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3" name="Shape 143"/>
          <p:cNvCxnSpPr/>
          <p:nvPr/>
        </p:nvCxnSpPr>
        <p:spPr>
          <a:xfrm rot="10800000" flipH="1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44" name="Shape 144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145" name="Shape 145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">
    <p:bg>
      <p:bgPr>
        <a:solidFill>
          <a:srgbClr val="1EC9C6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6" name="Shape 1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" name="Shape 448">
            <a:extLst>
              <a:ext uri="{FF2B5EF4-FFF2-40B4-BE49-F238E27FC236}">
                <a16:creationId xmlns:a16="http://schemas.microsoft.com/office/drawing/2014/main" id="{DCF93567-6A2A-C94E-8E3A-4E78021B8A5D}"/>
              </a:ext>
            </a:extLst>
          </p:cNvPr>
          <p:cNvCxnSpPr/>
          <p:nvPr userDrawn="1"/>
        </p:nvCxnSpPr>
        <p:spPr>
          <a:xfrm>
            <a:off x="1242140" y="6739128"/>
            <a:ext cx="10532634" cy="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</p:cxnSp>
      <p:pic>
        <p:nvPicPr>
          <p:cNvPr id="5" name="Shape 450" descr="Image">
            <a:extLst>
              <a:ext uri="{FF2B5EF4-FFF2-40B4-BE49-F238E27FC236}">
                <a16:creationId xmlns:a16="http://schemas.microsoft.com/office/drawing/2014/main" id="{47A127FF-9C2E-4A4E-9E07-BF960EF053F3}"/>
              </a:ext>
            </a:extLst>
          </p:cNvPr>
          <p:cNvPicPr preferRelativeResize="0">
            <a:picLocks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480103" y="6812280"/>
            <a:ext cx="298293" cy="29616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291">
            <a:extLst>
              <a:ext uri="{FF2B5EF4-FFF2-40B4-BE49-F238E27FC236}">
                <a16:creationId xmlns:a16="http://schemas.microsoft.com/office/drawing/2014/main" id="{CC8B9ED3-9625-684E-83FA-F81850886F9A}"/>
              </a:ext>
            </a:extLst>
          </p:cNvPr>
          <p:cNvSpPr txBox="1">
            <a:spLocks/>
          </p:cNvSpPr>
          <p:nvPr userDrawn="1"/>
        </p:nvSpPr>
        <p:spPr>
          <a:xfrm>
            <a:off x="211261" y="6619918"/>
            <a:ext cx="2870315" cy="558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801" tIns="129801" rIns="129801" bIns="129801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821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821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821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821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821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821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821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821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821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defTabSz="1298265"/>
            <a:fld id="{00000000-1234-1234-1234-123412341234}" type="slidenum">
              <a:rPr lang="en-US" sz="14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defTabSz="1298265"/>
              <a:t>‹#›</a:t>
            </a:fld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© 2019 General Assembly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hape 1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Shape 1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54" name="Shape 1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Shape 159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0" name="Shape 160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Shape 16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6" name="Shape 16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Shape 17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74" name="Shape 17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75" name="Shape 175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6" name="Shape 176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cussion">
    <p:bg>
      <p:bgPr>
        <a:solidFill>
          <a:srgbClr val="000000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Shape 18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81" name="Shape 18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82" name="Shape 182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1203045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Image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Shape 18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6" name="Shape 18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Shape 18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9" name="Shape 18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 w/ Source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Shape 19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2" name="Shape 19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n-Bulleted Text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Shape 19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5" name="Shape 19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Shape 197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8" name="Shape 198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: Text, 1 Colum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41067" y="710838"/>
            <a:ext cx="11734800" cy="4517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 sz="3200">
                <a:latin typeface="Oswald" pitchFamily="2" charset="77"/>
              </a:defRPr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buFont typeface="Merriweather Sans"/>
              <a:buChar char="‣"/>
              <a:defRPr/>
            </a:lvl2pPr>
            <a:lvl3pPr lvl="2" rtl="0">
              <a:spcBef>
                <a:spcPts val="0"/>
              </a:spcBef>
              <a:buFont typeface="Merriweather Sans"/>
              <a:buChar char="‣"/>
              <a:defRPr/>
            </a:lvl3pPr>
            <a:lvl4pPr lvl="3" rtl="0">
              <a:spcBef>
                <a:spcPts val="0"/>
              </a:spcBef>
              <a:buFont typeface="Merriweather Sans"/>
              <a:buChar char="‣"/>
              <a:defRPr/>
            </a:lvl4pPr>
            <a:lvl5pPr lvl="4" rtl="0">
              <a:spcBef>
                <a:spcPts val="0"/>
              </a:spcBef>
              <a:buFont typeface="Merriweather Sans"/>
              <a:buChar char="‣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4" name="Shape 73">
            <a:extLst>
              <a:ext uri="{FF2B5EF4-FFF2-40B4-BE49-F238E27FC236}">
                <a16:creationId xmlns:a16="http://schemas.microsoft.com/office/drawing/2014/main" id="{2CAFE8AB-5270-F949-A542-AB75BFB20FD8}"/>
              </a:ext>
            </a:extLst>
          </p:cNvPr>
          <p:cNvCxnSpPr/>
          <p:nvPr userDrawn="1"/>
        </p:nvCxnSpPr>
        <p:spPr>
          <a:xfrm>
            <a:off x="1232991" y="6739244"/>
            <a:ext cx="10550952" cy="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cxnSp>
      <p:pic>
        <p:nvPicPr>
          <p:cNvPr id="5" name="Shape 353" descr="Image">
            <a:extLst>
              <a:ext uri="{FF2B5EF4-FFF2-40B4-BE49-F238E27FC236}">
                <a16:creationId xmlns:a16="http://schemas.microsoft.com/office/drawing/2014/main" id="{D08D8577-071B-EF45-8714-DA5A1623CE2F}"/>
              </a:ext>
            </a:extLst>
          </p:cNvPr>
          <p:cNvPicPr preferRelativeResize="0">
            <a:picLocks/>
          </p:cNvPicPr>
          <p:nvPr userDrawn="1"/>
        </p:nvPicPr>
        <p:blipFill rotWithShape="1">
          <a:blip r:embed="rId2">
            <a:alphaModFix/>
          </a:blip>
          <a:srcRect l="451" r="451"/>
          <a:stretch/>
        </p:blipFill>
        <p:spPr>
          <a:xfrm>
            <a:off x="11488840" y="6811863"/>
            <a:ext cx="298812" cy="29666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291">
            <a:extLst>
              <a:ext uri="{FF2B5EF4-FFF2-40B4-BE49-F238E27FC236}">
                <a16:creationId xmlns:a16="http://schemas.microsoft.com/office/drawing/2014/main" id="{B6B8909F-A94C-A540-A955-AE7D95E0982E}"/>
              </a:ext>
            </a:extLst>
          </p:cNvPr>
          <p:cNvSpPr txBox="1">
            <a:spLocks/>
          </p:cNvSpPr>
          <p:nvPr userDrawn="1"/>
        </p:nvSpPr>
        <p:spPr>
          <a:xfrm>
            <a:off x="211261" y="6619918"/>
            <a:ext cx="2870315" cy="558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801" tIns="129801" rIns="129801" bIns="129801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821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821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821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821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821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821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821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821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821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defTabSz="1298265"/>
            <a:fld id="{00000000-1234-1234-1234-123412341234}" type="slidenum"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 defTabSz="1298265"/>
              <a:t>‹#›</a:t>
            </a:fld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| © 2019 General Assembly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der Rev">
    <p:bg>
      <p:bgPr>
        <a:solidFill>
          <a:srgbClr val="000000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0" name="Shape 20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01" name="Shape 20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act Info">
    <p:bg>
      <p:bgPr>
        <a:solidFill>
          <a:srgbClr val="000000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3" name="Shape 20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04" name="Shape 20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05" name="Shape 205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206" name="Shape 206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ody copy – bulleted" userDrawn="1">
  <p:cSld name="Body copy – bulleted">
    <p:bg>
      <p:bgPr>
        <a:solidFill>
          <a:srgbClr val="FFFFFF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hape 72"/>
          <p:cNvCxnSpPr/>
          <p:nvPr/>
        </p:nvCxnSpPr>
        <p:spPr>
          <a:xfrm rot="10800000" flipH="1">
            <a:off x="1248040" y="786462"/>
            <a:ext cx="817936" cy="1"/>
          </a:xfrm>
          <a:prstGeom prst="straightConnector1">
            <a:avLst/>
          </a:prstGeom>
          <a:noFill/>
          <a:ln w="889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73" name="Shape 73"/>
          <p:cNvCxnSpPr/>
          <p:nvPr/>
        </p:nvCxnSpPr>
        <p:spPr>
          <a:xfrm>
            <a:off x="1232991" y="6739244"/>
            <a:ext cx="10550952" cy="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1253514" y="1757164"/>
            <a:ext cx="8729128" cy="1763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325" tIns="89325" rIns="89325" bIns="89325" anchor="t" anchorCtr="0"/>
          <a:lstStyle>
            <a:lvl1pPr marL="649133" marR="0" lvl="0" indent="-459802" algn="l" rtl="0">
              <a:lnSpc>
                <a:spcPct val="110000"/>
              </a:lnSpc>
              <a:spcBef>
                <a:spcPts val="426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2556" b="0" i="0" u="none" strike="noStrike" cap="none">
                <a:solidFill>
                  <a:srgbClr val="000000"/>
                </a:solidFill>
                <a:latin typeface="Georgia" panose="02040502050405020303" pitchFamily="18" charset="0"/>
                <a:ea typeface="Georgia" panose="02040502050405020303" pitchFamily="18" charset="0"/>
                <a:cs typeface="Arial"/>
                <a:sym typeface="Arial"/>
              </a:defRPr>
            </a:lvl1pPr>
            <a:lvl2pPr marL="1298265" marR="0" lvl="1" indent="-441771" algn="l" rtl="0">
              <a:lnSpc>
                <a:spcPct val="110000"/>
              </a:lnSpc>
              <a:spcBef>
                <a:spcPts val="426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erriweather Sans"/>
              <a:buChar char="•"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947398" marR="0" lvl="2" indent="-441771" algn="l" rtl="0">
              <a:lnSpc>
                <a:spcPct val="110000"/>
              </a:lnSpc>
              <a:spcBef>
                <a:spcPts val="426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erriweather Sans"/>
              <a:buChar char="•"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596530" marR="0" lvl="3" indent="-441771" algn="l" rtl="0">
              <a:lnSpc>
                <a:spcPct val="110000"/>
              </a:lnSpc>
              <a:spcBef>
                <a:spcPts val="426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erriweather Sans"/>
              <a:buChar char="•"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245663" marR="54094" lvl="4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94795" marR="54094" lvl="5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543928" marR="54094" lvl="6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193060" marR="54094" lvl="7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842193" marR="54094" lvl="8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pic>
        <p:nvPicPr>
          <p:cNvPr id="9" name="Shape 353" descr="Image">
            <a:extLst>
              <a:ext uri="{FF2B5EF4-FFF2-40B4-BE49-F238E27FC236}">
                <a16:creationId xmlns:a16="http://schemas.microsoft.com/office/drawing/2014/main" id="{400C0CA4-02E5-2945-BEA6-7703739B444D}"/>
              </a:ext>
            </a:extLst>
          </p:cNvPr>
          <p:cNvPicPr preferRelativeResize="0">
            <a:picLocks/>
          </p:cNvPicPr>
          <p:nvPr userDrawn="1"/>
        </p:nvPicPr>
        <p:blipFill rotWithShape="1">
          <a:blip r:embed="rId2">
            <a:alphaModFix/>
          </a:blip>
          <a:srcRect l="451" r="451"/>
          <a:stretch/>
        </p:blipFill>
        <p:spPr>
          <a:xfrm>
            <a:off x="11488840" y="6811863"/>
            <a:ext cx="298812" cy="296666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291">
            <a:extLst>
              <a:ext uri="{FF2B5EF4-FFF2-40B4-BE49-F238E27FC236}">
                <a16:creationId xmlns:a16="http://schemas.microsoft.com/office/drawing/2014/main" id="{129CA915-9388-6345-8986-664187B91808}"/>
              </a:ext>
            </a:extLst>
          </p:cNvPr>
          <p:cNvSpPr txBox="1">
            <a:spLocks/>
          </p:cNvSpPr>
          <p:nvPr userDrawn="1"/>
        </p:nvSpPr>
        <p:spPr>
          <a:xfrm>
            <a:off x="211261" y="6619918"/>
            <a:ext cx="2870315" cy="558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801" tIns="129801" rIns="129801" bIns="129801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821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821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821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821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821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821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821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821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821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defTabSz="1298265"/>
            <a:fld id="{00000000-1234-1234-1234-123412341234}" type="slidenum"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 defTabSz="1298265"/>
              <a:t>‹#›</a:t>
            </a:fld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| © 2019 General Assembly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38F2AB-0BF8-964F-9AB8-732DD5D990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43584" y="978408"/>
            <a:ext cx="5154612" cy="265113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Oswald" pitchFamily="2" charset="77"/>
              </a:defRPr>
            </a:lvl1pPr>
            <a:lvl2pPr>
              <a:defRPr sz="2000">
                <a:latin typeface="Georgia" panose="02040502050405020303" pitchFamily="18" charset="0"/>
              </a:defRPr>
            </a:lvl2pPr>
            <a:lvl3pPr>
              <a:defRPr sz="2000">
                <a:latin typeface="Oswald" pitchFamily="2" charset="77"/>
              </a:defRPr>
            </a:lvl3pPr>
            <a:lvl4pPr>
              <a:defRPr sz="2000">
                <a:latin typeface="Oswald" pitchFamily="2" charset="77"/>
              </a:defRPr>
            </a:lvl4pPr>
            <a:lvl5pPr>
              <a:defRPr sz="2000">
                <a:latin typeface="Oswald" pitchFamily="2" charset="77"/>
              </a:defRPr>
            </a:lvl5pPr>
          </a:lstStyle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1501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ody copy – bulleted" userDrawn="1">
  <p:cSld name="Body copy – bulleted">
    <p:bg>
      <p:bgPr>
        <a:solidFill>
          <a:srgbClr val="FFFFFF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hape 72"/>
          <p:cNvCxnSpPr/>
          <p:nvPr/>
        </p:nvCxnSpPr>
        <p:spPr>
          <a:xfrm rot="10800000" flipH="1">
            <a:off x="1248040" y="786462"/>
            <a:ext cx="817936" cy="1"/>
          </a:xfrm>
          <a:prstGeom prst="straightConnector1">
            <a:avLst/>
          </a:prstGeom>
          <a:noFill/>
          <a:ln w="889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73" name="Shape 73"/>
          <p:cNvCxnSpPr/>
          <p:nvPr/>
        </p:nvCxnSpPr>
        <p:spPr>
          <a:xfrm>
            <a:off x="1232991" y="6739244"/>
            <a:ext cx="10550952" cy="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1253514" y="1757164"/>
            <a:ext cx="8729128" cy="1763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325" tIns="89325" rIns="89325" bIns="89325" anchor="t" anchorCtr="0"/>
          <a:lstStyle>
            <a:lvl1pPr marL="649133" marR="0" lvl="0" indent="-459802" algn="l" rtl="0">
              <a:lnSpc>
                <a:spcPct val="110000"/>
              </a:lnSpc>
              <a:spcBef>
                <a:spcPts val="426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sz="2556" b="0" i="0" u="none" strike="noStrike" cap="none">
                <a:solidFill>
                  <a:srgbClr val="000000"/>
                </a:solidFill>
                <a:latin typeface="Georgia" panose="02040502050405020303" pitchFamily="18" charset="0"/>
                <a:ea typeface="Georgia" panose="02040502050405020303" pitchFamily="18" charset="0"/>
                <a:cs typeface="Arial"/>
                <a:sym typeface="Arial"/>
              </a:defRPr>
            </a:lvl1pPr>
            <a:lvl2pPr marL="1298265" marR="0" lvl="1" indent="-441771" algn="l" rtl="0">
              <a:lnSpc>
                <a:spcPct val="110000"/>
              </a:lnSpc>
              <a:spcBef>
                <a:spcPts val="426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erriweather Sans"/>
              <a:buChar char="•"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947398" marR="0" lvl="2" indent="-441771" algn="l" rtl="0">
              <a:lnSpc>
                <a:spcPct val="110000"/>
              </a:lnSpc>
              <a:spcBef>
                <a:spcPts val="426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erriweather Sans"/>
              <a:buChar char="•"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596530" marR="0" lvl="3" indent="-441771" algn="l" rtl="0">
              <a:lnSpc>
                <a:spcPct val="110000"/>
              </a:lnSpc>
              <a:spcBef>
                <a:spcPts val="426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erriweather Sans"/>
              <a:buChar char="•"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245663" marR="54094" lvl="4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94795" marR="54094" lvl="5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543928" marR="54094" lvl="6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193060" marR="54094" lvl="7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842193" marR="54094" lvl="8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pic>
        <p:nvPicPr>
          <p:cNvPr id="9" name="Shape 353" descr="Image">
            <a:extLst>
              <a:ext uri="{FF2B5EF4-FFF2-40B4-BE49-F238E27FC236}">
                <a16:creationId xmlns:a16="http://schemas.microsoft.com/office/drawing/2014/main" id="{400C0CA4-02E5-2945-BEA6-7703739B444D}"/>
              </a:ext>
            </a:extLst>
          </p:cNvPr>
          <p:cNvPicPr preferRelativeResize="0">
            <a:picLocks/>
          </p:cNvPicPr>
          <p:nvPr userDrawn="1"/>
        </p:nvPicPr>
        <p:blipFill rotWithShape="1">
          <a:blip r:embed="rId2">
            <a:alphaModFix/>
          </a:blip>
          <a:srcRect l="451" r="451"/>
          <a:stretch/>
        </p:blipFill>
        <p:spPr>
          <a:xfrm>
            <a:off x="11488840" y="6811863"/>
            <a:ext cx="298812" cy="296666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291">
            <a:extLst>
              <a:ext uri="{FF2B5EF4-FFF2-40B4-BE49-F238E27FC236}">
                <a16:creationId xmlns:a16="http://schemas.microsoft.com/office/drawing/2014/main" id="{129CA915-9388-6345-8986-664187B91808}"/>
              </a:ext>
            </a:extLst>
          </p:cNvPr>
          <p:cNvSpPr txBox="1">
            <a:spLocks/>
          </p:cNvSpPr>
          <p:nvPr userDrawn="1"/>
        </p:nvSpPr>
        <p:spPr>
          <a:xfrm>
            <a:off x="211261" y="6619918"/>
            <a:ext cx="2870315" cy="558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801" tIns="129801" rIns="129801" bIns="129801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821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821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821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821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821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821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821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821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821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defTabSz="1298265"/>
            <a:fld id="{00000000-1234-1234-1234-123412341234}" type="slidenum"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 defTabSz="1298265"/>
              <a:t>‹#›</a:t>
            </a:fld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| © 2019 General Assembly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38F2AB-0BF8-964F-9AB8-732DD5D990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43584" y="978408"/>
            <a:ext cx="5154612" cy="265113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Oswald" pitchFamily="2" charset="77"/>
              </a:defRPr>
            </a:lvl1pPr>
            <a:lvl2pPr>
              <a:defRPr sz="2000">
                <a:latin typeface="Georgia" panose="02040502050405020303" pitchFamily="18" charset="0"/>
              </a:defRPr>
            </a:lvl2pPr>
            <a:lvl3pPr>
              <a:defRPr sz="2000">
                <a:latin typeface="Oswald" pitchFamily="2" charset="77"/>
              </a:defRPr>
            </a:lvl3pPr>
            <a:lvl4pPr>
              <a:defRPr sz="2000">
                <a:latin typeface="Oswald" pitchFamily="2" charset="77"/>
              </a:defRPr>
            </a:lvl4pPr>
            <a:lvl5pPr>
              <a:defRPr sz="2000">
                <a:latin typeface="Oswald" pitchFamily="2" charset="77"/>
              </a:defRPr>
            </a:lvl5pPr>
          </a:lstStyle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50456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genda copy 2">
  <p:cSld name="Agenda copy 2">
    <p:bg>
      <p:bgPr>
        <a:solidFill>
          <a:srgbClr val="FFFFFF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Shape 92"/>
          <p:cNvCxnSpPr/>
          <p:nvPr/>
        </p:nvCxnSpPr>
        <p:spPr>
          <a:xfrm>
            <a:off x="635027" y="676892"/>
            <a:ext cx="11734748" cy="220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93" name="Shape 93"/>
          <p:cNvCxnSpPr/>
          <p:nvPr/>
        </p:nvCxnSpPr>
        <p:spPr>
          <a:xfrm>
            <a:off x="635027" y="1261182"/>
            <a:ext cx="11734748" cy="220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12007898" y="746124"/>
            <a:ext cx="366552" cy="412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312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312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312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312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312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312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312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312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312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sz="5821"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3670448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">
  <p:cSld name="1_Title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Shape 96"/>
          <p:cNvCxnSpPr/>
          <p:nvPr/>
        </p:nvCxnSpPr>
        <p:spPr>
          <a:xfrm rot="10800000" flipH="1">
            <a:off x="1230132" y="780628"/>
            <a:ext cx="10546630" cy="1"/>
          </a:xfrm>
          <a:prstGeom prst="straightConnector1">
            <a:avLst/>
          </a:prstGeom>
          <a:noFill/>
          <a:ln w="1143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97" name="Shape 97"/>
          <p:cNvCxnSpPr/>
          <p:nvPr/>
        </p:nvCxnSpPr>
        <p:spPr>
          <a:xfrm>
            <a:off x="2678971" y="5764711"/>
            <a:ext cx="7662175" cy="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98" name="Shape 98"/>
          <p:cNvCxnSpPr/>
          <p:nvPr/>
        </p:nvCxnSpPr>
        <p:spPr>
          <a:xfrm>
            <a:off x="1232991" y="6568092"/>
            <a:ext cx="10550952" cy="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1253514" y="6661284"/>
            <a:ext cx="3343314" cy="36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325" tIns="89325" rIns="89325" bIns="89325" anchor="t" anchorCtr="0"/>
          <a:lstStyle>
            <a:lvl1pPr marL="649133" marR="54094" lvl="0" indent="-324566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98265" marR="54094" lvl="1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947398" marR="54094" lvl="2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596530" marR="54094" lvl="3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245663" marR="54094" lvl="4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94795" marR="54094" lvl="5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543928" marR="54094" lvl="6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193060" marR="54094" lvl="7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842193" marR="54094" lvl="8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1230692" y="1061146"/>
            <a:ext cx="10543417" cy="1465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325" tIns="89325" rIns="89325" bIns="89325" anchor="t" anchorCtr="0"/>
          <a:lstStyle>
            <a:lvl1pPr marL="649133" marR="0" lvl="0" indent="-324566" algn="l" rtl="0">
              <a:lnSpc>
                <a:spcPct val="65000"/>
              </a:lnSpc>
              <a:spcBef>
                <a:spcPts val="1704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135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98265" marR="54094" lvl="1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947398" marR="54094" lvl="2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596530" marR="54094" lvl="3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245663" marR="54094" lvl="4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94795" marR="54094" lvl="5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543928" marR="54094" lvl="6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193060" marR="54094" lvl="7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842193" marR="54094" lvl="8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Shape 101"/>
          <p:cNvSpPr>
            <a:spLocks noGrp="1"/>
          </p:cNvSpPr>
          <p:nvPr>
            <p:ph type="pic" idx="3"/>
          </p:nvPr>
        </p:nvSpPr>
        <p:spPr>
          <a:xfrm>
            <a:off x="11488759" y="6674941"/>
            <a:ext cx="298812" cy="296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325" tIns="89325" rIns="89325" bIns="89325" anchor="t" anchorCtr="0"/>
          <a:lstStyle>
            <a:lvl1pPr marL="540944" marR="54094" lvl="0" indent="-486849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68818" marR="54094" lvl="1" indent="-225393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67164" marR="54094" lvl="2" indent="-20736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5510" marR="54094" lvl="3" indent="-20736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63856" marR="54094" lvl="4" indent="-20736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17951" marR="54094" lvl="5" indent="-20736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117951" marR="54094" lvl="6" indent="-20736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17951" marR="54094" lvl="7" indent="-20736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17951" marR="54094" lvl="8" indent="-20736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11454609" y="103654"/>
            <a:ext cx="520326" cy="530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sz="5821"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68307363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vider – rev">
  <p:cSld name="1_Divider – rev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Shape 112"/>
          <p:cNvCxnSpPr/>
          <p:nvPr/>
        </p:nvCxnSpPr>
        <p:spPr>
          <a:xfrm rot="10800000" flipH="1">
            <a:off x="1230132" y="780628"/>
            <a:ext cx="10546630" cy="1"/>
          </a:xfrm>
          <a:prstGeom prst="straightConnector1">
            <a:avLst/>
          </a:prstGeom>
          <a:noFill/>
          <a:ln w="1143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13" name="Shape 113"/>
          <p:cNvCxnSpPr/>
          <p:nvPr/>
        </p:nvCxnSpPr>
        <p:spPr>
          <a:xfrm>
            <a:off x="1232991" y="6739244"/>
            <a:ext cx="10550952" cy="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1230692" y="1061145"/>
            <a:ext cx="10543417" cy="1270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325" tIns="89325" rIns="89325" bIns="89325" anchor="t" anchorCtr="0"/>
          <a:lstStyle>
            <a:lvl1pPr marL="649133" marR="0" lvl="0" indent="-324566" algn="l" rt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9655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98265" marR="54094" lvl="1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947398" marR="54094" lvl="2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596530" marR="54094" lvl="3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245663" marR="54094" lvl="4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94795" marR="54094" lvl="5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543928" marR="54094" lvl="6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193060" marR="54094" lvl="7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842193" marR="54094" lvl="8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2"/>
          </p:nvPr>
        </p:nvSpPr>
        <p:spPr>
          <a:xfrm>
            <a:off x="1253514" y="6798205"/>
            <a:ext cx="5146192" cy="176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325" tIns="89325" rIns="89325" bIns="89325" anchor="t" anchorCtr="0"/>
          <a:lstStyle>
            <a:lvl1pPr marL="649133" marR="0" lvl="0" indent="-324566" algn="l" rt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27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98265" marR="54094" lvl="1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947398" marR="54094" lvl="2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596530" marR="54094" lvl="3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245663" marR="54094" lvl="4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94795" marR="54094" lvl="5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543928" marR="54094" lvl="6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193060" marR="54094" lvl="7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842193" marR="54094" lvl="8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" name="Shape 116"/>
          <p:cNvSpPr>
            <a:spLocks noGrp="1"/>
          </p:cNvSpPr>
          <p:nvPr>
            <p:ph type="pic" idx="3"/>
          </p:nvPr>
        </p:nvSpPr>
        <p:spPr>
          <a:xfrm>
            <a:off x="11488840" y="6811863"/>
            <a:ext cx="298812" cy="296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325" tIns="89325" rIns="89325" bIns="89325" anchor="t" anchorCtr="0"/>
          <a:lstStyle>
            <a:lvl1pPr marL="540944" marR="54094" lvl="0" indent="-486849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68818" marR="54094" lvl="1" indent="-225393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67164" marR="54094" lvl="2" indent="-20736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5510" marR="54094" lvl="3" indent="-20736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63856" marR="54094" lvl="4" indent="-20736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17951" marR="54094" lvl="5" indent="-20736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117951" marR="54094" lvl="6" indent="-20736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17951" marR="54094" lvl="7" indent="-20736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17951" marR="54094" lvl="8" indent="-20736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11454609" y="103654"/>
            <a:ext cx="520326" cy="530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sz="5821"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96754117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5_Agenda">
  <p:cSld name="5_Agenda"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Shape 127"/>
          <p:cNvCxnSpPr/>
          <p:nvPr/>
        </p:nvCxnSpPr>
        <p:spPr>
          <a:xfrm>
            <a:off x="1230475" y="676892"/>
            <a:ext cx="10543369" cy="2206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28" name="Shape 128"/>
          <p:cNvCxnSpPr/>
          <p:nvPr/>
        </p:nvCxnSpPr>
        <p:spPr>
          <a:xfrm>
            <a:off x="1230475" y="1261182"/>
            <a:ext cx="10543369" cy="220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11613614" y="751826"/>
            <a:ext cx="335859" cy="398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9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9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9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9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9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9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9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9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9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sz="5821"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34583304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Heading and footer">
  <p:cSld name="Heading and footer"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Shape 131"/>
          <p:cNvCxnSpPr/>
          <p:nvPr/>
        </p:nvCxnSpPr>
        <p:spPr>
          <a:xfrm rot="10800000" flipH="1">
            <a:off x="1248040" y="786462"/>
            <a:ext cx="817936" cy="1"/>
          </a:xfrm>
          <a:prstGeom prst="straightConnector1">
            <a:avLst/>
          </a:prstGeom>
          <a:noFill/>
          <a:ln w="889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32" name="Shape 132"/>
          <p:cNvCxnSpPr/>
          <p:nvPr/>
        </p:nvCxnSpPr>
        <p:spPr>
          <a:xfrm>
            <a:off x="1232991" y="6739244"/>
            <a:ext cx="10550952" cy="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33" name="Shape 133"/>
          <p:cNvSpPr>
            <a:spLocks noGrp="1"/>
          </p:cNvSpPr>
          <p:nvPr>
            <p:ph type="pic" idx="2"/>
          </p:nvPr>
        </p:nvSpPr>
        <p:spPr>
          <a:xfrm>
            <a:off x="11488840" y="6811863"/>
            <a:ext cx="298812" cy="296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325" tIns="89325" rIns="89325" bIns="89325" anchor="t" anchorCtr="0"/>
          <a:lstStyle>
            <a:lvl1pPr marL="540944" marR="54094" lvl="0" indent="-486849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68818" marR="54094" lvl="1" indent="-225393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67164" marR="54094" lvl="2" indent="-20736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5510" marR="54094" lvl="3" indent="-20736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63856" marR="54094" lvl="4" indent="-20736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17951" marR="54094" lvl="5" indent="-20736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117951" marR="54094" lvl="6" indent="-20736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17951" marR="54094" lvl="7" indent="-20736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17951" marR="54094" lvl="8" indent="-20736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1242103" y="983213"/>
            <a:ext cx="10554826" cy="28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325" tIns="89325" rIns="89325" bIns="89325" anchor="t" anchorCtr="0"/>
          <a:lstStyle>
            <a:lvl1pPr marL="649133" marR="0" lvl="0" indent="-32456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erriweather Sans"/>
              <a:buNone/>
              <a:defRPr sz="170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98265" marR="54094" lvl="1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947398" marR="54094" lvl="2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596530" marR="54094" lvl="3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245663" marR="54094" lvl="4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94795" marR="54094" lvl="5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543928" marR="54094" lvl="6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193060" marR="54094" lvl="7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842193" marR="54094" lvl="8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11454609" y="670167"/>
            <a:ext cx="278002" cy="530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sz="5821"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43957662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Agenda">
  <p:cSld name="1_Agenda">
    <p:bg>
      <p:bgPr>
        <a:solidFill>
          <a:srgbClr val="FFFFFF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12007898" y="746124"/>
            <a:ext cx="366552" cy="412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312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312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312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312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312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312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312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312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312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sz="5821"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658952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1_Title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sldNum" idx="12"/>
          </p:nvPr>
        </p:nvSpPr>
        <p:spPr>
          <a:xfrm>
            <a:off x="6052590" y="6649861"/>
            <a:ext cx="899621" cy="1005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9650" tIns="49650" rIns="49650" bIns="496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821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821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821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821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821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821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821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821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821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225381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">
  <p:cSld name="1_Title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sldNum" idx="12"/>
          </p:nvPr>
        </p:nvSpPr>
        <p:spPr>
          <a:xfrm>
            <a:off x="6052590" y="6649861"/>
            <a:ext cx="899621" cy="1005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9650" tIns="49650" rIns="49650" bIns="496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821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821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821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821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821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821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821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821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821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6805323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">
  <p:cSld name="2_Title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Shape 151" descr="imag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5027" y="804775"/>
            <a:ext cx="2831157" cy="304272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 txBox="1">
            <a:spLocks noGrp="1"/>
          </p:cNvSpPr>
          <p:nvPr>
            <p:ph type="sldNum" idx="12"/>
          </p:nvPr>
        </p:nvSpPr>
        <p:spPr>
          <a:xfrm>
            <a:off x="6052590" y="6649861"/>
            <a:ext cx="899621" cy="1005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9650" tIns="49650" rIns="49650" bIns="496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821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821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821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821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821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821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821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821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821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8732119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">
  <p:cSld name="3_Title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11738893" y="637204"/>
            <a:ext cx="366552" cy="412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3124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3124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3124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3124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3124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3124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3124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3124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3124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sz="5821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66670340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Agenda">
  <p:cSld name="2_Agenda">
    <p:bg>
      <p:bgPr>
        <a:solidFill>
          <a:srgbClr val="FFFFFF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6" name="Shape 156"/>
          <p:cNvCxnSpPr/>
          <p:nvPr/>
        </p:nvCxnSpPr>
        <p:spPr>
          <a:xfrm>
            <a:off x="635027" y="676892"/>
            <a:ext cx="11734748" cy="220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57" name="Shape 157"/>
          <p:cNvCxnSpPr/>
          <p:nvPr/>
        </p:nvCxnSpPr>
        <p:spPr>
          <a:xfrm>
            <a:off x="635027" y="1261182"/>
            <a:ext cx="11734748" cy="220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58" name="Shape 158"/>
          <p:cNvCxnSpPr/>
          <p:nvPr/>
        </p:nvCxnSpPr>
        <p:spPr>
          <a:xfrm>
            <a:off x="635027" y="676892"/>
            <a:ext cx="11734748" cy="220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59" name="Shape 159"/>
          <p:cNvCxnSpPr/>
          <p:nvPr/>
        </p:nvCxnSpPr>
        <p:spPr>
          <a:xfrm>
            <a:off x="635027" y="1261182"/>
            <a:ext cx="11734748" cy="220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cxnSp>
      <p:pic>
        <p:nvPicPr>
          <p:cNvPr id="160" name="Shape 160" descr="image.tiff"/>
          <p:cNvPicPr preferRelativeResize="0"/>
          <p:nvPr/>
        </p:nvPicPr>
        <p:blipFill/>
        <p:spPr>
          <a:xfrm>
            <a:off x="3395624" y="1534583"/>
            <a:ext cx="6281906" cy="5091024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61" name="Shape 161"/>
          <p:cNvSpPr txBox="1">
            <a:spLocks noGrp="1"/>
          </p:cNvSpPr>
          <p:nvPr>
            <p:ph type="sldNum" idx="12"/>
          </p:nvPr>
        </p:nvSpPr>
        <p:spPr>
          <a:xfrm>
            <a:off x="12007898" y="746124"/>
            <a:ext cx="366552" cy="412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312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312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312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312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312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312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312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312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312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sz="5821"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98410531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Agenda">
  <p:cSld name="3_Agenda">
    <p:bg>
      <p:bgPr>
        <a:solidFill>
          <a:srgbClr val="FFFFFF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3" name="Shape 163"/>
          <p:cNvCxnSpPr/>
          <p:nvPr/>
        </p:nvCxnSpPr>
        <p:spPr>
          <a:xfrm>
            <a:off x="635027" y="676892"/>
            <a:ext cx="11734748" cy="220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64" name="Shape 164"/>
          <p:cNvCxnSpPr/>
          <p:nvPr/>
        </p:nvCxnSpPr>
        <p:spPr>
          <a:xfrm>
            <a:off x="635027" y="1261182"/>
            <a:ext cx="11734748" cy="220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cxnSp>
      <p:pic>
        <p:nvPicPr>
          <p:cNvPr id="165" name="Shape 165" descr="image.tiff"/>
          <p:cNvPicPr preferRelativeResize="0"/>
          <p:nvPr/>
        </p:nvPicPr>
        <p:blipFill/>
        <p:spPr>
          <a:xfrm>
            <a:off x="2802492" y="1543403"/>
            <a:ext cx="7305003" cy="5115278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cxnSp>
        <p:nvCxnSpPr>
          <p:cNvPr id="166" name="Shape 166"/>
          <p:cNvCxnSpPr/>
          <p:nvPr/>
        </p:nvCxnSpPr>
        <p:spPr>
          <a:xfrm>
            <a:off x="635027" y="676892"/>
            <a:ext cx="11734748" cy="220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67" name="Shape 167"/>
          <p:cNvCxnSpPr/>
          <p:nvPr/>
        </p:nvCxnSpPr>
        <p:spPr>
          <a:xfrm>
            <a:off x="635027" y="1261182"/>
            <a:ext cx="11734748" cy="220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12007898" y="746124"/>
            <a:ext cx="366552" cy="412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312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312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312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312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312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312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312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312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312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sz="5821"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28771131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4_Agenda">
  <p:cSld name="4_Agenda">
    <p:bg>
      <p:bgPr>
        <a:solidFill>
          <a:srgbClr val="FFFFFF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0" name="Shape 170"/>
          <p:cNvCxnSpPr/>
          <p:nvPr/>
        </p:nvCxnSpPr>
        <p:spPr>
          <a:xfrm>
            <a:off x="635027" y="676892"/>
            <a:ext cx="11734748" cy="220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71" name="Shape 171"/>
          <p:cNvCxnSpPr/>
          <p:nvPr/>
        </p:nvCxnSpPr>
        <p:spPr>
          <a:xfrm>
            <a:off x="635027" y="1261182"/>
            <a:ext cx="11734748" cy="220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cxnSp>
      <p:pic>
        <p:nvPicPr>
          <p:cNvPr id="172" name="Shape 172" descr="image.tiff"/>
          <p:cNvPicPr preferRelativeResize="0"/>
          <p:nvPr/>
        </p:nvPicPr>
        <p:blipFill/>
        <p:spPr>
          <a:xfrm>
            <a:off x="3225842" y="1578680"/>
            <a:ext cx="6753765" cy="5289463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cxnSp>
        <p:nvCxnSpPr>
          <p:cNvPr id="173" name="Shape 173"/>
          <p:cNvCxnSpPr/>
          <p:nvPr/>
        </p:nvCxnSpPr>
        <p:spPr>
          <a:xfrm>
            <a:off x="635027" y="676892"/>
            <a:ext cx="11734748" cy="220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74" name="Shape 174"/>
          <p:cNvCxnSpPr/>
          <p:nvPr/>
        </p:nvCxnSpPr>
        <p:spPr>
          <a:xfrm>
            <a:off x="635027" y="1261182"/>
            <a:ext cx="11734748" cy="220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12007898" y="746124"/>
            <a:ext cx="366552" cy="412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312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312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312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312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312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312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312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312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312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sz="5821"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92457961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5_Agenda">
  <p:cSld name="6_Agenda">
    <p:bg>
      <p:bgPr>
        <a:solidFill>
          <a:srgbClr val="FFFFFF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7" name="Shape 177"/>
          <p:cNvCxnSpPr/>
          <p:nvPr/>
        </p:nvCxnSpPr>
        <p:spPr>
          <a:xfrm>
            <a:off x="635027" y="676892"/>
            <a:ext cx="11734748" cy="220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78" name="Shape 178"/>
          <p:cNvCxnSpPr/>
          <p:nvPr/>
        </p:nvCxnSpPr>
        <p:spPr>
          <a:xfrm>
            <a:off x="635027" y="1261182"/>
            <a:ext cx="11734748" cy="220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cxnSp>
      <p:pic>
        <p:nvPicPr>
          <p:cNvPr id="179" name="Shape 179" descr="image.tiff"/>
          <p:cNvPicPr preferRelativeResize="0"/>
          <p:nvPr/>
        </p:nvPicPr>
        <p:blipFill/>
        <p:spPr>
          <a:xfrm>
            <a:off x="998842" y="1457413"/>
            <a:ext cx="10537461" cy="5379863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cxnSp>
        <p:nvCxnSpPr>
          <p:cNvPr id="180" name="Shape 180"/>
          <p:cNvCxnSpPr/>
          <p:nvPr/>
        </p:nvCxnSpPr>
        <p:spPr>
          <a:xfrm>
            <a:off x="635027" y="676892"/>
            <a:ext cx="11734748" cy="220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81" name="Shape 181"/>
          <p:cNvCxnSpPr/>
          <p:nvPr/>
        </p:nvCxnSpPr>
        <p:spPr>
          <a:xfrm>
            <a:off x="635027" y="1261182"/>
            <a:ext cx="11734748" cy="220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82" name="Shape 182"/>
          <p:cNvSpPr txBox="1">
            <a:spLocks noGrp="1"/>
          </p:cNvSpPr>
          <p:nvPr>
            <p:ph type="sldNum" idx="12"/>
          </p:nvPr>
        </p:nvSpPr>
        <p:spPr>
          <a:xfrm>
            <a:off x="12007898" y="746124"/>
            <a:ext cx="366552" cy="412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312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312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312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312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312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312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312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312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312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sz="5821"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26976062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6_Agenda">
  <p:cSld name="6_Agenda">
    <p:bg>
      <p:bgPr>
        <a:solidFill>
          <a:srgbClr val="FFFFFF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4" name="Shape 184"/>
          <p:cNvCxnSpPr/>
          <p:nvPr/>
        </p:nvCxnSpPr>
        <p:spPr>
          <a:xfrm>
            <a:off x="635027" y="676892"/>
            <a:ext cx="11734748" cy="220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85" name="Shape 185"/>
          <p:cNvCxnSpPr/>
          <p:nvPr/>
        </p:nvCxnSpPr>
        <p:spPr>
          <a:xfrm>
            <a:off x="635027" y="1261182"/>
            <a:ext cx="11734748" cy="220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86" name="Shape 186"/>
          <p:cNvCxnSpPr/>
          <p:nvPr/>
        </p:nvCxnSpPr>
        <p:spPr>
          <a:xfrm flipH="1">
            <a:off x="630617" y="2892779"/>
            <a:ext cx="3755032" cy="220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7" name="Shape 187"/>
          <p:cNvCxnSpPr/>
          <p:nvPr/>
        </p:nvCxnSpPr>
        <p:spPr>
          <a:xfrm>
            <a:off x="4703160" y="2897189"/>
            <a:ext cx="7322642" cy="220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8" name="Shape 188"/>
          <p:cNvCxnSpPr/>
          <p:nvPr/>
        </p:nvCxnSpPr>
        <p:spPr>
          <a:xfrm flipH="1">
            <a:off x="630617" y="5080001"/>
            <a:ext cx="3755032" cy="220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9" name="Shape 189"/>
          <p:cNvCxnSpPr/>
          <p:nvPr/>
        </p:nvCxnSpPr>
        <p:spPr>
          <a:xfrm flipH="1">
            <a:off x="4683316" y="5071181"/>
            <a:ext cx="7322642" cy="220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12007898" y="746124"/>
            <a:ext cx="366552" cy="412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312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312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312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312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312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312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312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312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312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sz="5821"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64303825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7_Agenda">
  <p:cSld name="7_Agenda">
    <p:bg>
      <p:bgPr>
        <a:solidFill>
          <a:srgbClr val="FFFFFF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2" name="Shape 192"/>
          <p:cNvCxnSpPr/>
          <p:nvPr/>
        </p:nvCxnSpPr>
        <p:spPr>
          <a:xfrm>
            <a:off x="635027" y="676892"/>
            <a:ext cx="11734748" cy="220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93" name="Shape 193"/>
          <p:cNvCxnSpPr/>
          <p:nvPr/>
        </p:nvCxnSpPr>
        <p:spPr>
          <a:xfrm>
            <a:off x="635027" y="1261182"/>
            <a:ext cx="11734748" cy="220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94" name="Shape 194"/>
          <p:cNvCxnSpPr/>
          <p:nvPr/>
        </p:nvCxnSpPr>
        <p:spPr>
          <a:xfrm flipH="1">
            <a:off x="8568440" y="2892779"/>
            <a:ext cx="3755032" cy="220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5" name="Shape 195"/>
          <p:cNvCxnSpPr/>
          <p:nvPr/>
        </p:nvCxnSpPr>
        <p:spPr>
          <a:xfrm>
            <a:off x="661486" y="2892779"/>
            <a:ext cx="7640155" cy="220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6" name="Shape 196"/>
          <p:cNvSpPr txBox="1">
            <a:spLocks noGrp="1"/>
          </p:cNvSpPr>
          <p:nvPr>
            <p:ph type="sldNum" idx="12"/>
          </p:nvPr>
        </p:nvSpPr>
        <p:spPr>
          <a:xfrm>
            <a:off x="12007898" y="746124"/>
            <a:ext cx="366552" cy="412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312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312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312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312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312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312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312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312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312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sz="5821"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615472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ercis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" name="Shape 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" name="Shape 26"/>
          <p:cNvCxnSpPr/>
          <p:nvPr/>
        </p:nvCxnSpPr>
        <p:spPr>
          <a:xfrm rot="10800000" flipH="1">
            <a:off x="6350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" name="Shape 27"/>
          <p:cNvCxnSpPr/>
          <p:nvPr/>
        </p:nvCxnSpPr>
        <p:spPr>
          <a:xfrm rot="10800000" flipH="1">
            <a:off x="46228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8" name="Shape 28"/>
          <p:cNvCxnSpPr/>
          <p:nvPr/>
        </p:nvCxnSpPr>
        <p:spPr>
          <a:xfrm rot="10800000" flipH="1">
            <a:off x="635000" y="57528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9" name="Shape 29"/>
          <p:cNvCxnSpPr/>
          <p:nvPr/>
        </p:nvCxnSpPr>
        <p:spPr>
          <a:xfrm>
            <a:off x="4635500" y="5753100"/>
            <a:ext cx="7731807" cy="17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0" name="Shape 30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sp>
        <p:nvSpPr>
          <p:cNvPr id="31" name="Shape 31"/>
          <p:cNvSpPr/>
          <p:nvPr/>
        </p:nvSpPr>
        <p:spPr>
          <a:xfrm>
            <a:off x="46355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32" name="Shape 32"/>
          <p:cNvSpPr/>
          <p:nvPr/>
        </p:nvSpPr>
        <p:spPr>
          <a:xfrm>
            <a:off x="4635500" y="5359400"/>
            <a:ext cx="7746999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</p:txBody>
      </p:sp>
      <p:sp>
        <p:nvSpPr>
          <p:cNvPr id="33" name="Shape 33"/>
          <p:cNvSpPr/>
          <p:nvPr/>
        </p:nvSpPr>
        <p:spPr>
          <a:xfrm>
            <a:off x="635000" y="53594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le">
  <p:cSld name="4_Title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Shape 198" descr="imag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5027" y="804775"/>
            <a:ext cx="2831157" cy="304272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Shape 199"/>
          <p:cNvSpPr txBox="1">
            <a:spLocks noGrp="1"/>
          </p:cNvSpPr>
          <p:nvPr>
            <p:ph type="sldNum" idx="12"/>
          </p:nvPr>
        </p:nvSpPr>
        <p:spPr>
          <a:xfrm>
            <a:off x="6052590" y="6649861"/>
            <a:ext cx="899621" cy="1005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9650" tIns="49650" rIns="49650" bIns="496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821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821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821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821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821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821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821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821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821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7505555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itle">
  <p:cSld name="5_Title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sldNum" idx="12"/>
          </p:nvPr>
        </p:nvSpPr>
        <p:spPr>
          <a:xfrm>
            <a:off x="11738893" y="637204"/>
            <a:ext cx="366552" cy="412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3124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3124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3124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3124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3124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3124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3124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3124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3124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sz="5821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10936838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copy">
  <p:cSld name="3_Title copy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sldNum" idx="12"/>
          </p:nvPr>
        </p:nvSpPr>
        <p:spPr>
          <a:xfrm>
            <a:off x="11738893" y="637204"/>
            <a:ext cx="366552" cy="412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3124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3124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3124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3124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3124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3124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3124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3124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3124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sz="5821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28940444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copy 1">
  <p:cSld name="3_Title copy 1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sldNum" idx="12"/>
          </p:nvPr>
        </p:nvSpPr>
        <p:spPr>
          <a:xfrm>
            <a:off x="11738893" y="637204"/>
            <a:ext cx="366552" cy="412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3124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3124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3124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3124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3124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3124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3124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3124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3124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sz="5821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63191311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copy">
  <p:cSld name="2_Title copy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sldNum" idx="12"/>
          </p:nvPr>
        </p:nvSpPr>
        <p:spPr>
          <a:xfrm>
            <a:off x="11738893" y="637204"/>
            <a:ext cx="366552" cy="412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3124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3124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3124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3124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3124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3124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3124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3124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3124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sz="5821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48028505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copy 1">
  <p:cSld name="2_Title copy 1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11738893" y="637204"/>
            <a:ext cx="366552" cy="412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3124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3124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3124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3124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3124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3124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3124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3124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3124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sz="5821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869150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ody copy – bulleted rev">
  <p:cSld name="Body copy – bulleted rev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1" name="Shape 211"/>
          <p:cNvCxnSpPr/>
          <p:nvPr/>
        </p:nvCxnSpPr>
        <p:spPr>
          <a:xfrm rot="10800000" flipH="1">
            <a:off x="1248040" y="786462"/>
            <a:ext cx="817936" cy="1"/>
          </a:xfrm>
          <a:prstGeom prst="straightConnector1">
            <a:avLst/>
          </a:prstGeom>
          <a:noFill/>
          <a:ln w="889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12" name="Shape 212"/>
          <p:cNvCxnSpPr/>
          <p:nvPr/>
        </p:nvCxnSpPr>
        <p:spPr>
          <a:xfrm>
            <a:off x="1232991" y="6739244"/>
            <a:ext cx="10550952" cy="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1242103" y="981272"/>
            <a:ext cx="5146192" cy="264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325" tIns="89325" rIns="89325" bIns="89325" anchor="t" anchorCtr="0"/>
          <a:lstStyle>
            <a:lvl1pPr marL="649133" marR="0" lvl="0" indent="-32456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erriweather Sans"/>
              <a:buNone/>
              <a:defRPr sz="1704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98265" marR="54094" lvl="1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947398" marR="54094" lvl="2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596530" marR="54094" lvl="3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245663" marR="54094" lvl="4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94795" marR="54094" lvl="5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543928" marR="54094" lvl="6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193060" marR="54094" lvl="7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842193" marR="54094" lvl="8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" name="Shape 214"/>
          <p:cNvSpPr txBox="1">
            <a:spLocks noGrp="1"/>
          </p:cNvSpPr>
          <p:nvPr>
            <p:ph type="body" idx="2"/>
          </p:nvPr>
        </p:nvSpPr>
        <p:spPr>
          <a:xfrm>
            <a:off x="1253514" y="1757165"/>
            <a:ext cx="8717716" cy="1857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325" tIns="89325" rIns="89325" bIns="89325" anchor="t" anchorCtr="0"/>
          <a:lstStyle>
            <a:lvl1pPr marL="649133" marR="0" lvl="0" indent="-459802" algn="l" rtl="0">
              <a:lnSpc>
                <a:spcPct val="110000"/>
              </a:lnSpc>
              <a:spcBef>
                <a:spcPts val="71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556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98265" marR="0" lvl="1" indent="-441771" algn="l" rtl="0">
              <a:lnSpc>
                <a:spcPct val="110000"/>
              </a:lnSpc>
              <a:spcBef>
                <a:spcPts val="71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Merriweather Sans"/>
              <a:buChar char="•"/>
              <a:defRPr sz="2556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947398" marR="0" lvl="2" indent="-441771" algn="l" rtl="0">
              <a:lnSpc>
                <a:spcPct val="110000"/>
              </a:lnSpc>
              <a:spcBef>
                <a:spcPts val="71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Merriweather Sans"/>
              <a:buChar char="•"/>
              <a:defRPr sz="2556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596530" marR="0" lvl="3" indent="-441771" algn="l" rtl="0">
              <a:lnSpc>
                <a:spcPct val="110000"/>
              </a:lnSpc>
              <a:spcBef>
                <a:spcPts val="71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Merriweather Sans"/>
              <a:buChar char="•"/>
              <a:defRPr sz="2556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245663" marR="54094" lvl="4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94795" marR="54094" lvl="5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543928" marR="54094" lvl="6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193060" marR="54094" lvl="7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842193" marR="54094" lvl="8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5" name="Shape 215"/>
          <p:cNvSpPr txBox="1">
            <a:spLocks noGrp="1"/>
          </p:cNvSpPr>
          <p:nvPr>
            <p:ph type="body" idx="3"/>
          </p:nvPr>
        </p:nvSpPr>
        <p:spPr>
          <a:xfrm>
            <a:off x="1253514" y="6798205"/>
            <a:ext cx="5146192" cy="176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325" tIns="89325" rIns="89325" bIns="89325" anchor="t" anchorCtr="0"/>
          <a:lstStyle>
            <a:lvl1pPr marL="649133" marR="0" lvl="0" indent="-324566" algn="l" rt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27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98265" marR="54094" lvl="1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947398" marR="54094" lvl="2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596530" marR="54094" lvl="3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245663" marR="54094" lvl="4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94795" marR="54094" lvl="5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543928" marR="54094" lvl="6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193060" marR="54094" lvl="7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842193" marR="54094" lvl="8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" name="Shape 216"/>
          <p:cNvSpPr>
            <a:spLocks noGrp="1"/>
          </p:cNvSpPr>
          <p:nvPr>
            <p:ph type="pic" idx="4"/>
          </p:nvPr>
        </p:nvSpPr>
        <p:spPr>
          <a:xfrm>
            <a:off x="11488840" y="6811863"/>
            <a:ext cx="298812" cy="296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325" tIns="89325" rIns="89325" bIns="89325" anchor="t" anchorCtr="0"/>
          <a:lstStyle>
            <a:lvl1pPr marL="540944" marR="54094" lvl="0" indent="-486849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68818" marR="54094" lvl="1" indent="-225393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67164" marR="54094" lvl="2" indent="-20736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5510" marR="54094" lvl="3" indent="-20736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63856" marR="54094" lvl="4" indent="-20736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17951" marR="54094" lvl="5" indent="-20736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117951" marR="54094" lvl="6" indent="-20736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17951" marR="54094" lvl="7" indent="-20736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17951" marR="54094" lvl="8" indent="-20736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11454609" y="481330"/>
            <a:ext cx="520326" cy="530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sz="5821"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3824665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GA location map">
  <p:cSld name="GA location map">
    <p:bg>
      <p:bgPr>
        <a:solidFill>
          <a:srgbClr val="FFFFFF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9" name="Shape 219"/>
          <p:cNvCxnSpPr/>
          <p:nvPr/>
        </p:nvCxnSpPr>
        <p:spPr>
          <a:xfrm rot="10800000" flipH="1">
            <a:off x="1248040" y="786462"/>
            <a:ext cx="817936" cy="1"/>
          </a:xfrm>
          <a:prstGeom prst="straightConnector1">
            <a:avLst/>
          </a:prstGeom>
          <a:noFill/>
          <a:ln w="889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20" name="Shape 220"/>
          <p:cNvCxnSpPr/>
          <p:nvPr/>
        </p:nvCxnSpPr>
        <p:spPr>
          <a:xfrm>
            <a:off x="1232991" y="6739244"/>
            <a:ext cx="10550952" cy="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21" name="Shape 221"/>
          <p:cNvSpPr txBox="1"/>
          <p:nvPr/>
        </p:nvSpPr>
        <p:spPr>
          <a:xfrm>
            <a:off x="1242103" y="981272"/>
            <a:ext cx="5146192" cy="264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Merriweather Sans"/>
              <a:buNone/>
            </a:pPr>
            <a:r>
              <a:rPr lang="en" sz="170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General Assembly campus locations</a:t>
            </a:r>
            <a:endParaRPr sz="1988"/>
          </a:p>
        </p:txBody>
      </p:sp>
      <p:pic>
        <p:nvPicPr>
          <p:cNvPr id="222" name="Shape 222" descr="svg&gt;.pdf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64923" y="1541382"/>
            <a:ext cx="10512893" cy="4746626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1253514" y="6798205"/>
            <a:ext cx="5146192" cy="176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325" tIns="89325" rIns="89325" bIns="89325" anchor="t" anchorCtr="0"/>
          <a:lstStyle>
            <a:lvl1pPr marL="649133" marR="0" lvl="0" indent="-324566" algn="l" rt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7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98265" marR="54094" lvl="1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947398" marR="54094" lvl="2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596530" marR="54094" lvl="3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245663" marR="54094" lvl="4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94795" marR="54094" lvl="5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543928" marR="54094" lvl="6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193060" marR="54094" lvl="7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842193" marR="54094" lvl="8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4" name="Shape 224"/>
          <p:cNvSpPr>
            <a:spLocks noGrp="1"/>
          </p:cNvSpPr>
          <p:nvPr>
            <p:ph type="pic" idx="2"/>
          </p:nvPr>
        </p:nvSpPr>
        <p:spPr>
          <a:xfrm>
            <a:off x="11488840" y="6811863"/>
            <a:ext cx="298812" cy="296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325" tIns="89325" rIns="89325" bIns="89325" anchor="t" anchorCtr="0"/>
          <a:lstStyle>
            <a:lvl1pPr marL="540944" marR="54094" lvl="0" indent="-486849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68818" marR="54094" lvl="1" indent="-225393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67164" marR="54094" lvl="2" indent="-20736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5510" marR="54094" lvl="3" indent="-20736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63856" marR="54094" lvl="4" indent="-20736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17951" marR="54094" lvl="5" indent="-20736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117951" marR="54094" lvl="6" indent="-20736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17951" marR="54094" lvl="7" indent="-20736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17951" marR="54094" lvl="8" indent="-20736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" name="Shape 225"/>
          <p:cNvSpPr txBox="1">
            <a:spLocks noGrp="1"/>
          </p:cNvSpPr>
          <p:nvPr>
            <p:ph type="sldNum" idx="12"/>
          </p:nvPr>
        </p:nvSpPr>
        <p:spPr>
          <a:xfrm>
            <a:off x="11454609" y="670167"/>
            <a:ext cx="278002" cy="530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sz="5821"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98127498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vider – rev">
  <p:cSld name="1_Divider – rev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7" name="Shape 227"/>
          <p:cNvCxnSpPr/>
          <p:nvPr/>
        </p:nvCxnSpPr>
        <p:spPr>
          <a:xfrm rot="10800000" flipH="1">
            <a:off x="1230132" y="780628"/>
            <a:ext cx="10546630" cy="1"/>
          </a:xfrm>
          <a:prstGeom prst="straightConnector1">
            <a:avLst/>
          </a:prstGeom>
          <a:noFill/>
          <a:ln w="1143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28" name="Shape 228"/>
          <p:cNvCxnSpPr/>
          <p:nvPr/>
        </p:nvCxnSpPr>
        <p:spPr>
          <a:xfrm>
            <a:off x="1232991" y="6739244"/>
            <a:ext cx="10550952" cy="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1230692" y="1061145"/>
            <a:ext cx="10543417" cy="1270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325" tIns="89325" rIns="89325" bIns="89325" anchor="t" anchorCtr="0"/>
          <a:lstStyle>
            <a:lvl1pPr marL="649133" marR="0" lvl="0" indent="-324566" algn="l" rt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9655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98265" marR="54094" lvl="1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947398" marR="54094" lvl="2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596530" marR="54094" lvl="3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245663" marR="54094" lvl="4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94795" marR="54094" lvl="5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543928" marR="54094" lvl="6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193060" marR="54094" lvl="7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842193" marR="54094" lvl="8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0" name="Shape 230"/>
          <p:cNvSpPr txBox="1">
            <a:spLocks noGrp="1"/>
          </p:cNvSpPr>
          <p:nvPr>
            <p:ph type="body" idx="2"/>
          </p:nvPr>
        </p:nvSpPr>
        <p:spPr>
          <a:xfrm>
            <a:off x="1253514" y="6798205"/>
            <a:ext cx="5146192" cy="176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325" tIns="89325" rIns="89325" bIns="89325" anchor="t" anchorCtr="0"/>
          <a:lstStyle>
            <a:lvl1pPr marL="649133" marR="0" lvl="0" indent="-324566" algn="l" rt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27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98265" marR="54094" lvl="1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947398" marR="54094" lvl="2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596530" marR="54094" lvl="3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245663" marR="54094" lvl="4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94795" marR="54094" lvl="5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543928" marR="54094" lvl="6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193060" marR="54094" lvl="7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842193" marR="54094" lvl="8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" name="Shape 231"/>
          <p:cNvSpPr>
            <a:spLocks noGrp="1"/>
          </p:cNvSpPr>
          <p:nvPr>
            <p:ph type="pic" idx="3"/>
          </p:nvPr>
        </p:nvSpPr>
        <p:spPr>
          <a:xfrm>
            <a:off x="11488840" y="6811863"/>
            <a:ext cx="298812" cy="296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325" tIns="89325" rIns="89325" bIns="89325" anchor="t" anchorCtr="0"/>
          <a:lstStyle>
            <a:lvl1pPr marL="540944" marR="54094" lvl="0" indent="-486849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68818" marR="54094" lvl="1" indent="-225393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67164" marR="54094" lvl="2" indent="-20736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5510" marR="54094" lvl="3" indent="-20736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63856" marR="54094" lvl="4" indent="-20736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17951" marR="54094" lvl="5" indent="-20736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117951" marR="54094" lvl="6" indent="-20736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17951" marR="54094" lvl="7" indent="-20736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17951" marR="54094" lvl="8" indent="-20736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" name="Shape 232"/>
          <p:cNvSpPr txBox="1">
            <a:spLocks noGrp="1"/>
          </p:cNvSpPr>
          <p:nvPr>
            <p:ph type="sldNum" idx="12"/>
          </p:nvPr>
        </p:nvSpPr>
        <p:spPr>
          <a:xfrm>
            <a:off x="11454609" y="481330"/>
            <a:ext cx="520326" cy="530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sz="5821"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93287247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genda">
  <p:cSld name="8_Agenda">
    <p:bg>
      <p:bgPr>
        <a:solidFill>
          <a:srgbClr val="FFFFFF"/>
        </a:soli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4" name="Shape 234"/>
          <p:cNvCxnSpPr/>
          <p:nvPr/>
        </p:nvCxnSpPr>
        <p:spPr>
          <a:xfrm>
            <a:off x="1230691" y="676892"/>
            <a:ext cx="10543369" cy="220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35" name="Shape 235"/>
          <p:cNvCxnSpPr/>
          <p:nvPr/>
        </p:nvCxnSpPr>
        <p:spPr>
          <a:xfrm>
            <a:off x="1230691" y="1261180"/>
            <a:ext cx="10543369" cy="2206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36" name="Shape 236"/>
          <p:cNvSpPr txBox="1">
            <a:spLocks noGrp="1"/>
          </p:cNvSpPr>
          <p:nvPr>
            <p:ph type="sldNum" idx="12"/>
          </p:nvPr>
        </p:nvSpPr>
        <p:spPr>
          <a:xfrm>
            <a:off x="11453097" y="778647"/>
            <a:ext cx="321042" cy="352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8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8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8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8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8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8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8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8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8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sz="5821"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5300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" name="Shape 3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" name="Shape 37"/>
          <p:cNvCxnSpPr/>
          <p:nvPr/>
        </p:nvCxnSpPr>
        <p:spPr>
          <a:xfrm rot="10800000" flipH="1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" name="Shape 38"/>
          <p:cNvCxnSpPr/>
          <p:nvPr/>
        </p:nvCxnSpPr>
        <p:spPr>
          <a:xfrm rot="10800000" flipH="1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9" name="Shape 39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40" name="Shape 40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">
  <p:cSld name="6_Title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8" name="Shape 238"/>
          <p:cNvCxnSpPr/>
          <p:nvPr/>
        </p:nvCxnSpPr>
        <p:spPr>
          <a:xfrm rot="10800000" flipH="1">
            <a:off x="1230132" y="780628"/>
            <a:ext cx="10546630" cy="1"/>
          </a:xfrm>
          <a:prstGeom prst="straightConnector1">
            <a:avLst/>
          </a:prstGeom>
          <a:noFill/>
          <a:ln w="1143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39" name="Shape 239"/>
          <p:cNvCxnSpPr/>
          <p:nvPr/>
        </p:nvCxnSpPr>
        <p:spPr>
          <a:xfrm>
            <a:off x="2678971" y="5764711"/>
            <a:ext cx="7662175" cy="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40" name="Shape 240"/>
          <p:cNvCxnSpPr/>
          <p:nvPr/>
        </p:nvCxnSpPr>
        <p:spPr>
          <a:xfrm>
            <a:off x="1232991" y="6568092"/>
            <a:ext cx="10550952" cy="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1253514" y="6661284"/>
            <a:ext cx="3343314" cy="36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325" tIns="89325" rIns="89325" bIns="89325" anchor="t" anchorCtr="0"/>
          <a:lstStyle>
            <a:lvl1pPr marL="649133" marR="54094" lvl="0" indent="-324566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98265" marR="54094" lvl="1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947398" marR="54094" lvl="2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596530" marR="54094" lvl="3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245663" marR="54094" lvl="4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94795" marR="54094" lvl="5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543928" marR="54094" lvl="6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193060" marR="54094" lvl="7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842193" marR="54094" lvl="8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2" name="Shape 242"/>
          <p:cNvSpPr txBox="1">
            <a:spLocks noGrp="1"/>
          </p:cNvSpPr>
          <p:nvPr>
            <p:ph type="body" idx="2"/>
          </p:nvPr>
        </p:nvSpPr>
        <p:spPr>
          <a:xfrm>
            <a:off x="1230692" y="1061146"/>
            <a:ext cx="10543417" cy="1465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325" tIns="89325" rIns="89325" bIns="89325" anchor="t" anchorCtr="0"/>
          <a:lstStyle>
            <a:lvl1pPr marL="649133" marR="0" lvl="0" indent="-324566" algn="l" rtl="0">
              <a:lnSpc>
                <a:spcPct val="65000"/>
              </a:lnSpc>
              <a:spcBef>
                <a:spcPts val="1704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135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98265" marR="54094" lvl="1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947398" marR="54094" lvl="2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596530" marR="54094" lvl="3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245663" marR="54094" lvl="4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94795" marR="54094" lvl="5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543928" marR="54094" lvl="6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193060" marR="54094" lvl="7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842193" marR="54094" lvl="8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" name="Shape 243"/>
          <p:cNvSpPr>
            <a:spLocks noGrp="1"/>
          </p:cNvSpPr>
          <p:nvPr>
            <p:ph type="pic" idx="3"/>
          </p:nvPr>
        </p:nvSpPr>
        <p:spPr>
          <a:xfrm>
            <a:off x="11488759" y="6674941"/>
            <a:ext cx="298812" cy="296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325" tIns="89325" rIns="89325" bIns="89325" anchor="t" anchorCtr="0"/>
          <a:lstStyle>
            <a:lvl1pPr marL="540944" marR="54094" lvl="0" indent="-486849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68818" marR="54094" lvl="1" indent="-225393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67164" marR="54094" lvl="2" indent="-20736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5510" marR="54094" lvl="3" indent="-20736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63856" marR="54094" lvl="4" indent="-20736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17951" marR="54094" lvl="5" indent="-20736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117951" marR="54094" lvl="6" indent="-20736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17951" marR="54094" lvl="7" indent="-20736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17951" marR="54094" lvl="8" indent="-20736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4" name="Shape 244"/>
          <p:cNvSpPr txBox="1">
            <a:spLocks noGrp="1"/>
          </p:cNvSpPr>
          <p:nvPr>
            <p:ph type="sldNum" idx="12"/>
          </p:nvPr>
        </p:nvSpPr>
        <p:spPr>
          <a:xfrm>
            <a:off x="11454609" y="481330"/>
            <a:ext cx="520326" cy="530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sz="5821"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77870053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ody copy - bulleted red">
  <p:cSld name="Body copy - bulleted red">
    <p:bg>
      <p:bgPr>
        <a:solidFill>
          <a:srgbClr val="ED332F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6" name="Shape 246"/>
          <p:cNvCxnSpPr/>
          <p:nvPr/>
        </p:nvCxnSpPr>
        <p:spPr>
          <a:xfrm rot="10800000" flipH="1">
            <a:off x="1248040" y="786462"/>
            <a:ext cx="817936" cy="1"/>
          </a:xfrm>
          <a:prstGeom prst="straightConnector1">
            <a:avLst/>
          </a:prstGeom>
          <a:noFill/>
          <a:ln w="889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47" name="Shape 247"/>
          <p:cNvCxnSpPr/>
          <p:nvPr/>
        </p:nvCxnSpPr>
        <p:spPr>
          <a:xfrm>
            <a:off x="1232991" y="6739244"/>
            <a:ext cx="10550952" cy="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1253514" y="1757165"/>
            <a:ext cx="8717716" cy="1857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325" tIns="89325" rIns="89325" bIns="89325" anchor="t" anchorCtr="0"/>
          <a:lstStyle>
            <a:lvl1pPr marL="649133" marR="0" lvl="0" indent="-459802" algn="l" rtl="0">
              <a:lnSpc>
                <a:spcPct val="110000"/>
              </a:lnSpc>
              <a:spcBef>
                <a:spcPts val="71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556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98265" marR="0" lvl="1" indent="-441771" algn="l" rtl="0">
              <a:lnSpc>
                <a:spcPct val="110000"/>
              </a:lnSpc>
              <a:spcBef>
                <a:spcPts val="71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Merriweather Sans"/>
              <a:buChar char="•"/>
              <a:defRPr sz="2556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947398" marR="0" lvl="2" indent="-441771" algn="l" rtl="0">
              <a:lnSpc>
                <a:spcPct val="110000"/>
              </a:lnSpc>
              <a:spcBef>
                <a:spcPts val="71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Merriweather Sans"/>
              <a:buChar char="•"/>
              <a:defRPr sz="2556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596530" marR="0" lvl="3" indent="-441771" algn="l" rtl="0">
              <a:lnSpc>
                <a:spcPct val="110000"/>
              </a:lnSpc>
              <a:spcBef>
                <a:spcPts val="71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Merriweather Sans"/>
              <a:buChar char="•"/>
              <a:defRPr sz="2556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245663" marR="54094" lvl="4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94795" marR="54094" lvl="5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543928" marR="54094" lvl="6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193060" marR="54094" lvl="7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842193" marR="54094" lvl="8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9" name="Shape 249"/>
          <p:cNvSpPr>
            <a:spLocks noGrp="1"/>
          </p:cNvSpPr>
          <p:nvPr>
            <p:ph type="pic" idx="2"/>
          </p:nvPr>
        </p:nvSpPr>
        <p:spPr>
          <a:xfrm>
            <a:off x="11488840" y="6811863"/>
            <a:ext cx="298812" cy="296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325" tIns="89325" rIns="89325" bIns="89325" anchor="t" anchorCtr="0"/>
          <a:lstStyle>
            <a:lvl1pPr marL="540944" marR="54094" lvl="0" indent="-486849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68818" marR="54094" lvl="1" indent="-225393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67164" marR="54094" lvl="2" indent="-20736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5510" marR="54094" lvl="3" indent="-20736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63856" marR="54094" lvl="4" indent="-20736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17951" marR="54094" lvl="5" indent="-20736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117951" marR="54094" lvl="6" indent="-20736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17951" marR="54094" lvl="7" indent="-20736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17951" marR="54094" lvl="8" indent="-20736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0" name="Shape 250"/>
          <p:cNvSpPr txBox="1">
            <a:spLocks noGrp="1"/>
          </p:cNvSpPr>
          <p:nvPr>
            <p:ph type="body" idx="3"/>
          </p:nvPr>
        </p:nvSpPr>
        <p:spPr>
          <a:xfrm>
            <a:off x="1242103" y="983213"/>
            <a:ext cx="10554826" cy="28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325" tIns="89325" rIns="89325" bIns="89325" anchor="t" anchorCtr="0"/>
          <a:lstStyle>
            <a:lvl1pPr marL="649133" marR="0" lvl="0" indent="-32456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erriweather Sans"/>
              <a:buNone/>
              <a:defRPr sz="1704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98265" marR="54094" lvl="1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947398" marR="54094" lvl="2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596530" marR="54094" lvl="3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245663" marR="54094" lvl="4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94795" marR="54094" lvl="5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543928" marR="54094" lvl="6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193060" marR="54094" lvl="7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842193" marR="54094" lvl="8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" name="Shape 251"/>
          <p:cNvSpPr txBox="1">
            <a:spLocks noGrp="1"/>
          </p:cNvSpPr>
          <p:nvPr>
            <p:ph type="sldNum" idx="12"/>
          </p:nvPr>
        </p:nvSpPr>
        <p:spPr>
          <a:xfrm>
            <a:off x="11454609" y="670167"/>
            <a:ext cx="278002" cy="530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sz="5821"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85892015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vider – rev">
  <p:cSld name="1_Divider – rev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3" name="Shape 253"/>
          <p:cNvCxnSpPr/>
          <p:nvPr/>
        </p:nvCxnSpPr>
        <p:spPr>
          <a:xfrm rot="10800000" flipH="1">
            <a:off x="1230132" y="780628"/>
            <a:ext cx="10546630" cy="1"/>
          </a:xfrm>
          <a:prstGeom prst="straightConnector1">
            <a:avLst/>
          </a:prstGeom>
          <a:noFill/>
          <a:ln w="1143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54" name="Shape 254"/>
          <p:cNvCxnSpPr/>
          <p:nvPr/>
        </p:nvCxnSpPr>
        <p:spPr>
          <a:xfrm>
            <a:off x="1232991" y="6739244"/>
            <a:ext cx="10550952" cy="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1230692" y="1061145"/>
            <a:ext cx="10543417" cy="1270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325" tIns="89325" rIns="89325" bIns="89325" anchor="t" anchorCtr="0"/>
          <a:lstStyle>
            <a:lvl1pPr marL="649133" marR="0" lvl="0" indent="-324566" algn="l" rt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9655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98265" marR="54094" lvl="1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947398" marR="54094" lvl="2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596530" marR="54094" lvl="3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245663" marR="54094" lvl="4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94795" marR="54094" lvl="5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543928" marR="54094" lvl="6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193060" marR="54094" lvl="7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842193" marR="54094" lvl="8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" name="Shape 256"/>
          <p:cNvSpPr txBox="1">
            <a:spLocks noGrp="1"/>
          </p:cNvSpPr>
          <p:nvPr>
            <p:ph type="body" idx="2"/>
          </p:nvPr>
        </p:nvSpPr>
        <p:spPr>
          <a:xfrm>
            <a:off x="1253514" y="6798205"/>
            <a:ext cx="5146192" cy="176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325" tIns="89325" rIns="89325" bIns="89325" anchor="t" anchorCtr="0"/>
          <a:lstStyle>
            <a:lvl1pPr marL="649133" marR="0" lvl="0" indent="-324566" algn="l" rt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27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98265" marR="54094" lvl="1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947398" marR="54094" lvl="2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596530" marR="54094" lvl="3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245663" marR="54094" lvl="4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94795" marR="54094" lvl="5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543928" marR="54094" lvl="6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193060" marR="54094" lvl="7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842193" marR="54094" lvl="8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" name="Shape 257"/>
          <p:cNvSpPr>
            <a:spLocks noGrp="1"/>
          </p:cNvSpPr>
          <p:nvPr>
            <p:ph type="pic" idx="3"/>
          </p:nvPr>
        </p:nvSpPr>
        <p:spPr>
          <a:xfrm>
            <a:off x="11488840" y="6811863"/>
            <a:ext cx="298812" cy="296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325" tIns="89325" rIns="89325" bIns="89325" anchor="t" anchorCtr="0"/>
          <a:lstStyle>
            <a:lvl1pPr marL="540944" marR="54094" lvl="0" indent="-486849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68818" marR="54094" lvl="1" indent="-225393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67164" marR="54094" lvl="2" indent="-20736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5510" marR="54094" lvl="3" indent="-20736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63856" marR="54094" lvl="4" indent="-20736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17951" marR="54094" lvl="5" indent="-20736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117951" marR="54094" lvl="6" indent="-20736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17951" marR="54094" lvl="7" indent="-20736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17951" marR="54094" lvl="8" indent="-20736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" name="Shape 258"/>
          <p:cNvSpPr txBox="1">
            <a:spLocks noGrp="1"/>
          </p:cNvSpPr>
          <p:nvPr>
            <p:ph type="sldNum" idx="12"/>
          </p:nvPr>
        </p:nvSpPr>
        <p:spPr>
          <a:xfrm>
            <a:off x="11454609" y="481330"/>
            <a:ext cx="520326" cy="530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sz="5821"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21011076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ody copy – no bullets">
  <p:cSld name="Body copy – no bullets">
    <p:bg>
      <p:bgPr>
        <a:solidFill>
          <a:srgbClr val="FFFFFF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0" name="Shape 260"/>
          <p:cNvCxnSpPr/>
          <p:nvPr/>
        </p:nvCxnSpPr>
        <p:spPr>
          <a:xfrm rot="10800000" flipH="1">
            <a:off x="1248040" y="786462"/>
            <a:ext cx="817936" cy="1"/>
          </a:xfrm>
          <a:prstGeom prst="straightConnector1">
            <a:avLst/>
          </a:prstGeom>
          <a:noFill/>
          <a:ln w="889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61" name="Shape 261"/>
          <p:cNvCxnSpPr/>
          <p:nvPr/>
        </p:nvCxnSpPr>
        <p:spPr>
          <a:xfrm>
            <a:off x="1232991" y="6739244"/>
            <a:ext cx="10550952" cy="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1253514" y="1757165"/>
            <a:ext cx="10554826" cy="1705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325" tIns="89325" rIns="89325" bIns="89325" anchor="t" anchorCtr="0"/>
          <a:lstStyle>
            <a:lvl1pPr marL="649133" marR="0" lvl="0" indent="-324566" algn="l" rtl="0">
              <a:lnSpc>
                <a:spcPct val="110000"/>
              </a:lnSpc>
              <a:spcBef>
                <a:spcPts val="71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erriweather Sans"/>
              <a:buNone/>
              <a:defRPr sz="22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98265" marR="0" lvl="1" indent="-324566" algn="l" rtl="0">
              <a:lnSpc>
                <a:spcPct val="110000"/>
              </a:lnSpc>
              <a:spcBef>
                <a:spcPts val="71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erriweather Sans"/>
              <a:buNone/>
              <a:defRPr sz="22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947398" marR="0" lvl="2" indent="-324566" algn="l" rtl="0">
              <a:lnSpc>
                <a:spcPct val="110000"/>
              </a:lnSpc>
              <a:spcBef>
                <a:spcPts val="71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erriweather Sans"/>
              <a:buNone/>
              <a:defRPr sz="22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596530" marR="0" lvl="3" indent="-324566" algn="l" rtl="0">
              <a:lnSpc>
                <a:spcPct val="110000"/>
              </a:lnSpc>
              <a:spcBef>
                <a:spcPts val="71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erriweather Sans"/>
              <a:buNone/>
              <a:defRPr sz="22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245663" marR="54094" lvl="4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94795" marR="54094" lvl="5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543928" marR="54094" lvl="6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193060" marR="54094" lvl="7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842193" marR="54094" lvl="8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" name="Shape 263"/>
          <p:cNvSpPr txBox="1">
            <a:spLocks noGrp="1"/>
          </p:cNvSpPr>
          <p:nvPr>
            <p:ph type="body" idx="2"/>
          </p:nvPr>
        </p:nvSpPr>
        <p:spPr>
          <a:xfrm>
            <a:off x="1253514" y="6798205"/>
            <a:ext cx="5146192" cy="176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325" tIns="89325" rIns="89325" bIns="89325" anchor="t" anchorCtr="0"/>
          <a:lstStyle>
            <a:lvl1pPr marL="649133" marR="0" lvl="0" indent="-324566" algn="l" rt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3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98265" marR="54094" lvl="1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947398" marR="54094" lvl="2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596530" marR="54094" lvl="3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245663" marR="54094" lvl="4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94795" marR="54094" lvl="5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543928" marR="54094" lvl="6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193060" marR="54094" lvl="7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842193" marR="54094" lvl="8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4" name="Shape 264"/>
          <p:cNvSpPr>
            <a:spLocks noGrp="1"/>
          </p:cNvSpPr>
          <p:nvPr>
            <p:ph type="pic" idx="3"/>
          </p:nvPr>
        </p:nvSpPr>
        <p:spPr>
          <a:xfrm>
            <a:off x="11488840" y="6811863"/>
            <a:ext cx="298812" cy="296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325" tIns="89325" rIns="89325" bIns="89325" anchor="t" anchorCtr="0"/>
          <a:lstStyle>
            <a:lvl1pPr marL="540944" marR="54094" lvl="0" indent="-486849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68818" marR="54094" lvl="1" indent="-225393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67164" marR="54094" lvl="2" indent="-20736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5510" marR="54094" lvl="3" indent="-20736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63856" marR="54094" lvl="4" indent="-20736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17951" marR="54094" lvl="5" indent="-20736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117951" marR="54094" lvl="6" indent="-20736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17951" marR="54094" lvl="7" indent="-20736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17951" marR="54094" lvl="8" indent="-20736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5" name="Shape 265"/>
          <p:cNvSpPr txBox="1">
            <a:spLocks noGrp="1"/>
          </p:cNvSpPr>
          <p:nvPr>
            <p:ph type="body" idx="4"/>
          </p:nvPr>
        </p:nvSpPr>
        <p:spPr>
          <a:xfrm>
            <a:off x="1242103" y="983213"/>
            <a:ext cx="10554826" cy="264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325" tIns="89325" rIns="89325" bIns="89325" anchor="t" anchorCtr="0"/>
          <a:lstStyle>
            <a:lvl1pPr marL="649133" marR="0" lvl="0" indent="-32456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erriweather Sans"/>
              <a:buNone/>
              <a:defRPr sz="170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98265" marR="54094" lvl="1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947398" marR="54094" lvl="2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596530" marR="54094" lvl="3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245663" marR="54094" lvl="4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94795" marR="54094" lvl="5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543928" marR="54094" lvl="6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193060" marR="54094" lvl="7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842193" marR="54094" lvl="8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6" name="Shape 266"/>
          <p:cNvSpPr txBox="1">
            <a:spLocks noGrp="1"/>
          </p:cNvSpPr>
          <p:nvPr>
            <p:ph type="sldNum" idx="12"/>
          </p:nvPr>
        </p:nvSpPr>
        <p:spPr>
          <a:xfrm>
            <a:off x="11454609" y="670167"/>
            <a:ext cx="278002" cy="530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sz="5821"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26618103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vider – rev">
  <p:cSld name="1_Divider – rev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8" name="Shape 268"/>
          <p:cNvCxnSpPr/>
          <p:nvPr/>
        </p:nvCxnSpPr>
        <p:spPr>
          <a:xfrm rot="10800000" flipH="1">
            <a:off x="1230132" y="780628"/>
            <a:ext cx="10546630" cy="1"/>
          </a:xfrm>
          <a:prstGeom prst="straightConnector1">
            <a:avLst/>
          </a:prstGeom>
          <a:noFill/>
          <a:ln w="1143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69" name="Shape 269"/>
          <p:cNvCxnSpPr/>
          <p:nvPr/>
        </p:nvCxnSpPr>
        <p:spPr>
          <a:xfrm>
            <a:off x="1232991" y="6739244"/>
            <a:ext cx="10550952" cy="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1230692" y="1061145"/>
            <a:ext cx="10543417" cy="1270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325" tIns="89325" rIns="89325" bIns="89325" anchor="t" anchorCtr="0"/>
          <a:lstStyle>
            <a:lvl1pPr marL="649133" marR="0" lvl="0" indent="-324566" algn="l" rt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9655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98265" marR="54094" lvl="1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947398" marR="54094" lvl="2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596530" marR="54094" lvl="3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245663" marR="54094" lvl="4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94795" marR="54094" lvl="5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543928" marR="54094" lvl="6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193060" marR="54094" lvl="7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842193" marR="54094" lvl="8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" name="Shape 271"/>
          <p:cNvSpPr txBox="1">
            <a:spLocks noGrp="1"/>
          </p:cNvSpPr>
          <p:nvPr>
            <p:ph type="body" idx="2"/>
          </p:nvPr>
        </p:nvSpPr>
        <p:spPr>
          <a:xfrm>
            <a:off x="1253514" y="6798205"/>
            <a:ext cx="5146192" cy="176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325" tIns="89325" rIns="89325" bIns="89325" anchor="t" anchorCtr="0"/>
          <a:lstStyle>
            <a:lvl1pPr marL="649133" marR="0" lvl="0" indent="-324566" algn="l" rt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27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98265" marR="54094" lvl="1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947398" marR="54094" lvl="2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596530" marR="54094" lvl="3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245663" marR="54094" lvl="4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94795" marR="54094" lvl="5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543928" marR="54094" lvl="6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193060" marR="54094" lvl="7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842193" marR="54094" lvl="8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" name="Shape 272"/>
          <p:cNvSpPr>
            <a:spLocks noGrp="1"/>
          </p:cNvSpPr>
          <p:nvPr>
            <p:ph type="pic" idx="3"/>
          </p:nvPr>
        </p:nvSpPr>
        <p:spPr>
          <a:xfrm>
            <a:off x="11488840" y="6811863"/>
            <a:ext cx="298812" cy="296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325" tIns="89325" rIns="89325" bIns="89325" anchor="t" anchorCtr="0"/>
          <a:lstStyle>
            <a:lvl1pPr marL="540944" marR="54094" lvl="0" indent="-486849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68818" marR="54094" lvl="1" indent="-225393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67164" marR="54094" lvl="2" indent="-20736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5510" marR="54094" lvl="3" indent="-20736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63856" marR="54094" lvl="4" indent="-20736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17951" marR="54094" lvl="5" indent="-20736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117951" marR="54094" lvl="6" indent="-20736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17951" marR="54094" lvl="7" indent="-20736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17951" marR="54094" lvl="8" indent="-20736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3" name="Shape 273"/>
          <p:cNvSpPr txBox="1">
            <a:spLocks noGrp="1"/>
          </p:cNvSpPr>
          <p:nvPr>
            <p:ph type="sldNum" idx="12"/>
          </p:nvPr>
        </p:nvSpPr>
        <p:spPr>
          <a:xfrm>
            <a:off x="11454609" y="481330"/>
            <a:ext cx="520326" cy="530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sz="5821"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87316231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Heading and footer">
  <p:cSld name="1_Heading and footer">
    <p:bg>
      <p:bgPr>
        <a:solidFill>
          <a:srgbClr val="FFFFFF"/>
        </a:solidFill>
        <a:effectLst/>
      </p:bgPr>
    </p:bg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5" name="Shape 275"/>
          <p:cNvCxnSpPr/>
          <p:nvPr/>
        </p:nvCxnSpPr>
        <p:spPr>
          <a:xfrm rot="10800000" flipH="1">
            <a:off x="1248040" y="786462"/>
            <a:ext cx="817936" cy="1"/>
          </a:xfrm>
          <a:prstGeom prst="straightConnector1">
            <a:avLst/>
          </a:prstGeom>
          <a:noFill/>
          <a:ln w="889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76" name="Shape 276"/>
          <p:cNvCxnSpPr/>
          <p:nvPr/>
        </p:nvCxnSpPr>
        <p:spPr>
          <a:xfrm>
            <a:off x="1232991" y="6739244"/>
            <a:ext cx="10550952" cy="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77" name="Shape 277"/>
          <p:cNvSpPr>
            <a:spLocks noGrp="1"/>
          </p:cNvSpPr>
          <p:nvPr>
            <p:ph type="pic" idx="2"/>
          </p:nvPr>
        </p:nvSpPr>
        <p:spPr>
          <a:xfrm>
            <a:off x="11488840" y="6811863"/>
            <a:ext cx="298812" cy="296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325" tIns="89325" rIns="89325" bIns="89325" anchor="t" anchorCtr="0"/>
          <a:lstStyle>
            <a:lvl1pPr marL="540944" marR="54094" lvl="0" indent="-486849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68818" marR="54094" lvl="1" indent="-225393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67164" marR="54094" lvl="2" indent="-20736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5510" marR="54094" lvl="3" indent="-20736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63856" marR="54094" lvl="4" indent="-20736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17951" marR="54094" lvl="5" indent="-20736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117951" marR="54094" lvl="6" indent="-20736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17951" marR="54094" lvl="7" indent="-20736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17951" marR="54094" lvl="8" indent="-20736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1242103" y="983213"/>
            <a:ext cx="10554826" cy="28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325" tIns="89325" rIns="89325" bIns="89325" anchor="t" anchorCtr="0"/>
          <a:lstStyle>
            <a:lvl1pPr marL="649133" marR="0" lvl="0" indent="-32456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erriweather Sans"/>
              <a:buNone/>
              <a:defRPr sz="170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98265" marR="54094" lvl="1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947398" marR="54094" lvl="2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596530" marR="54094" lvl="3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245663" marR="54094" lvl="4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94795" marR="54094" lvl="5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543928" marR="54094" lvl="6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193060" marR="54094" lvl="7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842193" marR="54094" lvl="8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9" name="Shape 279"/>
          <p:cNvSpPr txBox="1">
            <a:spLocks noGrp="1"/>
          </p:cNvSpPr>
          <p:nvPr>
            <p:ph type="sldNum" idx="12"/>
          </p:nvPr>
        </p:nvSpPr>
        <p:spPr>
          <a:xfrm>
            <a:off x="11454609" y="670167"/>
            <a:ext cx="278002" cy="530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sz="5821"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21355858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Large text_rev red">
  <p:cSld name="Large text_rev red">
    <p:bg>
      <p:bgPr>
        <a:solidFill>
          <a:srgbClr val="ED332F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1" name="Shape 281"/>
          <p:cNvCxnSpPr/>
          <p:nvPr/>
        </p:nvCxnSpPr>
        <p:spPr>
          <a:xfrm rot="10800000" flipH="1">
            <a:off x="1248040" y="786462"/>
            <a:ext cx="817936" cy="1"/>
          </a:xfrm>
          <a:prstGeom prst="straightConnector1">
            <a:avLst/>
          </a:prstGeom>
          <a:noFill/>
          <a:ln w="889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82" name="Shape 282"/>
          <p:cNvCxnSpPr/>
          <p:nvPr/>
        </p:nvCxnSpPr>
        <p:spPr>
          <a:xfrm>
            <a:off x="1232991" y="6739244"/>
            <a:ext cx="10550952" cy="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1242103" y="2190749"/>
            <a:ext cx="10554826" cy="45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325" tIns="89325" rIns="89325" bIns="89325" anchor="t" anchorCtr="0"/>
          <a:lstStyle>
            <a:lvl1pPr marL="649133" marR="0" lvl="0" indent="-324566" algn="l" rtl="0">
              <a:lnSpc>
                <a:spcPct val="110000"/>
              </a:lnSpc>
              <a:spcBef>
                <a:spcPts val="71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98265" marR="54094" lvl="1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947398" marR="54094" lvl="2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596530" marR="54094" lvl="3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245663" marR="54094" lvl="4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94795" marR="54094" lvl="5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543928" marR="54094" lvl="6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193060" marR="54094" lvl="7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842193" marR="54094" lvl="8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4" name="Shape 284"/>
          <p:cNvSpPr>
            <a:spLocks noGrp="1"/>
          </p:cNvSpPr>
          <p:nvPr>
            <p:ph type="pic" idx="2"/>
          </p:nvPr>
        </p:nvSpPr>
        <p:spPr>
          <a:xfrm>
            <a:off x="11488840" y="6811863"/>
            <a:ext cx="298812" cy="296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325" tIns="89325" rIns="89325" bIns="89325" anchor="t" anchorCtr="0"/>
          <a:lstStyle>
            <a:lvl1pPr marL="540944" marR="54094" lvl="0" indent="-486849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68818" marR="54094" lvl="1" indent="-225393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67164" marR="54094" lvl="2" indent="-20736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5510" marR="54094" lvl="3" indent="-20736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63856" marR="54094" lvl="4" indent="-20736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17951" marR="54094" lvl="5" indent="-20736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117951" marR="54094" lvl="6" indent="-20736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17951" marR="54094" lvl="7" indent="-20736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17951" marR="54094" lvl="8" indent="-20736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5" name="Shape 285"/>
          <p:cNvSpPr txBox="1">
            <a:spLocks noGrp="1"/>
          </p:cNvSpPr>
          <p:nvPr>
            <p:ph type="body" idx="3"/>
          </p:nvPr>
        </p:nvSpPr>
        <p:spPr>
          <a:xfrm>
            <a:off x="1242103" y="983213"/>
            <a:ext cx="10554826" cy="264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325" tIns="89325" rIns="89325" bIns="89325" anchor="t" anchorCtr="0"/>
          <a:lstStyle>
            <a:lvl1pPr marL="649133" marR="0" lvl="0" indent="-32456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erriweather Sans"/>
              <a:buNone/>
              <a:defRPr sz="1704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98265" marR="54094" lvl="1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947398" marR="54094" lvl="2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596530" marR="54094" lvl="3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245663" marR="54094" lvl="4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94795" marR="54094" lvl="5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543928" marR="54094" lvl="6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193060" marR="54094" lvl="7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842193" marR="54094" lvl="8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" name="Shape 286"/>
          <p:cNvSpPr txBox="1">
            <a:spLocks noGrp="1"/>
          </p:cNvSpPr>
          <p:nvPr>
            <p:ph type="body" idx="4"/>
          </p:nvPr>
        </p:nvSpPr>
        <p:spPr>
          <a:xfrm>
            <a:off x="1493137" y="6798205"/>
            <a:ext cx="5146192" cy="176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325" tIns="89325" rIns="89325" bIns="89325" anchor="t" anchorCtr="0"/>
          <a:lstStyle>
            <a:lvl1pPr marL="649133" marR="0" lvl="0" indent="-324566" algn="l" rt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27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98265" marR="54094" lvl="1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947398" marR="54094" lvl="2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596530" marR="54094" lvl="3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245663" marR="54094" lvl="4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94795" marR="54094" lvl="5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543928" marR="54094" lvl="6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193060" marR="54094" lvl="7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842193" marR="54094" lvl="8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7" name="Shape 287"/>
          <p:cNvSpPr txBox="1">
            <a:spLocks noGrp="1"/>
          </p:cNvSpPr>
          <p:nvPr>
            <p:ph type="sldNum" idx="12"/>
          </p:nvPr>
        </p:nvSpPr>
        <p:spPr>
          <a:xfrm>
            <a:off x="1230692" y="6557114"/>
            <a:ext cx="176397" cy="491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 rtl="0">
              <a:lnSpc>
                <a:spcPct val="355555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127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355555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127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355555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127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355555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127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355555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127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355555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127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355555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127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355555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127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355555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127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sz="5821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11914469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– rev">
  <p:cSld name="Title – rev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9" name="Shape 289"/>
          <p:cNvCxnSpPr/>
          <p:nvPr/>
        </p:nvCxnSpPr>
        <p:spPr>
          <a:xfrm rot="10800000" flipH="1">
            <a:off x="1230132" y="780626"/>
            <a:ext cx="10546630" cy="3"/>
          </a:xfrm>
          <a:prstGeom prst="straightConnector1">
            <a:avLst/>
          </a:prstGeom>
          <a:noFill/>
          <a:ln w="1143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90" name="Shape 290"/>
          <p:cNvCxnSpPr/>
          <p:nvPr/>
        </p:nvCxnSpPr>
        <p:spPr>
          <a:xfrm>
            <a:off x="1232991" y="6568092"/>
            <a:ext cx="10550952" cy="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1253514" y="6661284"/>
            <a:ext cx="3343314" cy="36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325" tIns="89325" rIns="89325" bIns="89325" anchor="t" anchorCtr="0"/>
          <a:lstStyle>
            <a:lvl1pPr marL="649133" marR="54094" lvl="0" indent="-324566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98265" marR="54094" lvl="1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947398" marR="54094" lvl="2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596530" marR="54094" lvl="3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245663" marR="54094" lvl="4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94795" marR="54094" lvl="5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543928" marR="54094" lvl="6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193060" marR="54094" lvl="7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842193" marR="54094" lvl="8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" name="Shape 292"/>
          <p:cNvSpPr txBox="1">
            <a:spLocks noGrp="1"/>
          </p:cNvSpPr>
          <p:nvPr>
            <p:ph type="body" idx="2"/>
          </p:nvPr>
        </p:nvSpPr>
        <p:spPr>
          <a:xfrm>
            <a:off x="1230692" y="1061146"/>
            <a:ext cx="10543417" cy="1465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325" tIns="89325" rIns="89325" bIns="89325" anchor="t" anchorCtr="0"/>
          <a:lstStyle>
            <a:lvl1pPr marL="649133" marR="0" lvl="0" indent="-324566" algn="l" rtl="0">
              <a:lnSpc>
                <a:spcPct val="65000"/>
              </a:lnSpc>
              <a:spcBef>
                <a:spcPts val="1704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135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98265" marR="54094" lvl="1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947398" marR="54094" lvl="2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596530" marR="54094" lvl="3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245663" marR="54094" lvl="4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94795" marR="54094" lvl="5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543928" marR="54094" lvl="6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193060" marR="54094" lvl="7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842193" marR="54094" lvl="8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3" name="Shape 293"/>
          <p:cNvSpPr>
            <a:spLocks noGrp="1"/>
          </p:cNvSpPr>
          <p:nvPr>
            <p:ph type="pic" idx="3"/>
          </p:nvPr>
        </p:nvSpPr>
        <p:spPr>
          <a:xfrm>
            <a:off x="11488759" y="6674941"/>
            <a:ext cx="298812" cy="296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325" tIns="89325" rIns="89325" bIns="89325" anchor="t" anchorCtr="0"/>
          <a:lstStyle>
            <a:lvl1pPr marL="540944" marR="54094" lvl="0" indent="-486849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68818" marR="54094" lvl="1" indent="-225393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67164" marR="54094" lvl="2" indent="-20736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5510" marR="54094" lvl="3" indent="-20736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63856" marR="54094" lvl="4" indent="-20736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17951" marR="54094" lvl="5" indent="-20736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117951" marR="54094" lvl="6" indent="-20736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17951" marR="54094" lvl="7" indent="-20736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17951" marR="54094" lvl="8" indent="-20736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" name="Shape 294"/>
          <p:cNvSpPr txBox="1">
            <a:spLocks noGrp="1"/>
          </p:cNvSpPr>
          <p:nvPr>
            <p:ph type="sldNum" idx="12"/>
          </p:nvPr>
        </p:nvSpPr>
        <p:spPr>
          <a:xfrm>
            <a:off x="11454609" y="670167"/>
            <a:ext cx="278002" cy="530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sz="5821"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72418140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Full screen – no header">
  <p:cSld name="Full screen – no header">
    <p:bg>
      <p:bgPr>
        <a:solidFill>
          <a:srgbClr val="FFFFFF"/>
        </a:solidFill>
        <a:effectLst/>
      </p:bgPr>
    </p:bg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6" name="Shape 296"/>
          <p:cNvCxnSpPr/>
          <p:nvPr/>
        </p:nvCxnSpPr>
        <p:spPr>
          <a:xfrm>
            <a:off x="1232991" y="6739244"/>
            <a:ext cx="10550952" cy="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1230692" y="731023"/>
            <a:ext cx="10554826" cy="5556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325" tIns="89325" rIns="89325" bIns="89325" anchor="ctr" anchorCtr="0"/>
          <a:lstStyle>
            <a:lvl1pPr marL="649133" marR="54094" lvl="0" indent="-324566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98265" marR="54094" lvl="1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947398" marR="54094" lvl="2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596530" marR="54094" lvl="3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245663" marR="54094" lvl="4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94795" marR="54094" lvl="5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543928" marR="54094" lvl="6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193060" marR="54094" lvl="7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842193" marR="54094" lvl="8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8" name="Shape 298"/>
          <p:cNvSpPr txBox="1">
            <a:spLocks noGrp="1"/>
          </p:cNvSpPr>
          <p:nvPr>
            <p:ph type="body" idx="2"/>
          </p:nvPr>
        </p:nvSpPr>
        <p:spPr>
          <a:xfrm>
            <a:off x="1253514" y="6798205"/>
            <a:ext cx="5146192" cy="176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325" tIns="89325" rIns="89325" bIns="89325" anchor="t" anchorCtr="0"/>
          <a:lstStyle>
            <a:lvl1pPr marL="649133" marR="0" lvl="0" indent="-324566" algn="l" rt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7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98265" marR="54094" lvl="1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947398" marR="54094" lvl="2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596530" marR="54094" lvl="3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245663" marR="54094" lvl="4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94795" marR="54094" lvl="5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543928" marR="54094" lvl="6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193060" marR="54094" lvl="7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842193" marR="54094" lvl="8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9" name="Shape 299"/>
          <p:cNvSpPr>
            <a:spLocks noGrp="1"/>
          </p:cNvSpPr>
          <p:nvPr>
            <p:ph type="pic" idx="3"/>
          </p:nvPr>
        </p:nvSpPr>
        <p:spPr>
          <a:xfrm>
            <a:off x="11488840" y="6811863"/>
            <a:ext cx="298812" cy="296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325" tIns="89325" rIns="89325" bIns="89325" anchor="t" anchorCtr="0"/>
          <a:lstStyle>
            <a:lvl1pPr marL="540944" marR="54094" lvl="0" indent="-486849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68818" marR="54094" lvl="1" indent="-225393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67164" marR="54094" lvl="2" indent="-20736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5510" marR="54094" lvl="3" indent="-20736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63856" marR="54094" lvl="4" indent="-20736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17951" marR="54094" lvl="5" indent="-20736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117951" marR="54094" lvl="6" indent="-20736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17951" marR="54094" lvl="7" indent="-20736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17951" marR="54094" lvl="8" indent="-20736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0" name="Shape 300"/>
          <p:cNvSpPr txBox="1">
            <a:spLocks noGrp="1"/>
          </p:cNvSpPr>
          <p:nvPr>
            <p:ph type="sldNum" idx="12"/>
          </p:nvPr>
        </p:nvSpPr>
        <p:spPr>
          <a:xfrm>
            <a:off x="11454609" y="670167"/>
            <a:ext cx="278002" cy="530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sz="5821"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76615790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">
  <p:cSld name="6_Title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2" name="Shape 302"/>
          <p:cNvCxnSpPr/>
          <p:nvPr/>
        </p:nvCxnSpPr>
        <p:spPr>
          <a:xfrm rot="10800000" flipH="1">
            <a:off x="1230132" y="780628"/>
            <a:ext cx="10546630" cy="1"/>
          </a:xfrm>
          <a:prstGeom prst="straightConnector1">
            <a:avLst/>
          </a:prstGeom>
          <a:noFill/>
          <a:ln w="1143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303" name="Shape 303"/>
          <p:cNvCxnSpPr/>
          <p:nvPr/>
        </p:nvCxnSpPr>
        <p:spPr>
          <a:xfrm>
            <a:off x="2678971" y="5764711"/>
            <a:ext cx="7662175" cy="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304" name="Shape 304"/>
          <p:cNvCxnSpPr/>
          <p:nvPr/>
        </p:nvCxnSpPr>
        <p:spPr>
          <a:xfrm>
            <a:off x="1232991" y="6568092"/>
            <a:ext cx="10550952" cy="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1253514" y="6661284"/>
            <a:ext cx="3343314" cy="36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325" tIns="89325" rIns="89325" bIns="89325" anchor="t" anchorCtr="0"/>
          <a:lstStyle>
            <a:lvl1pPr marL="649133" marR="54094" lvl="0" indent="-324566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98265" marR="54094" lvl="1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947398" marR="54094" lvl="2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596530" marR="54094" lvl="3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245663" marR="54094" lvl="4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94795" marR="54094" lvl="5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543928" marR="54094" lvl="6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193060" marR="54094" lvl="7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842193" marR="54094" lvl="8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6" name="Shape 306"/>
          <p:cNvSpPr txBox="1">
            <a:spLocks noGrp="1"/>
          </p:cNvSpPr>
          <p:nvPr>
            <p:ph type="body" idx="2"/>
          </p:nvPr>
        </p:nvSpPr>
        <p:spPr>
          <a:xfrm>
            <a:off x="1230692" y="1061146"/>
            <a:ext cx="10543417" cy="1465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325" tIns="89325" rIns="89325" bIns="89325" anchor="t" anchorCtr="0"/>
          <a:lstStyle>
            <a:lvl1pPr marL="649133" marR="0" lvl="0" indent="-324566" algn="l" rtl="0">
              <a:lnSpc>
                <a:spcPct val="65000"/>
              </a:lnSpc>
              <a:spcBef>
                <a:spcPts val="1704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135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98265" marR="54094" lvl="1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947398" marR="54094" lvl="2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596530" marR="54094" lvl="3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245663" marR="54094" lvl="4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94795" marR="54094" lvl="5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543928" marR="54094" lvl="6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193060" marR="54094" lvl="7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842193" marR="54094" lvl="8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7" name="Shape 307"/>
          <p:cNvSpPr>
            <a:spLocks noGrp="1"/>
          </p:cNvSpPr>
          <p:nvPr>
            <p:ph type="pic" idx="3"/>
          </p:nvPr>
        </p:nvSpPr>
        <p:spPr>
          <a:xfrm>
            <a:off x="11488759" y="6674941"/>
            <a:ext cx="298812" cy="296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325" tIns="89325" rIns="89325" bIns="89325" anchor="t" anchorCtr="0"/>
          <a:lstStyle>
            <a:lvl1pPr marL="540944" marR="54094" lvl="0" indent="-486849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68818" marR="54094" lvl="1" indent="-225393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67164" marR="54094" lvl="2" indent="-20736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5510" marR="54094" lvl="3" indent="-20736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63856" marR="54094" lvl="4" indent="-20736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17951" marR="54094" lvl="5" indent="-20736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117951" marR="54094" lvl="6" indent="-20736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17951" marR="54094" lvl="7" indent="-20736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17951" marR="54094" lvl="8" indent="-20736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" name="Shape 308"/>
          <p:cNvSpPr txBox="1">
            <a:spLocks noGrp="1"/>
          </p:cNvSpPr>
          <p:nvPr>
            <p:ph type="sldNum" idx="12"/>
          </p:nvPr>
        </p:nvSpPr>
        <p:spPr>
          <a:xfrm>
            <a:off x="11454609" y="103654"/>
            <a:ext cx="520326" cy="530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sz="5821"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158581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hape 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" name="Shape 4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4" name="Shape 4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Heading and footer">
  <p:cSld name="1_Heading and footer">
    <p:bg>
      <p:bgPr>
        <a:solidFill>
          <a:srgbClr val="FFFFFF"/>
        </a:solidFill>
        <a:effectLst/>
      </p:bgPr>
    </p:bg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0" name="Shape 310"/>
          <p:cNvCxnSpPr/>
          <p:nvPr/>
        </p:nvCxnSpPr>
        <p:spPr>
          <a:xfrm rot="10800000" flipH="1">
            <a:off x="1248040" y="786462"/>
            <a:ext cx="817936" cy="1"/>
          </a:xfrm>
          <a:prstGeom prst="straightConnector1">
            <a:avLst/>
          </a:prstGeom>
          <a:noFill/>
          <a:ln w="889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311" name="Shape 311"/>
          <p:cNvCxnSpPr/>
          <p:nvPr/>
        </p:nvCxnSpPr>
        <p:spPr>
          <a:xfrm>
            <a:off x="1232991" y="6739244"/>
            <a:ext cx="10550952" cy="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312" name="Shape 312"/>
          <p:cNvSpPr>
            <a:spLocks noGrp="1"/>
          </p:cNvSpPr>
          <p:nvPr>
            <p:ph type="pic" idx="2"/>
          </p:nvPr>
        </p:nvSpPr>
        <p:spPr>
          <a:xfrm>
            <a:off x="11488840" y="6811863"/>
            <a:ext cx="298812" cy="296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325" tIns="89325" rIns="89325" bIns="89325" anchor="t" anchorCtr="0"/>
          <a:lstStyle>
            <a:lvl1pPr marL="540944" marR="54094" lvl="0" indent="-486849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68818" marR="54094" lvl="1" indent="-225393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67164" marR="54094" lvl="2" indent="-20736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5510" marR="54094" lvl="3" indent="-20736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63856" marR="54094" lvl="4" indent="-20736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17951" marR="54094" lvl="5" indent="-20736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117951" marR="54094" lvl="6" indent="-20736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17951" marR="54094" lvl="7" indent="-20736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17951" marR="54094" lvl="8" indent="-20736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1242103" y="983213"/>
            <a:ext cx="10554826" cy="28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325" tIns="89325" rIns="89325" bIns="89325" anchor="t" anchorCtr="0"/>
          <a:lstStyle>
            <a:lvl1pPr marL="649133" marR="0" lvl="0" indent="-32456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erriweather Sans"/>
              <a:buNone/>
              <a:defRPr sz="170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98265" marR="54094" lvl="1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947398" marR="54094" lvl="2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596530" marR="54094" lvl="3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245663" marR="54094" lvl="4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94795" marR="54094" lvl="5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543928" marR="54094" lvl="6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193060" marR="54094" lvl="7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842193" marR="54094" lvl="8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4" name="Shape 314"/>
          <p:cNvSpPr txBox="1">
            <a:spLocks noGrp="1"/>
          </p:cNvSpPr>
          <p:nvPr>
            <p:ph type="sldNum" idx="12"/>
          </p:nvPr>
        </p:nvSpPr>
        <p:spPr>
          <a:xfrm>
            <a:off x="11454609" y="670167"/>
            <a:ext cx="278002" cy="530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sz="5821"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28072765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vider – rev">
  <p:cSld name="1_Divider – rev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6" name="Shape 316"/>
          <p:cNvCxnSpPr/>
          <p:nvPr/>
        </p:nvCxnSpPr>
        <p:spPr>
          <a:xfrm rot="10800000" flipH="1">
            <a:off x="1230132" y="780628"/>
            <a:ext cx="10546630" cy="1"/>
          </a:xfrm>
          <a:prstGeom prst="straightConnector1">
            <a:avLst/>
          </a:prstGeom>
          <a:noFill/>
          <a:ln w="1143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317" name="Shape 317"/>
          <p:cNvCxnSpPr/>
          <p:nvPr/>
        </p:nvCxnSpPr>
        <p:spPr>
          <a:xfrm>
            <a:off x="1232991" y="6739244"/>
            <a:ext cx="10550952" cy="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1230692" y="1061145"/>
            <a:ext cx="10543417" cy="1270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325" tIns="89325" rIns="89325" bIns="89325" anchor="t" anchorCtr="0"/>
          <a:lstStyle>
            <a:lvl1pPr marL="649133" marR="0" lvl="0" indent="-324566" algn="l" rt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9655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98265" marR="54094" lvl="1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947398" marR="54094" lvl="2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596530" marR="54094" lvl="3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245663" marR="54094" lvl="4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94795" marR="54094" lvl="5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543928" marR="54094" lvl="6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193060" marR="54094" lvl="7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842193" marR="54094" lvl="8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" name="Shape 319"/>
          <p:cNvSpPr txBox="1">
            <a:spLocks noGrp="1"/>
          </p:cNvSpPr>
          <p:nvPr>
            <p:ph type="body" idx="2"/>
          </p:nvPr>
        </p:nvSpPr>
        <p:spPr>
          <a:xfrm>
            <a:off x="1253514" y="6798205"/>
            <a:ext cx="5146192" cy="176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325" tIns="89325" rIns="89325" bIns="89325" anchor="t" anchorCtr="0"/>
          <a:lstStyle>
            <a:lvl1pPr marL="649133" marR="0" lvl="0" indent="-324566" algn="l" rt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27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98265" marR="54094" lvl="1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947398" marR="54094" lvl="2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596530" marR="54094" lvl="3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245663" marR="54094" lvl="4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94795" marR="54094" lvl="5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543928" marR="54094" lvl="6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193060" marR="54094" lvl="7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842193" marR="54094" lvl="8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0" name="Shape 320"/>
          <p:cNvSpPr>
            <a:spLocks noGrp="1"/>
          </p:cNvSpPr>
          <p:nvPr>
            <p:ph type="pic" idx="3"/>
          </p:nvPr>
        </p:nvSpPr>
        <p:spPr>
          <a:xfrm>
            <a:off x="11488840" y="6811863"/>
            <a:ext cx="298812" cy="296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325" tIns="89325" rIns="89325" bIns="89325" anchor="t" anchorCtr="0"/>
          <a:lstStyle>
            <a:lvl1pPr marL="540944" marR="54094" lvl="0" indent="-486849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68818" marR="54094" lvl="1" indent="-225393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67164" marR="54094" lvl="2" indent="-20736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5510" marR="54094" lvl="3" indent="-20736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63856" marR="54094" lvl="4" indent="-20736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17951" marR="54094" lvl="5" indent="-20736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117951" marR="54094" lvl="6" indent="-20736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17951" marR="54094" lvl="7" indent="-20736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17951" marR="54094" lvl="8" indent="-20736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1" name="Shape 321"/>
          <p:cNvSpPr txBox="1">
            <a:spLocks noGrp="1"/>
          </p:cNvSpPr>
          <p:nvPr>
            <p:ph type="sldNum" idx="12"/>
          </p:nvPr>
        </p:nvSpPr>
        <p:spPr>
          <a:xfrm>
            <a:off x="11454609" y="103654"/>
            <a:ext cx="520326" cy="530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sz="5821"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81959440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vider – rev">
  <p:cSld name="1_Divider – rev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3" name="Shape 323"/>
          <p:cNvCxnSpPr/>
          <p:nvPr/>
        </p:nvCxnSpPr>
        <p:spPr>
          <a:xfrm rot="10800000" flipH="1">
            <a:off x="1230132" y="780628"/>
            <a:ext cx="10546630" cy="1"/>
          </a:xfrm>
          <a:prstGeom prst="straightConnector1">
            <a:avLst/>
          </a:prstGeom>
          <a:noFill/>
          <a:ln w="1143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324" name="Shape 324"/>
          <p:cNvCxnSpPr/>
          <p:nvPr/>
        </p:nvCxnSpPr>
        <p:spPr>
          <a:xfrm>
            <a:off x="1232991" y="6739244"/>
            <a:ext cx="10550952" cy="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1230692" y="1061145"/>
            <a:ext cx="10543417" cy="1270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325" tIns="89325" rIns="89325" bIns="89325" anchor="t" anchorCtr="0"/>
          <a:lstStyle>
            <a:lvl1pPr marL="649133" marR="0" lvl="0" indent="-324566" algn="l" rt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9655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98265" marR="54094" lvl="1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947398" marR="54094" lvl="2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596530" marR="54094" lvl="3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245663" marR="54094" lvl="4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94795" marR="54094" lvl="5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543928" marR="54094" lvl="6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193060" marR="54094" lvl="7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842193" marR="54094" lvl="8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6" name="Shape 326"/>
          <p:cNvSpPr txBox="1">
            <a:spLocks noGrp="1"/>
          </p:cNvSpPr>
          <p:nvPr>
            <p:ph type="body" idx="2"/>
          </p:nvPr>
        </p:nvSpPr>
        <p:spPr>
          <a:xfrm>
            <a:off x="1253514" y="6798205"/>
            <a:ext cx="5146192" cy="176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325" tIns="89325" rIns="89325" bIns="89325" anchor="t" anchorCtr="0"/>
          <a:lstStyle>
            <a:lvl1pPr marL="649133" marR="0" lvl="0" indent="-324566" algn="l" rt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27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98265" marR="54094" lvl="1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947398" marR="54094" lvl="2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596530" marR="54094" lvl="3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245663" marR="54094" lvl="4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94795" marR="54094" lvl="5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543928" marR="54094" lvl="6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193060" marR="54094" lvl="7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842193" marR="54094" lvl="8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7" name="Shape 327"/>
          <p:cNvSpPr>
            <a:spLocks noGrp="1"/>
          </p:cNvSpPr>
          <p:nvPr>
            <p:ph type="pic" idx="3"/>
          </p:nvPr>
        </p:nvSpPr>
        <p:spPr>
          <a:xfrm>
            <a:off x="11488840" y="6811863"/>
            <a:ext cx="298812" cy="296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325" tIns="89325" rIns="89325" bIns="89325" anchor="t" anchorCtr="0"/>
          <a:lstStyle>
            <a:lvl1pPr marL="540944" marR="54094" lvl="0" indent="-486849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68818" marR="54094" lvl="1" indent="-225393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67164" marR="54094" lvl="2" indent="-20736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5510" marR="54094" lvl="3" indent="-20736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63856" marR="54094" lvl="4" indent="-20736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17951" marR="54094" lvl="5" indent="-20736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117951" marR="54094" lvl="6" indent="-20736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17951" marR="54094" lvl="7" indent="-20736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17951" marR="54094" lvl="8" indent="-20736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" name="Shape 328"/>
          <p:cNvSpPr txBox="1">
            <a:spLocks noGrp="1"/>
          </p:cNvSpPr>
          <p:nvPr>
            <p:ph type="sldNum" idx="12"/>
          </p:nvPr>
        </p:nvSpPr>
        <p:spPr>
          <a:xfrm>
            <a:off x="11454609" y="103654"/>
            <a:ext cx="520326" cy="530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sz="5821"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48609962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resenter info">
  <p:cSld name="Presenter info">
    <p:bg>
      <p:bgPr>
        <a:solidFill>
          <a:srgbClr val="FFFFFF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0" name="Shape 330"/>
          <p:cNvCxnSpPr/>
          <p:nvPr/>
        </p:nvCxnSpPr>
        <p:spPr>
          <a:xfrm rot="10800000" flipH="1">
            <a:off x="1248040" y="786462"/>
            <a:ext cx="817936" cy="1"/>
          </a:xfrm>
          <a:prstGeom prst="straightConnector1">
            <a:avLst/>
          </a:prstGeom>
          <a:noFill/>
          <a:ln w="889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331" name="Shape 331"/>
          <p:cNvCxnSpPr/>
          <p:nvPr/>
        </p:nvCxnSpPr>
        <p:spPr>
          <a:xfrm>
            <a:off x="1232991" y="6739244"/>
            <a:ext cx="10550952" cy="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1242104" y="1768152"/>
            <a:ext cx="2042503" cy="2510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325" tIns="89325" rIns="89325" bIns="89325" anchor="ctr" anchorCtr="0"/>
          <a:lstStyle>
            <a:lvl1pPr marL="649133" marR="54094" lvl="0" indent="-324566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98265" marR="54094" lvl="1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947398" marR="54094" lvl="2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596530" marR="54094" lvl="3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245663" marR="54094" lvl="4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94795" marR="54094" lvl="5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543928" marR="54094" lvl="6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193060" marR="54094" lvl="7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842193" marR="54094" lvl="8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3" name="Shape 333"/>
          <p:cNvSpPr txBox="1">
            <a:spLocks noGrp="1"/>
          </p:cNvSpPr>
          <p:nvPr>
            <p:ph type="body" idx="2"/>
          </p:nvPr>
        </p:nvSpPr>
        <p:spPr>
          <a:xfrm>
            <a:off x="3489996" y="1757165"/>
            <a:ext cx="2864068" cy="211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325" tIns="89325" rIns="89325" bIns="89325" anchor="t" anchorCtr="0"/>
          <a:lstStyle>
            <a:lvl1pPr marL="649133" marR="54094" lvl="0" indent="-324566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98265" marR="54094" lvl="1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947398" marR="54094" lvl="2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596530" marR="54094" lvl="3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245663" marR="54094" lvl="4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94795" marR="54094" lvl="5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543928" marR="54094" lvl="6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193060" marR="54094" lvl="7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842193" marR="54094" lvl="8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4" name="Shape 334"/>
          <p:cNvSpPr txBox="1">
            <a:spLocks noGrp="1"/>
          </p:cNvSpPr>
          <p:nvPr>
            <p:ph type="body" idx="3"/>
          </p:nvPr>
        </p:nvSpPr>
        <p:spPr>
          <a:xfrm>
            <a:off x="1253514" y="6798205"/>
            <a:ext cx="5146192" cy="176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325" tIns="89325" rIns="89325" bIns="89325" anchor="t" anchorCtr="0"/>
          <a:lstStyle>
            <a:lvl1pPr marL="649133" marR="0" lvl="0" indent="-324566" algn="l" rt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7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98265" marR="54094" lvl="1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947398" marR="54094" lvl="2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596530" marR="54094" lvl="3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245663" marR="54094" lvl="4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94795" marR="54094" lvl="5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543928" marR="54094" lvl="6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193060" marR="54094" lvl="7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842193" marR="54094" lvl="8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5" name="Shape 335"/>
          <p:cNvSpPr>
            <a:spLocks noGrp="1"/>
          </p:cNvSpPr>
          <p:nvPr>
            <p:ph type="pic" idx="4"/>
          </p:nvPr>
        </p:nvSpPr>
        <p:spPr>
          <a:xfrm>
            <a:off x="11488840" y="6811863"/>
            <a:ext cx="298812" cy="296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325" tIns="89325" rIns="89325" bIns="89325" anchor="t" anchorCtr="0"/>
          <a:lstStyle>
            <a:lvl1pPr marL="540944" marR="54094" lvl="0" indent="-486849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68818" marR="54094" lvl="1" indent="-225393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67164" marR="54094" lvl="2" indent="-20736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5510" marR="54094" lvl="3" indent="-20736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63856" marR="54094" lvl="4" indent="-20736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17951" marR="54094" lvl="5" indent="-20736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117951" marR="54094" lvl="6" indent="-20736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17951" marR="54094" lvl="7" indent="-20736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17951" marR="54094" lvl="8" indent="-20736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6" name="Shape 336"/>
          <p:cNvSpPr txBox="1">
            <a:spLocks noGrp="1"/>
          </p:cNvSpPr>
          <p:nvPr>
            <p:ph type="body" idx="5"/>
          </p:nvPr>
        </p:nvSpPr>
        <p:spPr>
          <a:xfrm>
            <a:off x="1242103" y="981272"/>
            <a:ext cx="5146192" cy="264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325" tIns="89325" rIns="89325" bIns="89325" anchor="t" anchorCtr="0"/>
          <a:lstStyle>
            <a:lvl1pPr marL="649133" marR="0" lvl="0" indent="-32456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erriweather Sans"/>
              <a:buNone/>
              <a:defRPr sz="170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98265" marR="54094" lvl="1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947398" marR="54094" lvl="2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596530" marR="54094" lvl="3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245663" marR="54094" lvl="4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 Sans"/>
              <a:buChar char="‣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94795" marR="54094" lvl="5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543928" marR="54094" lvl="6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193060" marR="54094" lvl="7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842193" marR="54094" lvl="8" indent="-459802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29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7" name="Shape 337"/>
          <p:cNvSpPr txBox="1">
            <a:spLocks noGrp="1"/>
          </p:cNvSpPr>
          <p:nvPr>
            <p:ph type="sldNum" idx="12"/>
          </p:nvPr>
        </p:nvSpPr>
        <p:spPr>
          <a:xfrm>
            <a:off x="11454609" y="103654"/>
            <a:ext cx="520326" cy="530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sz="5821"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05125252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8"/>
          <p:cNvSpPr txBox="1">
            <a:spLocks noGrp="1"/>
          </p:cNvSpPr>
          <p:nvPr>
            <p:ph type="title"/>
          </p:nvPr>
        </p:nvSpPr>
        <p:spPr>
          <a:xfrm>
            <a:off x="650240" y="398063"/>
            <a:ext cx="11704320" cy="813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58"/>
          <p:cNvSpPr txBox="1">
            <a:spLocks noGrp="1"/>
          </p:cNvSpPr>
          <p:nvPr>
            <p:ph type="body" idx="1"/>
          </p:nvPr>
        </p:nvSpPr>
        <p:spPr>
          <a:xfrm>
            <a:off x="650240" y="1390826"/>
            <a:ext cx="11704320" cy="48504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49133" lvl="0" indent="-48684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98265" lvl="1" indent="-450787" rtl="0">
              <a:spcBef>
                <a:spcPts val="2272"/>
              </a:spcBef>
              <a:spcAft>
                <a:spcPts val="0"/>
              </a:spcAft>
              <a:buSzPts val="1400"/>
              <a:buChar char="○"/>
              <a:defRPr/>
            </a:lvl2pPr>
            <a:lvl3pPr marL="1947398" lvl="2" indent="-450787" rtl="0">
              <a:spcBef>
                <a:spcPts val="2272"/>
              </a:spcBef>
              <a:spcAft>
                <a:spcPts val="0"/>
              </a:spcAft>
              <a:buSzPts val="1400"/>
              <a:buChar char="■"/>
              <a:defRPr/>
            </a:lvl3pPr>
            <a:lvl4pPr marL="2596530" lvl="3" indent="-450787" rtl="0">
              <a:spcBef>
                <a:spcPts val="2272"/>
              </a:spcBef>
              <a:spcAft>
                <a:spcPts val="0"/>
              </a:spcAft>
              <a:buSzPts val="1400"/>
              <a:buChar char="●"/>
              <a:defRPr/>
            </a:lvl4pPr>
            <a:lvl5pPr marL="3245663" lvl="4" indent="-450787" rtl="0">
              <a:spcBef>
                <a:spcPts val="2272"/>
              </a:spcBef>
              <a:spcAft>
                <a:spcPts val="0"/>
              </a:spcAft>
              <a:buSzPts val="1400"/>
              <a:buChar char="○"/>
              <a:defRPr/>
            </a:lvl5pPr>
            <a:lvl6pPr marL="3894795" lvl="5" indent="-450787" rtl="0">
              <a:spcBef>
                <a:spcPts val="2272"/>
              </a:spcBef>
              <a:spcAft>
                <a:spcPts val="0"/>
              </a:spcAft>
              <a:buSzPts val="1400"/>
              <a:buChar char="■"/>
              <a:defRPr/>
            </a:lvl6pPr>
            <a:lvl7pPr marL="4543928" lvl="6" indent="-450787" rtl="0">
              <a:spcBef>
                <a:spcPts val="2272"/>
              </a:spcBef>
              <a:spcAft>
                <a:spcPts val="0"/>
              </a:spcAft>
              <a:buSzPts val="1400"/>
              <a:buChar char="●"/>
              <a:defRPr/>
            </a:lvl7pPr>
            <a:lvl8pPr marL="5193060" lvl="7" indent="-450787" rtl="0">
              <a:spcBef>
                <a:spcPts val="2272"/>
              </a:spcBef>
              <a:spcAft>
                <a:spcPts val="0"/>
              </a:spcAft>
              <a:buSzPts val="1400"/>
              <a:buChar char="○"/>
              <a:defRPr/>
            </a:lvl8pPr>
            <a:lvl9pPr marL="5842193" lvl="8" indent="-450787" rtl="0">
              <a:spcBef>
                <a:spcPts val="2272"/>
              </a:spcBef>
              <a:spcAft>
                <a:spcPts val="2272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43" name="Google Shape;343;p58"/>
          <p:cNvSpPr/>
          <p:nvPr/>
        </p:nvSpPr>
        <p:spPr>
          <a:xfrm>
            <a:off x="802368" y="317580"/>
            <a:ext cx="430507" cy="805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spcFirstLastPara="1" wrap="square" lIns="91326" tIns="91326" rIns="91326" bIns="9132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88"/>
          </a:p>
        </p:txBody>
      </p:sp>
    </p:spTree>
    <p:extLst>
      <p:ext uri="{BB962C8B-B14F-4D97-AF65-F5344CB8AC3E}">
        <p14:creationId xmlns:p14="http://schemas.microsoft.com/office/powerpoint/2010/main" val="2482864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Shape 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" name="Shape 4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9" name="Shape 4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" name="Shape 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54" name="Shape 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50.xml"/><Relationship Id="rId26" Type="http://schemas.openxmlformats.org/officeDocument/2006/relationships/slideLayout" Target="../slideLayouts/slideLayout58.xml"/><Relationship Id="rId39" Type="http://schemas.openxmlformats.org/officeDocument/2006/relationships/slideLayout" Target="../slideLayouts/slideLayout71.xml"/><Relationship Id="rId21" Type="http://schemas.openxmlformats.org/officeDocument/2006/relationships/slideLayout" Target="../slideLayouts/slideLayout53.xml"/><Relationship Id="rId34" Type="http://schemas.openxmlformats.org/officeDocument/2006/relationships/slideLayout" Target="../slideLayouts/slideLayout66.xml"/><Relationship Id="rId42" Type="http://schemas.openxmlformats.org/officeDocument/2006/relationships/slideLayout" Target="../slideLayouts/slideLayout74.xml"/><Relationship Id="rId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20" Type="http://schemas.openxmlformats.org/officeDocument/2006/relationships/slideLayout" Target="../slideLayouts/slideLayout52.xml"/><Relationship Id="rId29" Type="http://schemas.openxmlformats.org/officeDocument/2006/relationships/slideLayout" Target="../slideLayouts/slideLayout61.xml"/><Relationship Id="rId41" Type="http://schemas.openxmlformats.org/officeDocument/2006/relationships/slideLayout" Target="../slideLayouts/slideLayout73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56.xml"/><Relationship Id="rId32" Type="http://schemas.openxmlformats.org/officeDocument/2006/relationships/slideLayout" Target="../slideLayouts/slideLayout64.xml"/><Relationship Id="rId37" Type="http://schemas.openxmlformats.org/officeDocument/2006/relationships/slideLayout" Target="../slideLayouts/slideLayout69.xml"/><Relationship Id="rId40" Type="http://schemas.openxmlformats.org/officeDocument/2006/relationships/slideLayout" Target="../slideLayouts/slideLayout72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23" Type="http://schemas.openxmlformats.org/officeDocument/2006/relationships/slideLayout" Target="../slideLayouts/slideLayout55.xml"/><Relationship Id="rId28" Type="http://schemas.openxmlformats.org/officeDocument/2006/relationships/slideLayout" Target="../slideLayouts/slideLayout60.xml"/><Relationship Id="rId36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51.xml"/><Relationship Id="rId31" Type="http://schemas.openxmlformats.org/officeDocument/2006/relationships/slideLayout" Target="../slideLayouts/slideLayout63.xml"/><Relationship Id="rId44" Type="http://schemas.openxmlformats.org/officeDocument/2006/relationships/image" Target="../media/image2.png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Relationship Id="rId22" Type="http://schemas.openxmlformats.org/officeDocument/2006/relationships/slideLayout" Target="../slideLayouts/slideLayout54.xml"/><Relationship Id="rId27" Type="http://schemas.openxmlformats.org/officeDocument/2006/relationships/slideLayout" Target="../slideLayouts/slideLayout59.xml"/><Relationship Id="rId30" Type="http://schemas.openxmlformats.org/officeDocument/2006/relationships/slideLayout" Target="../slideLayouts/slideLayout62.xml"/><Relationship Id="rId35" Type="http://schemas.openxmlformats.org/officeDocument/2006/relationships/slideLayout" Target="../slideLayouts/slideLayout67.xml"/><Relationship Id="rId43" Type="http://schemas.openxmlformats.org/officeDocument/2006/relationships/theme" Target="../theme/theme2.xml"/><Relationship Id="rId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5" Type="http://schemas.openxmlformats.org/officeDocument/2006/relationships/slideLayout" Target="../slideLayouts/slideLayout57.xml"/><Relationship Id="rId33" Type="http://schemas.openxmlformats.org/officeDocument/2006/relationships/slideLayout" Target="../slideLayouts/slideLayout65.xml"/><Relationship Id="rId38" Type="http://schemas.openxmlformats.org/officeDocument/2006/relationships/slideLayout" Target="../slideLayouts/slideLayout7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hape 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Shape 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2592"/>
              </a:lnSpc>
              <a:spcBef>
                <a:spcPts val="0"/>
              </a:spcBef>
              <a:defRPr/>
            </a:lvl1pPr>
            <a:lvl2pPr marL="0" marR="0" lvl="1" indent="228600" algn="l" rtl="0">
              <a:lnSpc>
                <a:spcPct val="92592"/>
              </a:lnSpc>
              <a:spcBef>
                <a:spcPts val="0"/>
              </a:spcBef>
              <a:defRPr/>
            </a:lvl2pPr>
            <a:lvl3pPr marL="0" marR="0" lvl="2" indent="457200" algn="l" rtl="0">
              <a:lnSpc>
                <a:spcPct val="92592"/>
              </a:lnSpc>
              <a:spcBef>
                <a:spcPts val="0"/>
              </a:spcBef>
              <a:defRPr/>
            </a:lvl3pPr>
            <a:lvl4pPr marL="0" marR="0" lvl="3" indent="685800" algn="l" rtl="0">
              <a:lnSpc>
                <a:spcPct val="92592"/>
              </a:lnSpc>
              <a:spcBef>
                <a:spcPts val="0"/>
              </a:spcBef>
              <a:defRPr/>
            </a:lvl4pPr>
            <a:lvl5pPr marL="0" marR="0" lvl="4" indent="914400" algn="l" rtl="0">
              <a:lnSpc>
                <a:spcPct val="92592"/>
              </a:lnSpc>
              <a:spcBef>
                <a:spcPts val="0"/>
              </a:spcBef>
              <a:defRPr/>
            </a:lvl5pPr>
            <a:lvl6pPr marL="0" marR="0" lvl="5" indent="1143000" algn="l" rtl="0">
              <a:lnSpc>
                <a:spcPct val="92592"/>
              </a:lnSpc>
              <a:spcBef>
                <a:spcPts val="0"/>
              </a:spcBef>
              <a:defRPr/>
            </a:lvl6pPr>
            <a:lvl7pPr marL="0" marR="0" lvl="6" indent="1371600" algn="l" rtl="0">
              <a:lnSpc>
                <a:spcPct val="92592"/>
              </a:lnSpc>
              <a:spcBef>
                <a:spcPts val="0"/>
              </a:spcBef>
              <a:defRPr/>
            </a:lvl7pPr>
            <a:lvl8pPr marL="0" marR="0" lvl="7" indent="1600200" algn="l" rtl="0">
              <a:lnSpc>
                <a:spcPct val="92592"/>
              </a:lnSpc>
              <a:spcBef>
                <a:spcPts val="0"/>
              </a:spcBef>
              <a:defRPr/>
            </a:lvl8pPr>
            <a:lvl9pPr marL="0" marR="0" lvl="8" indent="1828800" algn="l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defRPr/>
            </a:lvl1pPr>
            <a:lvl2pPr marL="660400" marR="0" lvl="1" indent="-78740" algn="l" rtl="0">
              <a:spcBef>
                <a:spcPts val="1000"/>
              </a:spcBef>
              <a:buFont typeface="Merriweather Sans"/>
              <a:buChar char="‣"/>
              <a:defRPr/>
            </a:lvl2pPr>
            <a:lvl3pPr marL="1117600" marR="0" lvl="2" indent="-78739" algn="l" rtl="0">
              <a:spcBef>
                <a:spcPts val="1000"/>
              </a:spcBef>
              <a:buFont typeface="Merriweather Sans"/>
              <a:buChar char="‣"/>
              <a:defRPr/>
            </a:lvl3pPr>
            <a:lvl4pPr marL="1574800" marR="0" lvl="3" indent="-78739" algn="l" rtl="0">
              <a:spcBef>
                <a:spcPts val="1000"/>
              </a:spcBef>
              <a:buFont typeface="Merriweather Sans"/>
              <a:buChar char="‣"/>
              <a:defRPr/>
            </a:lvl4pPr>
            <a:lvl5pPr marL="2032000" marR="0" lvl="4" indent="-78739" algn="l" rtl="0">
              <a:spcBef>
                <a:spcPts val="1000"/>
              </a:spcBef>
              <a:buFont typeface="Merriweather Sans"/>
              <a:buChar char="‣"/>
              <a:defRPr/>
            </a:lvl5pPr>
            <a:lvl6pPr marL="2654300" marR="0" lvl="5" indent="-78739" algn="l" rtl="0">
              <a:spcBef>
                <a:spcPts val="1000"/>
              </a:spcBef>
              <a:buFont typeface="Arial"/>
              <a:buChar char="•"/>
              <a:defRPr/>
            </a:lvl6pPr>
            <a:lvl7pPr marL="3009900" marR="0" lvl="6" indent="-78739" algn="l" rtl="0">
              <a:spcBef>
                <a:spcPts val="1000"/>
              </a:spcBef>
              <a:buFont typeface="Arial"/>
              <a:buChar char="•"/>
              <a:defRPr/>
            </a:lvl7pPr>
            <a:lvl8pPr marL="3365500" marR="0" lvl="7" indent="-78740" algn="l" rtl="0">
              <a:spcBef>
                <a:spcPts val="1000"/>
              </a:spcBef>
              <a:buFont typeface="Arial"/>
              <a:buChar char="•"/>
              <a:defRPr/>
            </a:lvl8pPr>
            <a:lvl9pPr marL="3721100" marR="0" lvl="8" indent="-78740" algn="l" rtl="0">
              <a:spcBef>
                <a:spcPts val="1000"/>
              </a:spcBef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762" r:id="rId3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hape 448">
            <a:extLst>
              <a:ext uri="{FF2B5EF4-FFF2-40B4-BE49-F238E27FC236}">
                <a16:creationId xmlns:a16="http://schemas.microsoft.com/office/drawing/2014/main" id="{64AC4A33-888C-0047-911D-65EC603D9A19}"/>
              </a:ext>
            </a:extLst>
          </p:cNvPr>
          <p:cNvCxnSpPr/>
          <p:nvPr userDrawn="1"/>
        </p:nvCxnSpPr>
        <p:spPr>
          <a:xfrm>
            <a:off x="1242140" y="6739128"/>
            <a:ext cx="10532634" cy="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</p:cxnSp>
      <p:pic>
        <p:nvPicPr>
          <p:cNvPr id="8" name="Shape 450" descr="Image">
            <a:extLst>
              <a:ext uri="{FF2B5EF4-FFF2-40B4-BE49-F238E27FC236}">
                <a16:creationId xmlns:a16="http://schemas.microsoft.com/office/drawing/2014/main" id="{DB9C8426-BA4D-C74D-B11B-B6F1E3F26396}"/>
              </a:ext>
            </a:extLst>
          </p:cNvPr>
          <p:cNvPicPr preferRelativeResize="0">
            <a:picLocks/>
          </p:cNvPicPr>
          <p:nvPr userDrawn="1"/>
        </p:nvPicPr>
        <p:blipFill rotWithShape="1">
          <a:blip r:embed="rId44">
            <a:alphaModFix/>
          </a:blip>
          <a:srcRect/>
          <a:stretch/>
        </p:blipFill>
        <p:spPr>
          <a:xfrm>
            <a:off x="11480103" y="6812280"/>
            <a:ext cx="298293" cy="29616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291">
            <a:extLst>
              <a:ext uri="{FF2B5EF4-FFF2-40B4-BE49-F238E27FC236}">
                <a16:creationId xmlns:a16="http://schemas.microsoft.com/office/drawing/2014/main" id="{2176FDE6-61D0-7A42-9595-A571344DEC50}"/>
              </a:ext>
            </a:extLst>
          </p:cNvPr>
          <p:cNvSpPr txBox="1">
            <a:spLocks/>
          </p:cNvSpPr>
          <p:nvPr userDrawn="1"/>
        </p:nvSpPr>
        <p:spPr>
          <a:xfrm>
            <a:off x="211261" y="6619918"/>
            <a:ext cx="2870315" cy="558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801" tIns="129801" rIns="129801" bIns="129801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821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821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821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821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821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821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821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821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821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defTabSz="1298265"/>
            <a:fld id="{00000000-1234-1234-1234-123412341234}" type="slidenum">
              <a:rPr lang="en-US" sz="140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defTabSz="1298265"/>
              <a:t>‹#›</a:t>
            </a:fld>
            <a:r>
              <a:rPr lang="en-US" sz="1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© 2019 General Assembly</a:t>
            </a:r>
          </a:p>
        </p:txBody>
      </p:sp>
    </p:spTree>
    <p:extLst>
      <p:ext uri="{BB962C8B-B14F-4D97-AF65-F5344CB8AC3E}">
        <p14:creationId xmlns:p14="http://schemas.microsoft.com/office/powerpoint/2010/main" val="221346285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3" r:id="rId1"/>
    <p:sldLayoutId id="2147483716" r:id="rId2"/>
    <p:sldLayoutId id="2147483717" r:id="rId3"/>
    <p:sldLayoutId id="2147483719" r:id="rId4"/>
    <p:sldLayoutId id="2147483721" r:id="rId5"/>
    <p:sldLayoutId id="2147483722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  <p:sldLayoutId id="2147483735" r:id="rId18"/>
    <p:sldLayoutId id="2147483736" r:id="rId19"/>
    <p:sldLayoutId id="2147483737" r:id="rId20"/>
    <p:sldLayoutId id="2147483738" r:id="rId21"/>
    <p:sldLayoutId id="2147483739" r:id="rId22"/>
    <p:sldLayoutId id="2147483740" r:id="rId23"/>
    <p:sldLayoutId id="2147483741" r:id="rId24"/>
    <p:sldLayoutId id="2147483742" r:id="rId25"/>
    <p:sldLayoutId id="2147483743" r:id="rId26"/>
    <p:sldLayoutId id="2147483744" r:id="rId27"/>
    <p:sldLayoutId id="2147483745" r:id="rId28"/>
    <p:sldLayoutId id="2147483746" r:id="rId29"/>
    <p:sldLayoutId id="2147483747" r:id="rId30"/>
    <p:sldLayoutId id="2147483748" r:id="rId31"/>
    <p:sldLayoutId id="2147483749" r:id="rId32"/>
    <p:sldLayoutId id="2147483750" r:id="rId33"/>
    <p:sldLayoutId id="2147483751" r:id="rId34"/>
    <p:sldLayoutId id="2147483752" r:id="rId35"/>
    <p:sldLayoutId id="2147483753" r:id="rId36"/>
    <p:sldLayoutId id="2147483754" r:id="rId37"/>
    <p:sldLayoutId id="2147483755" r:id="rId38"/>
    <p:sldLayoutId id="2147483756" r:id="rId39"/>
    <p:sldLayoutId id="2147483757" r:id="rId40"/>
    <p:sldLayoutId id="2147483758" r:id="rId41"/>
    <p:sldLayoutId id="2147483761" r:id="rId4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dam-p/markdown-here/wiki/Markdown-Here-Cheatsheet" TargetMode="External"/><Relationship Id="rId2" Type="http://schemas.openxmlformats.org/officeDocument/2006/relationships/hyperlink" Target="https://www.dataquest.io/blog/jupyter-notebook-tips-tricks-shortcuts/" TargetMode="External"/><Relationship Id="rId1" Type="http://schemas.openxmlformats.org/officeDocument/2006/relationships/slideLayout" Target="../slideLayouts/slideLayout32.xml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32.xml"/><Relationship Id="rId1" Type="http://schemas.openxmlformats.org/officeDocument/2006/relationships/video" Target="https://www.youtube.com/embed/8JiWEZEnJ40?feature=oembed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atom.io/" TargetMode="External"/><Relationship Id="rId2" Type="http://schemas.openxmlformats.org/officeDocument/2006/relationships/hyperlink" Target="https://notepad-plus-plus.org/" TargetMode="External"/><Relationship Id="rId1" Type="http://schemas.openxmlformats.org/officeDocument/2006/relationships/slideLayout" Target="../slideLayouts/slideLayout32.xml"/><Relationship Id="rId4" Type="http://schemas.openxmlformats.org/officeDocument/2006/relationships/hyperlink" Target="https://code.visualstudio.com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for-windows.github.io/" TargetMode="External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generalassemb.ly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3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/>
        </p:nvSpPr>
        <p:spPr>
          <a:xfrm>
            <a:off x="635000" y="1701800"/>
            <a:ext cx="11734800" cy="3721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YOUR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DEVELOPMENT ENVIRONMENT</a:t>
            </a:r>
          </a:p>
        </p:txBody>
      </p:sp>
      <p:cxnSp>
        <p:nvCxnSpPr>
          <p:cNvPr id="3" name="Shape 448">
            <a:extLst>
              <a:ext uri="{FF2B5EF4-FFF2-40B4-BE49-F238E27FC236}">
                <a16:creationId xmlns:a16="http://schemas.microsoft.com/office/drawing/2014/main" id="{CE7117FD-6060-AA4E-8BD7-E14914ACF972}"/>
              </a:ext>
            </a:extLst>
          </p:cNvPr>
          <p:cNvCxnSpPr/>
          <p:nvPr/>
        </p:nvCxnSpPr>
        <p:spPr>
          <a:xfrm>
            <a:off x="1242140" y="6739128"/>
            <a:ext cx="10532634" cy="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</p:cxnSp>
      <p:pic>
        <p:nvPicPr>
          <p:cNvPr id="4" name="Shape 450" descr="Image">
            <a:extLst>
              <a:ext uri="{FF2B5EF4-FFF2-40B4-BE49-F238E27FC236}">
                <a16:creationId xmlns:a16="http://schemas.microsoft.com/office/drawing/2014/main" id="{B0EAED57-BDE4-2441-A3A1-78045C3506BC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80103" y="6812280"/>
            <a:ext cx="298293" cy="296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149150A-5233-7041-B88F-1AB887DC32EF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Every file or folder in a file system can be read, written, and deleted by referencing its position inside that system.  The position is called a </a:t>
            </a:r>
            <a:r>
              <a:rPr lang="en-US" b="1" dirty="0"/>
              <a:t>path.</a:t>
            </a:r>
          </a:p>
          <a:p>
            <a:endParaRPr lang="en-US" dirty="0"/>
          </a:p>
          <a:p>
            <a:r>
              <a:rPr lang="en-US" b="1" dirty="0"/>
              <a:t>Directories</a:t>
            </a:r>
            <a:r>
              <a:rPr lang="en-US" dirty="0"/>
              <a:t> are used interchangeably with </a:t>
            </a:r>
            <a:r>
              <a:rPr lang="en-US" i="1" dirty="0"/>
              <a:t>folder.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9B0C4D-D919-E24B-A31F-00BBC3E01A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TERMINOLOGY</a:t>
            </a:r>
          </a:p>
        </p:txBody>
      </p:sp>
    </p:spTree>
    <p:extLst>
      <p:ext uri="{BB962C8B-B14F-4D97-AF65-F5344CB8AC3E}">
        <p14:creationId xmlns:p14="http://schemas.microsoft.com/office/powerpoint/2010/main" val="3263404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149150A-5233-7041-B88F-1AB887DC32EF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253513" y="1757164"/>
            <a:ext cx="10472321" cy="1763944"/>
          </a:xfrm>
        </p:spPr>
        <p:txBody>
          <a:bodyPr/>
          <a:lstStyle/>
          <a:p>
            <a:r>
              <a:rPr lang="en-US" sz="2000" b="1" dirty="0"/>
              <a:t>Absolute Path </a:t>
            </a:r>
            <a:r>
              <a:rPr lang="en-US" sz="2000" dirty="0"/>
              <a:t>is the specific location of a file or folder as accessed from the root directory, shown as </a:t>
            </a:r>
            <a:r>
              <a:rPr lang="en-US" sz="2000" dirty="0">
                <a:highlight>
                  <a:srgbClr val="C0C0C0"/>
                </a:highlight>
              </a:rPr>
              <a:t>/</a:t>
            </a:r>
            <a:r>
              <a:rPr lang="en-US" sz="2000" dirty="0"/>
              <a:t>.</a:t>
            </a:r>
          </a:p>
          <a:p>
            <a:pPr lvl="1"/>
            <a:r>
              <a:rPr lang="en-US" sz="2000" dirty="0">
                <a:latin typeface="Georgia" panose="02040502050405020303" pitchFamily="18" charset="0"/>
              </a:rPr>
              <a:t>The </a:t>
            </a:r>
            <a:r>
              <a:rPr lang="en-US" sz="2000" b="1" dirty="0">
                <a:latin typeface="Georgia" panose="02040502050405020303" pitchFamily="18" charset="0"/>
              </a:rPr>
              <a:t>Root directory </a:t>
            </a:r>
            <a:r>
              <a:rPr lang="en-US" sz="2000" dirty="0">
                <a:latin typeface="Georgia" panose="02040502050405020303" pitchFamily="18" charset="0"/>
              </a:rPr>
              <a:t>is the starting point from which all other folders are defined, which is not typically the same as the </a:t>
            </a:r>
            <a:r>
              <a:rPr lang="en-US" sz="2000" b="1" dirty="0">
                <a:latin typeface="Georgia" panose="02040502050405020303" pitchFamily="18" charset="0"/>
              </a:rPr>
              <a:t>home directory, </a:t>
            </a:r>
            <a:r>
              <a:rPr lang="en-US" sz="2000" dirty="0">
                <a:latin typeface="Georgia" panose="02040502050405020303" pitchFamily="18" charset="0"/>
              </a:rPr>
              <a:t>typically found at </a:t>
            </a:r>
            <a:r>
              <a:rPr lang="en-US" sz="2000" dirty="0">
                <a:highlight>
                  <a:srgbClr val="C0C0C0"/>
                </a:highlight>
                <a:latin typeface="Georgia" panose="02040502050405020303" pitchFamily="18" charset="0"/>
              </a:rPr>
              <a:t>/Users/[Your Username]</a:t>
            </a:r>
          </a:p>
          <a:p>
            <a:pPr marL="856494" lvl="1" indent="0">
              <a:buNone/>
            </a:pPr>
            <a:endParaRPr lang="en-US" sz="2000" i="1" dirty="0"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r>
              <a:rPr lang="en-US" sz="2000" b="1" dirty="0"/>
              <a:t>Relative Path </a:t>
            </a:r>
            <a:r>
              <a:rPr lang="en-US" sz="2000" dirty="0"/>
              <a:t>is a reference to a file or folder relative to your current position, or the present working directory (</a:t>
            </a:r>
            <a:r>
              <a:rPr lang="en-US" sz="2000" dirty="0" err="1"/>
              <a:t>pwd</a:t>
            </a:r>
            <a:r>
              <a:rPr lang="en-US" sz="2000" dirty="0"/>
              <a:t>).</a:t>
            </a:r>
          </a:p>
          <a:p>
            <a:pPr lvl="1"/>
            <a:r>
              <a:rPr lang="en-US" sz="2000" dirty="0">
                <a:latin typeface="Georgia" panose="02040502050405020303" pitchFamily="18" charset="0"/>
              </a:rPr>
              <a:t>If you are in the folder </a:t>
            </a:r>
            <a:r>
              <a:rPr lang="en-US" sz="2000" dirty="0">
                <a:highlight>
                  <a:srgbClr val="C0C0C0"/>
                </a:highlight>
                <a:latin typeface="Georgia" panose="02040502050405020303" pitchFamily="18" charset="0"/>
              </a:rPr>
              <a:t>/Users/me/C:/Documents/</a:t>
            </a:r>
            <a:r>
              <a:rPr lang="en-US" sz="2000" dirty="0" err="1">
                <a:highlight>
                  <a:srgbClr val="C0C0C0"/>
                </a:highlight>
                <a:latin typeface="Georgia" panose="02040502050405020303" pitchFamily="18" charset="0"/>
              </a:rPr>
              <a:t>my_stuff</a:t>
            </a:r>
            <a:r>
              <a:rPr lang="en-US" sz="2000" dirty="0">
                <a:latin typeface="Georgia" panose="02040502050405020303" pitchFamily="18" charset="0"/>
              </a:rPr>
              <a:t> and want to open the file with absolute path </a:t>
            </a:r>
            <a:r>
              <a:rPr lang="en-US" sz="2000" dirty="0">
                <a:highlight>
                  <a:srgbClr val="C0C0C0"/>
                </a:highlight>
                <a:latin typeface="Georgia" panose="02040502050405020303" pitchFamily="18" charset="0"/>
              </a:rPr>
              <a:t>/Users/me/C:/Documents/</a:t>
            </a:r>
            <a:r>
              <a:rPr lang="en-US" sz="2000" dirty="0" err="1">
                <a:highlight>
                  <a:srgbClr val="C0C0C0"/>
                </a:highlight>
                <a:latin typeface="Georgia" panose="02040502050405020303" pitchFamily="18" charset="0"/>
              </a:rPr>
              <a:t>my_stuff</a:t>
            </a:r>
            <a:r>
              <a:rPr lang="en-US" sz="2000" dirty="0">
                <a:highlight>
                  <a:srgbClr val="C0C0C0"/>
                </a:highlight>
                <a:latin typeface="Georgia" panose="02040502050405020303" pitchFamily="18" charset="0"/>
              </a:rPr>
              <a:t>/</a:t>
            </a:r>
            <a:r>
              <a:rPr lang="en-US" sz="2000" dirty="0" err="1">
                <a:highlight>
                  <a:srgbClr val="C0C0C0"/>
                </a:highlight>
                <a:latin typeface="Georgia" panose="02040502050405020303" pitchFamily="18" charset="0"/>
              </a:rPr>
              <a:t>file.txt</a:t>
            </a:r>
            <a:r>
              <a:rPr lang="en-US" sz="2000" dirty="0">
                <a:latin typeface="Georgia" panose="02040502050405020303" pitchFamily="18" charset="0"/>
              </a:rPr>
              <a:t> the relative path is </a:t>
            </a:r>
            <a:r>
              <a:rPr lang="en-US" sz="2000" dirty="0" err="1">
                <a:highlight>
                  <a:srgbClr val="C0C0C0"/>
                </a:highlight>
                <a:latin typeface="Georgia" panose="02040502050405020303" pitchFamily="18" charset="0"/>
              </a:rPr>
              <a:t>file.txt</a:t>
            </a:r>
            <a:r>
              <a:rPr lang="en-US" sz="2000" dirty="0">
                <a:latin typeface="Georgia" panose="02040502050405020303" pitchFamily="18" charset="0"/>
              </a:rPr>
              <a:t> or </a:t>
            </a:r>
            <a:r>
              <a:rPr lang="en-US" sz="2000" dirty="0">
                <a:highlight>
                  <a:srgbClr val="C0C0C0"/>
                </a:highlight>
                <a:latin typeface="Georgia" panose="02040502050405020303" pitchFamily="18" charset="0"/>
              </a:rPr>
              <a:t>./</a:t>
            </a:r>
            <a:r>
              <a:rPr lang="en-US" sz="2000" dirty="0" err="1">
                <a:highlight>
                  <a:srgbClr val="C0C0C0"/>
                </a:highlight>
                <a:latin typeface="Georgia" panose="02040502050405020303" pitchFamily="18" charset="0"/>
              </a:rPr>
              <a:t>file.txt</a:t>
            </a:r>
            <a:r>
              <a:rPr lang="en-US" sz="2000" dirty="0">
                <a:latin typeface="Georgia" panose="02040502050405020303" pitchFamily="18" charset="0"/>
              </a:rPr>
              <a:t>. In a CLI, you can open it with</a:t>
            </a:r>
            <a:r>
              <a:rPr lang="en-US" sz="2000" dirty="0">
                <a:solidFill>
                  <a:schemeClr val="tx1"/>
                </a:solidFill>
                <a:latin typeface="Georgia" panose="02040502050405020303" pitchFamily="18" charset="0"/>
              </a:rPr>
              <a:t>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open</a:t>
            </a:r>
            <a:r>
              <a:rPr lang="en-US" sz="2000" dirty="0">
                <a:solidFill>
                  <a:schemeClr val="tx1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 </a:t>
            </a:r>
            <a:r>
              <a:rPr lang="en-US" sz="2000" dirty="0" err="1">
                <a:highlight>
                  <a:srgbClr val="C0C0C0"/>
                </a:highlight>
                <a:latin typeface="Georgia" panose="02040502050405020303" pitchFamily="18" charset="0"/>
              </a:rPr>
              <a:t>file.txt</a:t>
            </a:r>
            <a:r>
              <a:rPr lang="en-US" sz="2000" dirty="0">
                <a:latin typeface="Georgia" panose="02040502050405020303" pitchFamily="18" charset="0"/>
              </a:rPr>
              <a:t> or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open</a:t>
            </a:r>
            <a:r>
              <a:rPr lang="en-US" sz="2000" dirty="0">
                <a:highlight>
                  <a:srgbClr val="C0C0C0"/>
                </a:highlight>
                <a:latin typeface="Georgia" panose="02040502050405020303" pitchFamily="18" charset="0"/>
              </a:rPr>
              <a:t> ./</a:t>
            </a:r>
            <a:r>
              <a:rPr lang="en-US" sz="2000" dirty="0" err="1">
                <a:highlight>
                  <a:srgbClr val="C0C0C0"/>
                </a:highlight>
                <a:latin typeface="Georgia" panose="02040502050405020303" pitchFamily="18" charset="0"/>
              </a:rPr>
              <a:t>file.txt</a:t>
            </a:r>
            <a:r>
              <a:rPr lang="en-US" sz="2000" dirty="0">
                <a:latin typeface="Georgia" panose="02040502050405020303" pitchFamily="18" charset="0"/>
              </a:rPr>
              <a:t>.</a:t>
            </a:r>
          </a:p>
          <a:p>
            <a:pPr lvl="1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9B0C4D-D919-E24B-A31F-00BBC3E01A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TERMINOLOGY</a:t>
            </a:r>
          </a:p>
        </p:txBody>
      </p:sp>
    </p:spTree>
    <p:extLst>
      <p:ext uri="{BB962C8B-B14F-4D97-AF65-F5344CB8AC3E}">
        <p14:creationId xmlns:p14="http://schemas.microsoft.com/office/powerpoint/2010/main" val="716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A1281B1-55EC-E844-A03C-7ACE62702224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253514" y="1757164"/>
            <a:ext cx="9046933" cy="1763944"/>
          </a:xfrm>
        </p:spPr>
        <p:txBody>
          <a:bodyPr/>
          <a:lstStyle/>
          <a:p>
            <a:pPr marL="189331" indent="0">
              <a:buNone/>
            </a:pPr>
            <a:r>
              <a:rPr lang="en-US" sz="2000" b="1" dirty="0"/>
              <a:t>Changing Directories</a:t>
            </a:r>
          </a:p>
          <a:p>
            <a:r>
              <a:rPr lang="en-US" sz="2000" dirty="0"/>
              <a:t>The tilde (~) character is an alias for your home directory.  Use it to quickly return home: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highlight>
                  <a:srgbClr val="C0C0C0"/>
                </a:highlight>
              </a:rPr>
              <a:t>cd</a:t>
            </a:r>
            <a:r>
              <a:rPr lang="en-US" sz="2000" dirty="0">
                <a:highlight>
                  <a:srgbClr val="C0C0C0"/>
                </a:highlight>
              </a:rPr>
              <a:t> ~</a:t>
            </a:r>
          </a:p>
          <a:p>
            <a:endParaRPr lang="en-US" sz="2000" dirty="0">
              <a:highlight>
                <a:srgbClr val="C0C0C0"/>
              </a:highlight>
            </a:endParaRPr>
          </a:p>
          <a:p>
            <a:r>
              <a:rPr lang="en-US" sz="2000" dirty="0"/>
              <a:t>To navigate to your desktop you can type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highlight>
                  <a:srgbClr val="C0C0C0"/>
                </a:highlight>
              </a:rPr>
              <a:t>cd</a:t>
            </a:r>
            <a:r>
              <a:rPr lang="en-US" sz="2000" dirty="0">
                <a:highlight>
                  <a:srgbClr val="C0C0C0"/>
                </a:highlight>
              </a:rPr>
              <a:t> ~/Desktop</a:t>
            </a:r>
          </a:p>
          <a:p>
            <a:endParaRPr lang="en-US" sz="2000" dirty="0">
              <a:highlight>
                <a:srgbClr val="C0C0C0"/>
              </a:highlight>
            </a:endParaRPr>
          </a:p>
          <a:p>
            <a:r>
              <a:rPr lang="en-US" sz="2000" dirty="0"/>
              <a:t>If you are already in your home directory, you can simply use the relative path: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highlight>
                  <a:srgbClr val="C0C0C0"/>
                </a:highlight>
              </a:rPr>
              <a:t>cd</a:t>
            </a:r>
            <a:r>
              <a:rPr lang="en-US" sz="2000" dirty="0">
                <a:highlight>
                  <a:srgbClr val="C0C0C0"/>
                </a:highlight>
              </a:rPr>
              <a:t> Desktop</a:t>
            </a:r>
          </a:p>
          <a:p>
            <a:endParaRPr lang="en-US" sz="2000" dirty="0">
              <a:highlight>
                <a:srgbClr val="C0C0C0"/>
              </a:highlight>
            </a:endParaRPr>
          </a:p>
          <a:p>
            <a:r>
              <a:rPr lang="en-US" sz="2000" dirty="0"/>
              <a:t>Navigating to a folder with spaces in the name requires quotations, like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highlight>
                  <a:srgbClr val="C0C0C0"/>
                </a:highlight>
              </a:rPr>
              <a:t>cd</a:t>
            </a:r>
            <a:r>
              <a:rPr lang="en-US" sz="2000" dirty="0">
                <a:highlight>
                  <a:srgbClr val="C0C0C0"/>
                </a:highlight>
              </a:rPr>
              <a:t> “/c/My Folder”</a:t>
            </a:r>
          </a:p>
          <a:p>
            <a:endParaRPr lang="en-US" dirty="0">
              <a:highlight>
                <a:srgbClr val="C0C0C0"/>
              </a:highlight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A0A26-C518-634D-B580-EB7A8FFCA0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NAVIGATION</a:t>
            </a:r>
          </a:p>
        </p:txBody>
      </p:sp>
    </p:spTree>
    <p:extLst>
      <p:ext uri="{BB962C8B-B14F-4D97-AF65-F5344CB8AC3E}">
        <p14:creationId xmlns:p14="http://schemas.microsoft.com/office/powerpoint/2010/main" val="4122369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A1281B1-55EC-E844-A03C-7ACE62702224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272963" y="1649587"/>
            <a:ext cx="10458874" cy="1763944"/>
          </a:xfrm>
        </p:spPr>
        <p:txBody>
          <a:bodyPr/>
          <a:lstStyle/>
          <a:p>
            <a:r>
              <a:rPr lang="en-US" sz="2400" dirty="0"/>
              <a:t>The dot </a:t>
            </a:r>
            <a:r>
              <a:rPr lang="en-US" sz="2400" dirty="0">
                <a:highlight>
                  <a:srgbClr val="C0C0C0"/>
                </a:highlight>
              </a:rPr>
              <a:t>.</a:t>
            </a:r>
            <a:r>
              <a:rPr lang="en-US" sz="2400" dirty="0"/>
              <a:t> means ”right here”. The double dot </a:t>
            </a:r>
            <a:r>
              <a:rPr lang="en-US" sz="2400" dirty="0">
                <a:highlight>
                  <a:srgbClr val="C0C0C0"/>
                </a:highlight>
              </a:rPr>
              <a:t>..</a:t>
            </a:r>
            <a:r>
              <a:rPr lang="en-US" sz="2400" dirty="0"/>
              <a:t> means one directory up.</a:t>
            </a:r>
            <a:r>
              <a:rPr lang="en-US" sz="2400" dirty="0">
                <a:highlight>
                  <a:srgbClr val="C0C0C0"/>
                </a:highlight>
              </a:rPr>
              <a:t> </a:t>
            </a:r>
          </a:p>
          <a:p>
            <a:endParaRPr lang="en-US" sz="2400" dirty="0">
              <a:highlight>
                <a:srgbClr val="C0C0C0"/>
              </a:highlight>
            </a:endParaRPr>
          </a:p>
          <a:p>
            <a:r>
              <a:rPr lang="en-US" sz="2400" dirty="0"/>
              <a:t>To navigate to your desktop you can type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highlight>
                  <a:srgbClr val="C0C0C0"/>
                </a:highlight>
              </a:rPr>
              <a:t>cd</a:t>
            </a:r>
            <a:r>
              <a:rPr lang="en-US" sz="2400" dirty="0">
                <a:highlight>
                  <a:srgbClr val="C0C0C0"/>
                </a:highlight>
              </a:rPr>
              <a:t> ~/Desktop</a:t>
            </a:r>
          </a:p>
          <a:p>
            <a:pPr marL="189331" indent="0">
              <a:buNone/>
            </a:pPr>
            <a:endParaRPr lang="en-US" sz="2400" dirty="0">
              <a:highlight>
                <a:srgbClr val="C0C0C0"/>
              </a:highlight>
            </a:endParaRPr>
          </a:p>
          <a:p>
            <a:r>
              <a:rPr lang="en-US" sz="2400" dirty="0"/>
              <a:t>To navigate back to your home directory from there, use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highlight>
                  <a:srgbClr val="C0C0C0"/>
                </a:highlight>
              </a:rPr>
              <a:t>cd</a:t>
            </a:r>
            <a:r>
              <a:rPr lang="en-US" sz="2400" dirty="0">
                <a:highlight>
                  <a:srgbClr val="C0C0C0"/>
                </a:highlight>
              </a:rPr>
              <a:t> ..</a:t>
            </a:r>
          </a:p>
          <a:p>
            <a:pPr marL="189331" indent="0">
              <a:buNone/>
            </a:pPr>
            <a:endParaRPr lang="en-US" sz="2400" dirty="0">
              <a:highlight>
                <a:srgbClr val="C0C0C0"/>
              </a:highlight>
            </a:endParaRPr>
          </a:p>
          <a:p>
            <a:r>
              <a:rPr lang="en-US" sz="2400" dirty="0"/>
              <a:t>To return home from </a:t>
            </a:r>
            <a:r>
              <a:rPr lang="en-US" sz="2400" dirty="0">
                <a:highlight>
                  <a:srgbClr val="C0C0C0"/>
                </a:highlight>
              </a:rPr>
              <a:t>~/Desktop/</a:t>
            </a:r>
            <a:r>
              <a:rPr lang="en-US" sz="2400" dirty="0" err="1">
                <a:highlight>
                  <a:srgbClr val="C0C0C0"/>
                </a:highlight>
              </a:rPr>
              <a:t>my_folder</a:t>
            </a:r>
            <a:r>
              <a:rPr lang="en-US" sz="2400" dirty="0"/>
              <a:t>, you must execute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highlight>
                  <a:srgbClr val="C0C0C0"/>
                </a:highlight>
              </a:rPr>
              <a:t>cd</a:t>
            </a:r>
            <a:r>
              <a:rPr lang="en-US" sz="2400" dirty="0">
                <a:highlight>
                  <a:srgbClr val="C0C0C0"/>
                </a:highlight>
              </a:rPr>
              <a:t> ..</a:t>
            </a:r>
            <a:r>
              <a:rPr lang="en-US" sz="2400" dirty="0"/>
              <a:t> twice.</a:t>
            </a:r>
          </a:p>
          <a:p>
            <a:endParaRPr lang="en-US" sz="2400" dirty="0"/>
          </a:p>
          <a:p>
            <a:r>
              <a:rPr lang="en-US" sz="2400" dirty="0"/>
              <a:t>To go back to a previous location, use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highlight>
                  <a:srgbClr val="C0C0C0"/>
                </a:highlight>
              </a:rPr>
              <a:t>cd</a:t>
            </a:r>
            <a:r>
              <a:rPr lang="en-US" sz="2400" dirty="0">
                <a:highlight>
                  <a:srgbClr val="C0C0C0"/>
                </a:highlight>
              </a:rPr>
              <a:t> -</a:t>
            </a:r>
            <a:r>
              <a:rPr lang="en-US" sz="2400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A0A26-C518-634D-B580-EB7A8FFCA0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43584" y="978408"/>
            <a:ext cx="5154612" cy="265113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NAVIGATION</a:t>
            </a:r>
          </a:p>
        </p:txBody>
      </p:sp>
    </p:spTree>
    <p:extLst>
      <p:ext uri="{BB962C8B-B14F-4D97-AF65-F5344CB8AC3E}">
        <p14:creationId xmlns:p14="http://schemas.microsoft.com/office/powerpoint/2010/main" val="1086570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C80BDE5-6F52-654E-A1F1-CD5BE43316BC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243584" y="1488223"/>
            <a:ext cx="11221840" cy="1763944"/>
          </a:xfrm>
        </p:spPr>
        <p:txBody>
          <a:bodyPr/>
          <a:lstStyle/>
          <a:p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highlight>
                  <a:srgbClr val="C0C0C0"/>
                </a:highlight>
              </a:rPr>
              <a:t>pwd</a:t>
            </a:r>
            <a:r>
              <a:rPr lang="en-US" sz="2000" dirty="0"/>
              <a:t> informs you of the directory you are in.</a:t>
            </a:r>
          </a:p>
          <a:p>
            <a:endParaRPr lang="en-US" sz="2000" dirty="0"/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highlight>
                  <a:srgbClr val="C0C0C0"/>
                </a:highlight>
              </a:rPr>
              <a:t>ls</a:t>
            </a:r>
            <a:r>
              <a:rPr lang="en-US" sz="2000" dirty="0"/>
              <a:t> lists contents of current directory</a:t>
            </a:r>
          </a:p>
          <a:p>
            <a:endParaRPr lang="en-US" sz="2000" dirty="0"/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highlight>
                  <a:srgbClr val="C0C0C0"/>
                </a:highlight>
              </a:rPr>
              <a:t>ls –d </a:t>
            </a:r>
            <a:r>
              <a:rPr lang="en-US" sz="2000" dirty="0">
                <a:highlight>
                  <a:srgbClr val="C0C0C0"/>
                </a:highlight>
              </a:rPr>
              <a:t>*/</a:t>
            </a:r>
            <a:r>
              <a:rPr lang="en-US" sz="2000" dirty="0"/>
              <a:t> shows subdirectories within the current directory.</a:t>
            </a:r>
          </a:p>
          <a:p>
            <a:endParaRPr lang="en-US" sz="2000" dirty="0"/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highlight>
                  <a:srgbClr val="C0C0C0"/>
                </a:highlight>
              </a:rPr>
              <a:t>ls –1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/>
              <a:t>lists the contents of the directory, one item per line.</a:t>
            </a:r>
          </a:p>
          <a:p>
            <a:endParaRPr lang="en-US" sz="2000" dirty="0"/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highlight>
                  <a:srgbClr val="C0C0C0"/>
                </a:highlight>
              </a:rPr>
              <a:t>ls –a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/>
              <a:t>shows everything, including hidden items</a:t>
            </a:r>
          </a:p>
          <a:p>
            <a:endParaRPr lang="en-US" sz="2000" dirty="0"/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highlight>
                  <a:srgbClr val="C0C0C0"/>
                </a:highlight>
              </a:rPr>
              <a:t>ls –al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/>
              <a:t>will list everything vertically, in long form.</a:t>
            </a:r>
          </a:p>
          <a:p>
            <a:endParaRPr lang="en-US" sz="2000" dirty="0"/>
          </a:p>
          <a:p>
            <a:r>
              <a:rPr lang="en-US" sz="2000" dirty="0"/>
              <a:t>View contents of a specific directory, for example on the Desktop, use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highlight>
                  <a:srgbClr val="C0C0C0"/>
                </a:highlight>
              </a:rPr>
              <a:t>ls –a </a:t>
            </a:r>
            <a:r>
              <a:rPr lang="en-US" sz="2000" dirty="0">
                <a:highlight>
                  <a:srgbClr val="C0C0C0"/>
                </a:highlight>
              </a:rPr>
              <a:t>~/Desktop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AB66C-867C-1947-804A-4959FE6FC2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UNDERSTANDING YOUR CONTENTS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709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C80BDE5-6F52-654E-A1F1-CD5BE43316BC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253514" y="1757164"/>
            <a:ext cx="9383110" cy="1763944"/>
          </a:xfrm>
        </p:spPr>
        <p:txBody>
          <a:bodyPr/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  <a:highlight>
                  <a:srgbClr val="C0C0C0"/>
                </a:highlight>
              </a:rPr>
              <a:t>mkdir</a:t>
            </a:r>
            <a:r>
              <a:rPr lang="en-US" dirty="0">
                <a:highlight>
                  <a:srgbClr val="C0C0C0"/>
                </a:highlight>
              </a:rPr>
              <a:t> </a:t>
            </a:r>
            <a:r>
              <a:rPr lang="en-US" dirty="0" err="1">
                <a:highlight>
                  <a:srgbClr val="C0C0C0"/>
                </a:highlight>
              </a:rPr>
              <a:t>NewFolder</a:t>
            </a:r>
            <a:r>
              <a:rPr lang="en-US" dirty="0">
                <a:highlight>
                  <a:srgbClr val="C0C0C0"/>
                </a:highlight>
              </a:rPr>
              <a:t> </a:t>
            </a:r>
            <a:r>
              <a:rPr lang="en-US" dirty="0"/>
              <a:t>will create a folder in the current directory.</a:t>
            </a:r>
          </a:p>
          <a:p>
            <a:endParaRPr lang="en-US" dirty="0"/>
          </a:p>
          <a:p>
            <a:r>
              <a:rPr lang="en-US" dirty="0"/>
              <a:t>To create a folder in a specific directory path, specify the directory, such as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highlight>
                  <a:srgbClr val="C0C0C0"/>
                </a:highlight>
              </a:rPr>
              <a:t>mkdir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highlight>
                  <a:srgbClr val="C0C0C0"/>
                </a:highlight>
              </a:rPr>
              <a:t> </a:t>
            </a:r>
            <a:r>
              <a:rPr lang="en-US" dirty="0">
                <a:highlight>
                  <a:srgbClr val="C0C0C0"/>
                </a:highlight>
              </a:rPr>
              <a:t>/c/Documents/</a:t>
            </a:r>
            <a:r>
              <a:rPr lang="en-US" dirty="0" err="1">
                <a:highlight>
                  <a:srgbClr val="C0C0C0"/>
                </a:highlight>
              </a:rPr>
              <a:t>NewFolder</a:t>
            </a:r>
            <a:endParaRPr lang="en-US" dirty="0">
              <a:highlight>
                <a:srgbClr val="C0C0C0"/>
              </a:highlight>
            </a:endParaRPr>
          </a:p>
          <a:p>
            <a:endParaRPr lang="en-US" dirty="0"/>
          </a:p>
          <a:p>
            <a:r>
              <a:rPr lang="en-US" dirty="0"/>
              <a:t>To create a parent folder to house a new directory, use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highlight>
                  <a:srgbClr val="C0C0C0"/>
                </a:highlight>
              </a:rPr>
              <a:t>mkdir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highlight>
                  <a:srgbClr val="C0C0C0"/>
                </a:highlight>
              </a:rPr>
              <a:t> –p </a:t>
            </a:r>
            <a:r>
              <a:rPr lang="en-US" dirty="0">
                <a:highlight>
                  <a:srgbClr val="C0C0C0"/>
                </a:highlight>
              </a:rPr>
              <a:t>/c/</a:t>
            </a:r>
            <a:r>
              <a:rPr lang="en-US" dirty="0" err="1">
                <a:highlight>
                  <a:srgbClr val="C0C0C0"/>
                </a:highlight>
              </a:rPr>
              <a:t>NewParentFolder</a:t>
            </a:r>
            <a:r>
              <a:rPr lang="en-US" dirty="0">
                <a:highlight>
                  <a:srgbClr val="C0C0C0"/>
                </a:highlight>
              </a:rPr>
              <a:t>/</a:t>
            </a:r>
            <a:r>
              <a:rPr lang="en-US" dirty="0" err="1">
                <a:highlight>
                  <a:srgbClr val="C0C0C0"/>
                </a:highlight>
              </a:rPr>
              <a:t>NewFolder</a:t>
            </a:r>
            <a:endParaRPr lang="en-US" dirty="0">
              <a:highlight>
                <a:srgbClr val="C0C0C0"/>
              </a:highlight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AB66C-867C-1947-804A-4959FE6FC2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43584" y="978409"/>
            <a:ext cx="5896804" cy="218380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CREATING NEW DIRECTORIES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456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C80BDE5-6F52-654E-A1F1-CD5BE43316B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highlight>
                  <a:srgbClr val="C0C0C0"/>
                </a:highlight>
              </a:rPr>
              <a:t>touch</a:t>
            </a:r>
            <a:r>
              <a:rPr lang="en-US" dirty="0">
                <a:highlight>
                  <a:srgbClr val="C0C0C0"/>
                </a:highlight>
              </a:rPr>
              <a:t> </a:t>
            </a:r>
            <a:r>
              <a:rPr lang="en-US" dirty="0" err="1">
                <a:highlight>
                  <a:srgbClr val="C0C0C0"/>
                </a:highlight>
              </a:rPr>
              <a:t>myFile.txt</a:t>
            </a:r>
            <a:r>
              <a:rPr lang="en-US" dirty="0">
                <a:highlight>
                  <a:srgbClr val="C0C0C0"/>
                </a:highlight>
              </a:rPr>
              <a:t> </a:t>
            </a:r>
            <a:r>
              <a:rPr lang="en-US" dirty="0"/>
              <a:t>will create a text file in the new directory.</a:t>
            </a:r>
          </a:p>
          <a:p>
            <a:endParaRPr lang="en-US" dirty="0"/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highlight>
                  <a:srgbClr val="C0C0C0"/>
                </a:highlight>
              </a:rPr>
              <a:t>touch</a:t>
            </a:r>
            <a:r>
              <a:rPr lang="en-US" dirty="0">
                <a:highlight>
                  <a:srgbClr val="C0C0C0"/>
                </a:highlight>
              </a:rPr>
              <a:t> </a:t>
            </a:r>
            <a:r>
              <a:rPr lang="en-US" dirty="0" err="1">
                <a:highlight>
                  <a:srgbClr val="C0C0C0"/>
                </a:highlight>
              </a:rPr>
              <a:t>myFile.md</a:t>
            </a:r>
            <a:r>
              <a:rPr lang="en-US" dirty="0">
                <a:highlight>
                  <a:srgbClr val="C0C0C0"/>
                </a:highlight>
              </a:rPr>
              <a:t> </a:t>
            </a:r>
            <a:r>
              <a:rPr lang="en-US" dirty="0"/>
              <a:t>will create a markdown file in the current directory.</a:t>
            </a:r>
          </a:p>
          <a:p>
            <a:endParaRPr lang="en-US" dirty="0"/>
          </a:p>
          <a:p>
            <a:r>
              <a:rPr lang="en-US" dirty="0"/>
              <a:t>To create multiple files at once, you can list the files: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highlight>
                  <a:srgbClr val="C0C0C0"/>
                </a:highlight>
              </a:rPr>
              <a:t>touch</a:t>
            </a:r>
            <a:r>
              <a:rPr lang="en-US" dirty="0">
                <a:highlight>
                  <a:srgbClr val="C0C0C0"/>
                </a:highlight>
              </a:rPr>
              <a:t> myFile1.txt myFile2.txt…</a:t>
            </a:r>
            <a:r>
              <a:rPr lang="en-US" dirty="0" err="1">
                <a:highlight>
                  <a:srgbClr val="C0C0C0"/>
                </a:highlight>
              </a:rPr>
              <a:t>myFile_n</a:t>
            </a:r>
            <a:endParaRPr lang="en-US" dirty="0">
              <a:highlight>
                <a:srgbClr val="C0C0C0"/>
              </a:highlight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AB66C-867C-1947-804A-4959FE6FC2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43584" y="978409"/>
            <a:ext cx="5896804" cy="218380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CREATING NEW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46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C80BDE5-6F52-654E-A1F1-CD5BE43316B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  <a:highlight>
                  <a:srgbClr val="C0C0C0"/>
                </a:highlight>
              </a:rPr>
              <a:t>rmdir</a:t>
            </a:r>
            <a:r>
              <a:rPr lang="en-US" dirty="0">
                <a:highlight>
                  <a:srgbClr val="C0C0C0"/>
                </a:highlight>
              </a:rPr>
              <a:t> </a:t>
            </a:r>
            <a:r>
              <a:rPr lang="en-US" dirty="0" err="1">
                <a:highlight>
                  <a:srgbClr val="C0C0C0"/>
                </a:highlight>
              </a:rPr>
              <a:t>FolderName</a:t>
            </a:r>
            <a:r>
              <a:rPr lang="en-US" dirty="0">
                <a:highlight>
                  <a:srgbClr val="C0C0C0"/>
                </a:highlight>
              </a:rPr>
              <a:t> </a:t>
            </a:r>
            <a:r>
              <a:rPr lang="en-US" dirty="0"/>
              <a:t>will remove an empty folder.</a:t>
            </a:r>
          </a:p>
          <a:p>
            <a:pPr marL="189331" indent="0">
              <a:buNone/>
            </a:pPr>
            <a:endParaRPr lang="en-US" dirty="0"/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highlight>
                  <a:srgbClr val="C0C0C0"/>
                </a:highlight>
              </a:rPr>
              <a:t>rm –rf </a:t>
            </a:r>
            <a:r>
              <a:rPr lang="en-US" dirty="0">
                <a:highlight>
                  <a:srgbClr val="C0C0C0"/>
                </a:highlight>
              </a:rPr>
              <a:t>–</a:t>
            </a:r>
            <a:r>
              <a:rPr lang="en-US" dirty="0" err="1">
                <a:highlight>
                  <a:srgbClr val="C0C0C0"/>
                </a:highlight>
              </a:rPr>
              <a:t>FolderName</a:t>
            </a:r>
            <a:r>
              <a:rPr lang="en-US" dirty="0">
                <a:highlight>
                  <a:srgbClr val="C0C0C0"/>
                </a:highlight>
              </a:rPr>
              <a:t> </a:t>
            </a:r>
            <a:r>
              <a:rPr lang="en-US" dirty="0"/>
              <a:t>will remove the folder and all contents.</a:t>
            </a:r>
          </a:p>
          <a:p>
            <a:endParaRPr lang="en-US" dirty="0"/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highlight>
                  <a:srgbClr val="C0C0C0"/>
                </a:highlight>
              </a:rPr>
              <a:t>rm</a:t>
            </a:r>
            <a:r>
              <a:rPr lang="en-US" dirty="0">
                <a:highlight>
                  <a:srgbClr val="C0C0C0"/>
                </a:highlight>
              </a:rPr>
              <a:t> </a:t>
            </a:r>
            <a:r>
              <a:rPr lang="en-US" dirty="0" err="1">
                <a:highlight>
                  <a:srgbClr val="C0C0C0"/>
                </a:highlight>
              </a:rPr>
              <a:t>FileName</a:t>
            </a:r>
            <a:r>
              <a:rPr lang="en-US" dirty="0">
                <a:highlight>
                  <a:srgbClr val="C0C0C0"/>
                </a:highlight>
              </a:rPr>
              <a:t> </a:t>
            </a:r>
            <a:r>
              <a:rPr lang="en-US" dirty="0"/>
              <a:t>will remove the file in the current directory.</a:t>
            </a:r>
          </a:p>
          <a:p>
            <a:endParaRPr lang="en-US" dirty="0"/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highlight>
                  <a:srgbClr val="C0C0C0"/>
                </a:highlight>
              </a:rPr>
              <a:t>rm –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highlight>
                  <a:srgbClr val="C0C0C0"/>
                </a:highlight>
              </a:rPr>
              <a:t>i</a:t>
            </a:r>
            <a:r>
              <a:rPr lang="en-US" dirty="0">
                <a:highlight>
                  <a:srgbClr val="C0C0C0"/>
                </a:highlight>
              </a:rPr>
              <a:t> </a:t>
            </a:r>
            <a:r>
              <a:rPr lang="en-US" dirty="0" err="1">
                <a:highlight>
                  <a:srgbClr val="C0C0C0"/>
                </a:highlight>
              </a:rPr>
              <a:t>FileName</a:t>
            </a:r>
            <a:r>
              <a:rPr lang="en-US" dirty="0">
                <a:highlight>
                  <a:srgbClr val="C0C0C0"/>
                </a:highlight>
              </a:rPr>
              <a:t> </a:t>
            </a:r>
            <a:r>
              <a:rPr lang="en-US" dirty="0"/>
              <a:t>will prompt you for confirmation before removing the file.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AB66C-867C-1947-804A-4959FE6FC2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43584" y="978409"/>
            <a:ext cx="5896804" cy="218380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REMOVING DIRECTORIES AND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313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C80BDE5-6F52-654E-A1F1-CD5BE43316BC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243584" y="1515117"/>
            <a:ext cx="9675428" cy="1763944"/>
          </a:xfrm>
        </p:spPr>
        <p:txBody>
          <a:bodyPr/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highlight>
                  <a:srgbClr val="C0C0C0"/>
                </a:highlight>
              </a:rPr>
              <a:t>open</a:t>
            </a:r>
            <a:r>
              <a:rPr lang="en-US" sz="2400" dirty="0">
                <a:highlight>
                  <a:srgbClr val="C0C0C0"/>
                </a:highlight>
              </a:rPr>
              <a:t> </a:t>
            </a:r>
            <a:r>
              <a:rPr lang="en-US" sz="2400" dirty="0" err="1">
                <a:highlight>
                  <a:srgbClr val="C0C0C0"/>
                </a:highlight>
              </a:rPr>
              <a:t>myFile.txt</a:t>
            </a:r>
            <a:r>
              <a:rPr lang="en-US" sz="2400" dirty="0">
                <a:highlight>
                  <a:srgbClr val="C0C0C0"/>
                </a:highlight>
              </a:rPr>
              <a:t> </a:t>
            </a:r>
            <a:r>
              <a:rPr lang="en-US" sz="2400" dirty="0"/>
              <a:t>opens the file in a default editor.</a:t>
            </a:r>
          </a:p>
          <a:p>
            <a:pPr marL="189331" indent="0">
              <a:buNone/>
            </a:pPr>
            <a:endParaRPr lang="en-US" sz="2400" dirty="0"/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highlight>
                  <a:srgbClr val="C0C0C0"/>
                </a:highlight>
              </a:rPr>
              <a:t>open</a:t>
            </a:r>
            <a:r>
              <a:rPr lang="en-US" sz="2400" dirty="0">
                <a:highlight>
                  <a:srgbClr val="C0C0C0"/>
                </a:highlight>
              </a:rPr>
              <a:t> -a ”Microsoft Word" ~/Desktop/</a:t>
            </a:r>
            <a:r>
              <a:rPr lang="en-US" sz="2400" dirty="0" err="1">
                <a:highlight>
                  <a:srgbClr val="C0C0C0"/>
                </a:highlight>
              </a:rPr>
              <a:t>myFile.txt</a:t>
            </a:r>
            <a:r>
              <a:rPr lang="en-US" sz="2400" dirty="0">
                <a:highlight>
                  <a:srgbClr val="C0C0C0"/>
                </a:highlight>
              </a:rPr>
              <a:t> </a:t>
            </a:r>
            <a:r>
              <a:rPr lang="en-US" sz="2400" dirty="0"/>
              <a:t>allows you to open file with the program specified in the quotes.</a:t>
            </a:r>
          </a:p>
          <a:p>
            <a:endParaRPr lang="en-US" sz="2400" dirty="0"/>
          </a:p>
          <a:p>
            <a:r>
              <a:rPr lang="en-US" sz="2400" dirty="0"/>
              <a:t>From the CLI you can also edit text.</a:t>
            </a:r>
          </a:p>
          <a:p>
            <a:pPr lvl="1"/>
            <a:r>
              <a:rPr lang="en-US" sz="2400" dirty="0"/>
              <a:t>To append text to a file,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highlight>
                  <a:srgbClr val="C0C0C0"/>
                </a:highlight>
              </a:rPr>
              <a:t>echo</a:t>
            </a:r>
            <a:r>
              <a:rPr lang="en-US" sz="2400" dirty="0">
                <a:highlight>
                  <a:srgbClr val="C0C0C0"/>
                </a:highlight>
              </a:rPr>
              <a:t> “This text is added to the end of the file” &gt;&gt; </a:t>
            </a:r>
            <a:r>
              <a:rPr lang="en-US" sz="2400" dirty="0" err="1">
                <a:highlight>
                  <a:srgbClr val="C0C0C0"/>
                </a:highlight>
              </a:rPr>
              <a:t>myFile.txt</a:t>
            </a:r>
            <a:r>
              <a:rPr lang="en-US" sz="2400" dirty="0"/>
              <a:t>. If the files does not exist, it is created.</a:t>
            </a:r>
          </a:p>
          <a:p>
            <a:pPr lvl="1"/>
            <a:r>
              <a:rPr lang="en-US" sz="2400" dirty="0"/>
              <a:t>To overwrite text,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highlight>
                  <a:srgbClr val="C0C0C0"/>
                </a:highlight>
              </a:rPr>
              <a:t>echo</a:t>
            </a:r>
            <a:r>
              <a:rPr lang="en-US" sz="2400" dirty="0">
                <a:highlight>
                  <a:srgbClr val="C0C0C0"/>
                </a:highlight>
              </a:rPr>
              <a:t> “This text replaces existing text in the file” &gt; </a:t>
            </a:r>
            <a:r>
              <a:rPr lang="en-US" sz="2400" dirty="0" err="1">
                <a:highlight>
                  <a:srgbClr val="C0C0C0"/>
                </a:highlight>
              </a:rPr>
              <a:t>myFile.txt</a:t>
            </a:r>
            <a:br>
              <a:rPr lang="en-US" dirty="0">
                <a:highlight>
                  <a:srgbClr val="C0C0C0"/>
                </a:highlight>
              </a:rPr>
            </a:br>
            <a:endParaRPr lang="en-US" dirty="0">
              <a:highlight>
                <a:srgbClr val="C0C0C0"/>
              </a:highlight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AB66C-867C-1947-804A-4959FE6FC2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43584" y="978409"/>
            <a:ext cx="5896804" cy="218380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EDITING A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0869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C80BDE5-6F52-654E-A1F1-CD5BE43316B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highlight>
                  <a:srgbClr val="C0C0C0"/>
                </a:highlight>
              </a:rPr>
              <a:t>cat</a:t>
            </a:r>
            <a:r>
              <a:rPr lang="en-US" dirty="0">
                <a:highlight>
                  <a:srgbClr val="C0C0C0"/>
                </a:highlight>
              </a:rPr>
              <a:t> </a:t>
            </a:r>
            <a:r>
              <a:rPr lang="en-US" dirty="0" err="1">
                <a:highlight>
                  <a:srgbClr val="C0C0C0"/>
                </a:highlight>
              </a:rPr>
              <a:t>myFile.txt</a:t>
            </a:r>
            <a:r>
              <a:rPr lang="en-US" dirty="0"/>
              <a:t> will display short files.</a:t>
            </a:r>
          </a:p>
          <a:p>
            <a:pPr marL="189331" indent="0">
              <a:buNone/>
            </a:pPr>
            <a:endParaRPr lang="en-US" dirty="0"/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highlight>
                  <a:srgbClr val="C0C0C0"/>
                </a:highlight>
              </a:rPr>
              <a:t>head</a:t>
            </a:r>
            <a:r>
              <a:rPr lang="en-US" dirty="0">
                <a:highlight>
                  <a:srgbClr val="C0C0C0"/>
                </a:highlight>
              </a:rPr>
              <a:t> </a:t>
            </a:r>
            <a:r>
              <a:rPr lang="en-US" dirty="0" err="1">
                <a:highlight>
                  <a:srgbClr val="C0C0C0"/>
                </a:highlight>
              </a:rPr>
              <a:t>myFile.txt</a:t>
            </a:r>
            <a:r>
              <a:rPr lang="en-US" dirty="0"/>
              <a:t> will show the first few lines.</a:t>
            </a:r>
          </a:p>
          <a:p>
            <a:endParaRPr lang="en-US" dirty="0"/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highlight>
                  <a:srgbClr val="C0C0C0"/>
                </a:highlight>
              </a:rPr>
              <a:t>head -n </a:t>
            </a:r>
            <a:r>
              <a:rPr lang="en-US" dirty="0" err="1">
                <a:highlight>
                  <a:srgbClr val="C0C0C0"/>
                </a:highlight>
              </a:rPr>
              <a:t>myFile.txt</a:t>
            </a:r>
            <a:r>
              <a:rPr lang="en-US" dirty="0"/>
              <a:t> will show the first n lines.</a:t>
            </a:r>
          </a:p>
          <a:p>
            <a:endParaRPr lang="en-US" dirty="0"/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highlight>
                  <a:srgbClr val="C0C0C0"/>
                </a:highlight>
              </a:rPr>
              <a:t>tail</a:t>
            </a:r>
            <a:r>
              <a:rPr lang="en-US" dirty="0">
                <a:highlight>
                  <a:srgbClr val="C0C0C0"/>
                </a:highlight>
              </a:rPr>
              <a:t> </a:t>
            </a:r>
            <a:r>
              <a:rPr lang="en-US" dirty="0" err="1">
                <a:highlight>
                  <a:srgbClr val="C0C0C0"/>
                </a:highlight>
              </a:rPr>
              <a:t>myFile.txt</a:t>
            </a:r>
            <a:r>
              <a:rPr lang="en-US" dirty="0"/>
              <a:t> will show the last few lines.</a:t>
            </a:r>
          </a:p>
          <a:p>
            <a:endParaRPr lang="en-US" dirty="0"/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highlight>
                  <a:srgbClr val="C0C0C0"/>
                </a:highlight>
              </a:rPr>
              <a:t>tail –n </a:t>
            </a:r>
            <a:r>
              <a:rPr lang="en-US" dirty="0" err="1">
                <a:highlight>
                  <a:srgbClr val="C0C0C0"/>
                </a:highlight>
              </a:rPr>
              <a:t>myFile.txt</a:t>
            </a:r>
            <a:r>
              <a:rPr lang="en-US" dirty="0"/>
              <a:t> will show the last n lines.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AB66C-867C-1947-804A-4959FE6FC2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43584" y="978409"/>
            <a:ext cx="5896804" cy="218380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VIEWING A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513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EDBB27E-CF09-A04E-B22F-266B91A4C41C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241425" y="1370797"/>
            <a:ext cx="11032697" cy="1763944"/>
          </a:xfrm>
        </p:spPr>
        <p:txBody>
          <a:bodyPr/>
          <a:lstStyle/>
          <a:p>
            <a:pPr marL="0" lvl="0" indent="0">
              <a:lnSpc>
                <a:spcPct val="160000"/>
              </a:lnSpc>
              <a:spcAft>
                <a:spcPts val="1200"/>
              </a:spcAft>
              <a:buClr>
                <a:srgbClr val="333333"/>
              </a:buClr>
              <a:buSzPct val="100000"/>
              <a:buNone/>
            </a:pPr>
            <a:r>
              <a:rPr lang="en-US" sz="1600" b="1" dirty="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Using the Command Line</a:t>
            </a:r>
          </a:p>
          <a:p>
            <a:pPr marL="203200" lvl="0" indent="-256540">
              <a:lnSpc>
                <a:spcPct val="160000"/>
              </a:lnSpc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1600" dirty="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Create folders and files using the command line (</a:t>
            </a:r>
            <a:r>
              <a:rPr lang="en-US" sz="1600" dirty="0" err="1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mkdir</a:t>
            </a:r>
            <a:r>
              <a:rPr lang="en-US" sz="1600" dirty="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, touch)</a:t>
            </a:r>
          </a:p>
          <a:p>
            <a:pPr marL="203200" lvl="0" indent="-256540">
              <a:lnSpc>
                <a:spcPct val="160000"/>
              </a:lnSpc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1600" dirty="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Change directories and list directory content (cd, ls)</a:t>
            </a:r>
          </a:p>
          <a:p>
            <a:pPr marL="203200" lvl="0" indent="-256540">
              <a:lnSpc>
                <a:spcPct val="160000"/>
              </a:lnSpc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1600" dirty="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Check the current working directory (</a:t>
            </a:r>
            <a:r>
              <a:rPr lang="en-US" sz="1600" dirty="0" err="1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pwd</a:t>
            </a:r>
            <a:r>
              <a:rPr lang="en-US" sz="1600" dirty="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)</a:t>
            </a:r>
          </a:p>
          <a:p>
            <a:pPr marL="0" lvl="0" indent="0">
              <a:lnSpc>
                <a:spcPct val="160000"/>
              </a:lnSpc>
              <a:spcAft>
                <a:spcPts val="1200"/>
              </a:spcAft>
              <a:buClr>
                <a:srgbClr val="333333"/>
              </a:buClr>
              <a:buSzPct val="100000"/>
              <a:buNone/>
            </a:pPr>
            <a:r>
              <a:rPr lang="en-US" sz="1600" b="1" dirty="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Introduction to Git</a:t>
            </a:r>
          </a:p>
          <a:p>
            <a:pPr marL="342900" indent="-342900">
              <a:lnSpc>
                <a:spcPct val="160000"/>
              </a:lnSpc>
              <a:spcAft>
                <a:spcPts val="1200"/>
              </a:spcAft>
              <a:buClr>
                <a:srgbClr val="333333"/>
              </a:buClr>
            </a:pPr>
            <a:r>
              <a:rPr lang="en-US" sz="1600" dirty="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Use and explain common Git commands, including </a:t>
            </a:r>
            <a:r>
              <a:rPr lang="en-US" sz="1600" dirty="0" err="1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init</a:t>
            </a:r>
            <a:r>
              <a:rPr lang="en-US" sz="1600" dirty="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, add, commit, push, pull and clone.</a:t>
            </a:r>
          </a:p>
          <a:p>
            <a:pPr marL="342900" indent="-342900">
              <a:lnSpc>
                <a:spcPct val="160000"/>
              </a:lnSpc>
              <a:spcAft>
                <a:spcPts val="1200"/>
              </a:spcAft>
              <a:buClr>
                <a:srgbClr val="333333"/>
              </a:buClr>
            </a:pPr>
            <a:r>
              <a:rPr lang="en-US" sz="1600" dirty="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Distinguish between local and remote repositories.</a:t>
            </a:r>
          </a:p>
          <a:p>
            <a:pPr marL="342900" indent="-342900">
              <a:lnSpc>
                <a:spcPct val="160000"/>
              </a:lnSpc>
              <a:spcAft>
                <a:spcPts val="1200"/>
              </a:spcAft>
              <a:buClr>
                <a:srgbClr val="333333"/>
              </a:buClr>
            </a:pPr>
            <a:r>
              <a:rPr lang="en-US" sz="1600" dirty="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Create, copy and delete repositories locally or on </a:t>
            </a:r>
            <a:r>
              <a:rPr lang="en-US" sz="1600" dirty="0" err="1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Github</a:t>
            </a:r>
            <a:endParaRPr lang="en-US" sz="1600" dirty="0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indent="-342900">
              <a:lnSpc>
                <a:spcPct val="160000"/>
              </a:lnSpc>
              <a:spcAft>
                <a:spcPts val="1200"/>
              </a:spcAft>
              <a:buClr>
                <a:srgbClr val="333333"/>
              </a:buClr>
            </a:pPr>
            <a:r>
              <a:rPr lang="en-US" sz="1600" dirty="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Clone remote repositories</a:t>
            </a:r>
          </a:p>
        </p:txBody>
      </p:sp>
      <p:sp>
        <p:nvSpPr>
          <p:cNvPr id="6" name="Shape 466">
            <a:extLst>
              <a:ext uri="{FF2B5EF4-FFF2-40B4-BE49-F238E27FC236}">
                <a16:creationId xmlns:a16="http://schemas.microsoft.com/office/drawing/2014/main" id="{1664569D-7231-9542-8BEF-3C8C0DC67D3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241425" y="981075"/>
            <a:ext cx="5146675" cy="265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sz="2000" dirty="0">
                <a:latin typeface="Georgia" panose="02040502050405020303" pitchFamily="18" charset="0"/>
                <a:ea typeface="Oswald"/>
                <a:cs typeface="Oswald"/>
                <a:sym typeface="Oswald"/>
              </a:rPr>
              <a:t>LEARNING OBJECTIVES</a:t>
            </a:r>
            <a:endParaRPr sz="2000" dirty="0">
              <a:latin typeface="Georgia" panose="02040502050405020303" pitchFamily="18" charset="0"/>
              <a:ea typeface="Oswald"/>
              <a:cs typeface="Oswald"/>
              <a:sym typeface="Oswald"/>
            </a:endParaRPr>
          </a:p>
          <a:p>
            <a:pPr marL="0" indent="0"/>
            <a:endParaRPr dirty="0">
              <a:latin typeface="Georgia" panose="02040502050405020303" pitchFamily="18" charset="0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F1051B6-5D8E-4240-90F5-36F67E6CCE02}"/>
              </a:ext>
            </a:extLst>
          </p:cNvPr>
          <p:cNvSpPr txBox="1">
            <a:spLocks/>
          </p:cNvSpPr>
          <p:nvPr/>
        </p:nvSpPr>
        <p:spPr>
          <a:xfrm>
            <a:off x="641067" y="670497"/>
            <a:ext cx="11734800" cy="45175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200" dirty="0">
                <a:latin typeface="Georgia" panose="02040502050405020303" pitchFamily="18" charset="0"/>
              </a:rPr>
              <a:t>THE ESSENTIALS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4AFED246-C542-6D4D-BC61-29B2B4086DED}"/>
              </a:ext>
            </a:extLst>
          </p:cNvPr>
          <p:cNvSpPr txBox="1">
            <a:spLocks/>
          </p:cNvSpPr>
          <p:nvPr/>
        </p:nvSpPr>
        <p:spPr>
          <a:xfrm>
            <a:off x="1317908" y="1795800"/>
            <a:ext cx="8729128" cy="176394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9331">
              <a:lnSpc>
                <a:spcPct val="110000"/>
              </a:lnSpc>
              <a:spcBef>
                <a:spcPts val="426"/>
              </a:spcBef>
              <a:buClr>
                <a:srgbClr val="000000"/>
              </a:buClr>
              <a:buSzPct val="100000"/>
            </a:pPr>
            <a:r>
              <a:rPr lang="en-US" sz="2556" dirty="0">
                <a:solidFill>
                  <a:schemeClr val="tx1"/>
                </a:solidFill>
                <a:latin typeface="Georgia" panose="02040502050405020303" pitchFamily="18" charset="0"/>
              </a:rPr>
              <a:t>If nothing else, remember these essentials:</a:t>
            </a:r>
          </a:p>
          <a:p>
            <a:pPr marL="649133" indent="-459802">
              <a:lnSpc>
                <a:spcPct val="110000"/>
              </a:lnSpc>
              <a:spcBef>
                <a:spcPts val="426"/>
              </a:spcBef>
              <a:buClr>
                <a:srgbClr val="000000"/>
              </a:buClr>
              <a:buSzPct val="100000"/>
              <a:buFont typeface="Merriweather Sans"/>
              <a:buChar char="‣"/>
            </a:pPr>
            <a:r>
              <a:rPr lang="en-US" sz="2556" dirty="0" err="1">
                <a:solidFill>
                  <a:schemeClr val="tx1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pwd</a:t>
            </a:r>
            <a:r>
              <a:rPr lang="en-US" sz="2556" dirty="0">
                <a:solidFill>
                  <a:schemeClr val="tx1"/>
                </a:solidFill>
                <a:latin typeface="Georgia" panose="02040502050405020303" pitchFamily="18" charset="0"/>
              </a:rPr>
              <a:t> – present working directory. This is where you are in the system.</a:t>
            </a:r>
          </a:p>
          <a:p>
            <a:pPr marL="649133" indent="-459802">
              <a:lnSpc>
                <a:spcPct val="110000"/>
              </a:lnSpc>
              <a:spcBef>
                <a:spcPts val="426"/>
              </a:spcBef>
              <a:buClr>
                <a:srgbClr val="000000"/>
              </a:buClr>
              <a:buSzPct val="100000"/>
              <a:buFont typeface="Merriweather Sans"/>
              <a:buChar char="‣"/>
            </a:pPr>
            <a:r>
              <a:rPr lang="en-US" sz="2556" dirty="0">
                <a:solidFill>
                  <a:schemeClr val="tx1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ls</a:t>
            </a:r>
            <a:r>
              <a:rPr lang="en-US" sz="2556" dirty="0">
                <a:solidFill>
                  <a:schemeClr val="tx1"/>
                </a:solidFill>
                <a:latin typeface="Georgia" panose="02040502050405020303" pitchFamily="18" charset="0"/>
              </a:rPr>
              <a:t> – list items in directory.</a:t>
            </a:r>
          </a:p>
          <a:p>
            <a:pPr marL="649133" indent="-459802">
              <a:lnSpc>
                <a:spcPct val="110000"/>
              </a:lnSpc>
              <a:spcBef>
                <a:spcPts val="426"/>
              </a:spcBef>
              <a:buClr>
                <a:srgbClr val="000000"/>
              </a:buClr>
              <a:buSzPct val="100000"/>
              <a:buFont typeface="Merriweather Sans"/>
              <a:buChar char="‣"/>
            </a:pPr>
            <a:r>
              <a:rPr lang="en-US" sz="2556" dirty="0">
                <a:solidFill>
                  <a:schemeClr val="tx1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cd</a:t>
            </a:r>
            <a:r>
              <a:rPr lang="en-US" sz="2556" dirty="0">
                <a:solidFill>
                  <a:schemeClr val="tx1"/>
                </a:solidFill>
                <a:latin typeface="Georgia" panose="02040502050405020303" pitchFamily="18" charset="0"/>
              </a:rPr>
              <a:t> – change directories</a:t>
            </a:r>
          </a:p>
          <a:p>
            <a:pPr marL="649133" indent="-459802">
              <a:lnSpc>
                <a:spcPct val="110000"/>
              </a:lnSpc>
              <a:spcBef>
                <a:spcPts val="426"/>
              </a:spcBef>
              <a:buClr>
                <a:srgbClr val="000000"/>
              </a:buClr>
              <a:buSzPct val="100000"/>
              <a:buFont typeface="Merriweather Sans"/>
              <a:buChar char="‣"/>
            </a:pPr>
            <a:r>
              <a:rPr lang="en-US" sz="2556" dirty="0" err="1">
                <a:solidFill>
                  <a:schemeClr val="tx1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mkdir</a:t>
            </a:r>
            <a:r>
              <a:rPr lang="en-US" sz="2556" dirty="0">
                <a:solidFill>
                  <a:schemeClr val="tx1"/>
                </a:solidFill>
                <a:latin typeface="Georgia" panose="02040502050405020303" pitchFamily="18" charset="0"/>
              </a:rPr>
              <a:t> – create a new directory (folder)</a:t>
            </a:r>
          </a:p>
          <a:p>
            <a:pPr marL="649133" indent="-459802">
              <a:lnSpc>
                <a:spcPct val="110000"/>
              </a:lnSpc>
              <a:spcBef>
                <a:spcPts val="426"/>
              </a:spcBef>
              <a:buClr>
                <a:srgbClr val="000000"/>
              </a:buClr>
              <a:buSzPct val="100000"/>
              <a:buFont typeface="Merriweather Sans"/>
              <a:buChar char="‣"/>
            </a:pPr>
            <a:r>
              <a:rPr lang="en-US" sz="2556" dirty="0">
                <a:solidFill>
                  <a:schemeClr val="tx1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touch</a:t>
            </a:r>
            <a:r>
              <a:rPr lang="en-US" sz="2556" dirty="0">
                <a:solidFill>
                  <a:schemeClr val="tx1"/>
                </a:solidFill>
                <a:latin typeface="Georgia" panose="02040502050405020303" pitchFamily="18" charset="0"/>
              </a:rPr>
              <a:t> – create a new file</a:t>
            </a:r>
          </a:p>
          <a:p>
            <a:pPr marL="649133" indent="-459802">
              <a:lnSpc>
                <a:spcPct val="110000"/>
              </a:lnSpc>
              <a:spcBef>
                <a:spcPts val="426"/>
              </a:spcBef>
              <a:buClr>
                <a:srgbClr val="000000"/>
              </a:buClr>
              <a:buSzPct val="100000"/>
              <a:buFont typeface="Merriweather Sans"/>
              <a:buChar char="‣"/>
            </a:pPr>
            <a:r>
              <a:rPr lang="en-US" sz="2556" dirty="0">
                <a:solidFill>
                  <a:schemeClr val="tx1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rm</a:t>
            </a:r>
            <a:r>
              <a:rPr lang="en-US" sz="2556" dirty="0">
                <a:solidFill>
                  <a:schemeClr val="tx1"/>
                </a:solidFill>
                <a:latin typeface="Georgia" panose="02040502050405020303" pitchFamily="18" charset="0"/>
              </a:rPr>
              <a:t> – remove files/folders</a:t>
            </a:r>
          </a:p>
        </p:txBody>
      </p:sp>
    </p:spTree>
    <p:extLst>
      <p:ext uri="{BB962C8B-B14F-4D97-AF65-F5344CB8AC3E}">
        <p14:creationId xmlns:p14="http://schemas.microsoft.com/office/powerpoint/2010/main" val="13846351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2A846-DCE7-4D46-ABDB-7007A5037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67" y="657050"/>
            <a:ext cx="11734800" cy="451756"/>
          </a:xfrm>
        </p:spPr>
        <p:txBody>
          <a:bodyPr/>
          <a:lstStyle/>
          <a:p>
            <a:r>
              <a:rPr lang="en-US" dirty="0"/>
              <a:t>GET COMMAND OF THE COMMAND LINE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B4C441-FF68-CC43-A429-D0C8E14DB7A7}"/>
              </a:ext>
            </a:extLst>
          </p:cNvPr>
          <p:cNvSpPr txBox="1"/>
          <p:nvPr/>
        </p:nvSpPr>
        <p:spPr>
          <a:xfrm>
            <a:off x="4069724" y="1429555"/>
            <a:ext cx="7217040" cy="603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500" dirty="0">
                <a:latin typeface="Georgia" panose="02040502050405020303" pitchFamily="18" charset="0"/>
              </a:rPr>
              <a:t>Make sure you are in your home directory (cd if necessary)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00" dirty="0">
                <a:latin typeface="Georgia" panose="02040502050405020303" pitchFamily="18" charset="0"/>
              </a:rPr>
              <a:t>List all items in the home directory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00" dirty="0">
                <a:latin typeface="Georgia" panose="02040502050405020303" pitchFamily="18" charset="0"/>
              </a:rPr>
              <a:t>Change to your Documents or My Documents folder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00" dirty="0">
                <a:latin typeface="Georgia" panose="02040502050405020303" pitchFamily="18" charset="0"/>
              </a:rPr>
              <a:t>Create a new directory called </a:t>
            </a:r>
            <a:r>
              <a:rPr lang="en-US" sz="1500" dirty="0" err="1">
                <a:latin typeface="Georgia" panose="02040502050405020303" pitchFamily="18" charset="0"/>
              </a:rPr>
              <a:t>data_science</a:t>
            </a:r>
            <a:endParaRPr lang="en-US" sz="1500" dirty="0">
              <a:latin typeface="Georgia" panose="02040502050405020303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500" dirty="0">
                <a:latin typeface="Georgia" panose="02040502050405020303" pitchFamily="18" charset="0"/>
              </a:rPr>
              <a:t>Change into that directory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00" dirty="0">
                <a:latin typeface="Georgia" panose="02040502050405020303" pitchFamily="18" charset="0"/>
              </a:rPr>
              <a:t>Confirm whether that is your present working directory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00" dirty="0">
                <a:latin typeface="Georgia" panose="02040502050405020303" pitchFamily="18" charset="0"/>
              </a:rPr>
              <a:t>Move back to your Documents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00" dirty="0">
                <a:latin typeface="Georgia" panose="02040502050405020303" pitchFamily="18" charset="0"/>
              </a:rPr>
              <a:t>Remove the </a:t>
            </a:r>
            <a:r>
              <a:rPr lang="en-US" sz="1500" dirty="0" err="1">
                <a:latin typeface="Georgia" panose="02040502050405020303" pitchFamily="18" charset="0"/>
              </a:rPr>
              <a:t>data_science</a:t>
            </a:r>
            <a:r>
              <a:rPr lang="en-US" sz="1500" dirty="0">
                <a:latin typeface="Georgia" panose="02040502050405020303" pitchFamily="18" charset="0"/>
              </a:rPr>
              <a:t> directory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00" dirty="0">
                <a:latin typeface="Georgia" panose="02040502050405020303" pitchFamily="18" charset="0"/>
              </a:rPr>
              <a:t>Create a new directory called </a:t>
            </a:r>
            <a:r>
              <a:rPr lang="en-US" sz="1500" dirty="0" err="1">
                <a:latin typeface="Georgia" panose="02040502050405020303" pitchFamily="18" charset="0"/>
              </a:rPr>
              <a:t>DataScience</a:t>
            </a:r>
            <a:endParaRPr lang="en-US" sz="1500" dirty="0">
              <a:latin typeface="Georgia" panose="02040502050405020303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500" dirty="0">
                <a:latin typeface="Georgia" panose="02040502050405020303" pitchFamily="18" charset="0"/>
              </a:rPr>
              <a:t>Change into that directory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00" dirty="0">
                <a:latin typeface="Georgia" panose="02040502050405020303" pitchFamily="18" charset="0"/>
              </a:rPr>
              <a:t>Create a text file called </a:t>
            </a:r>
            <a:r>
              <a:rPr lang="en-US" sz="1500" dirty="0" err="1">
                <a:latin typeface="Georgia" panose="02040502050405020303" pitchFamily="18" charset="0"/>
              </a:rPr>
              <a:t>dog.txt</a:t>
            </a:r>
            <a:endParaRPr lang="en-US" sz="1500" dirty="0">
              <a:latin typeface="Georgia" panose="02040502050405020303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500" dirty="0">
                <a:latin typeface="Georgia" panose="02040502050405020303" pitchFamily="18" charset="0"/>
              </a:rPr>
              <a:t>Create two more text files called </a:t>
            </a:r>
            <a:r>
              <a:rPr lang="en-US" sz="1500" dirty="0" err="1">
                <a:latin typeface="Georgia" panose="02040502050405020303" pitchFamily="18" charset="0"/>
              </a:rPr>
              <a:t>cat.txt</a:t>
            </a:r>
            <a:r>
              <a:rPr lang="en-US" sz="1500" dirty="0">
                <a:latin typeface="Georgia" panose="02040502050405020303" pitchFamily="18" charset="0"/>
              </a:rPr>
              <a:t> and </a:t>
            </a:r>
            <a:r>
              <a:rPr lang="en-US" sz="1500" dirty="0" err="1">
                <a:latin typeface="Georgia" panose="02040502050405020303" pitchFamily="18" charset="0"/>
              </a:rPr>
              <a:t>horse.txt</a:t>
            </a:r>
            <a:endParaRPr lang="en-US" sz="1500" dirty="0">
              <a:latin typeface="Georgia" panose="02040502050405020303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500" dirty="0">
                <a:latin typeface="Georgia" panose="02040502050405020303" pitchFamily="18" charset="0"/>
              </a:rPr>
              <a:t>List all items in the directory, 1 item per line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00" dirty="0">
                <a:latin typeface="Georgia" panose="02040502050405020303" pitchFamily="18" charset="0"/>
              </a:rPr>
              <a:t>Open </a:t>
            </a:r>
            <a:r>
              <a:rPr lang="en-US" sz="1500" dirty="0" err="1">
                <a:latin typeface="Georgia" panose="02040502050405020303" pitchFamily="18" charset="0"/>
              </a:rPr>
              <a:t>dog.txt</a:t>
            </a:r>
            <a:r>
              <a:rPr lang="en-US" sz="1500" dirty="0">
                <a:latin typeface="Georgia" panose="02040502050405020303" pitchFamily="18" charset="0"/>
              </a:rPr>
              <a:t> in Notepad or Word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00" dirty="0">
                <a:latin typeface="Georgia" panose="02040502050405020303" pitchFamily="18" charset="0"/>
              </a:rPr>
              <a:t>Type the sentence “The dog jumped over the fence.” and save the file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00" dirty="0">
                <a:latin typeface="Georgia" panose="02040502050405020303" pitchFamily="18" charset="0"/>
              </a:rPr>
              <a:t>Back in the CLI, view the contents of the file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00" dirty="0">
                <a:latin typeface="Georgia" panose="02040502050405020303" pitchFamily="18" charset="0"/>
              </a:rPr>
              <a:t>Without opening a text editor, insert ”The cat jumped over the fence.” to </a:t>
            </a:r>
            <a:r>
              <a:rPr lang="en-US" sz="1500" dirty="0" err="1">
                <a:latin typeface="Georgia" panose="02040502050405020303" pitchFamily="18" charset="0"/>
              </a:rPr>
              <a:t>cat.txt</a:t>
            </a:r>
            <a:endParaRPr lang="en-US" sz="1500" dirty="0">
              <a:latin typeface="Georgia" panose="02040502050405020303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500" dirty="0">
                <a:latin typeface="Georgia" panose="02040502050405020303" pitchFamily="18" charset="0"/>
              </a:rPr>
              <a:t>Append another line to </a:t>
            </a:r>
            <a:r>
              <a:rPr lang="en-US" sz="1500" dirty="0" err="1">
                <a:latin typeface="Georgia" panose="02040502050405020303" pitchFamily="18" charset="0"/>
              </a:rPr>
              <a:t>cat.txt</a:t>
            </a:r>
            <a:r>
              <a:rPr lang="en-US" sz="1500" dirty="0">
                <a:latin typeface="Georgia" panose="02040502050405020303" pitchFamily="18" charset="0"/>
              </a:rPr>
              <a:t> that says “The fence was tall.”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00" dirty="0">
                <a:latin typeface="Georgia" panose="02040502050405020303" pitchFamily="18" charset="0"/>
              </a:rPr>
              <a:t>Remove </a:t>
            </a:r>
            <a:r>
              <a:rPr lang="en-US" sz="1500" dirty="0" err="1">
                <a:latin typeface="Georgia" panose="02040502050405020303" pitchFamily="18" charset="0"/>
              </a:rPr>
              <a:t>horse.txt</a:t>
            </a:r>
            <a:r>
              <a:rPr lang="en-US" sz="1500" dirty="0">
                <a:latin typeface="Georgia" panose="02040502050405020303" pitchFamily="18" charset="0"/>
              </a:rPr>
              <a:t>, having the CLI confirm whether you want to delete it or not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00" dirty="0">
                <a:latin typeface="Georgia" panose="02040502050405020303" pitchFamily="18" charset="0"/>
              </a:rPr>
              <a:t>List everything in the directory to confirm you have deleted the file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00" dirty="0">
                <a:latin typeface="Georgia" panose="02040502050405020303" pitchFamily="18" charset="0"/>
              </a:rPr>
              <a:t>Remove the folder </a:t>
            </a:r>
            <a:r>
              <a:rPr lang="en-US" sz="1500" dirty="0" err="1">
                <a:latin typeface="Georgia" panose="02040502050405020303" pitchFamily="18" charset="0"/>
              </a:rPr>
              <a:t>DataScience</a:t>
            </a:r>
            <a:r>
              <a:rPr lang="en-US" sz="1500" dirty="0">
                <a:latin typeface="Georgia" panose="02040502050405020303" pitchFamily="18" charset="0"/>
              </a:rPr>
              <a:t> and all of its contents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00" dirty="0">
                <a:latin typeface="Georgia" panose="02040502050405020303" pitchFamily="18" charset="0"/>
              </a:rPr>
              <a:t>Confirm you have removed the folder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3946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 dirty="0"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Georgia" panose="02040502050405020303" pitchFamily="18" charset="0"/>
                <a:ea typeface="Oswald"/>
                <a:cs typeface="Oswald"/>
                <a:sym typeface="Oswald"/>
              </a:rPr>
              <a:t>Common Data Science Environments</a:t>
            </a:r>
          </a:p>
        </p:txBody>
      </p:sp>
    </p:spTree>
    <p:extLst>
      <p:ext uri="{BB962C8B-B14F-4D97-AF65-F5344CB8AC3E}">
        <p14:creationId xmlns:p14="http://schemas.microsoft.com/office/powerpoint/2010/main" val="33349260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DB52EA-117E-C24B-91FA-9490F9B2B1A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sz="2800" dirty="0"/>
              <a:t>Open-source software for interactive computing across dozens of programming languages.</a:t>
            </a:r>
          </a:p>
          <a:p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https://www.dataquest.io/blog/jupyter-notebook-tips-tricks-shortcuts/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https://github.com/adam-p/markdown-here/wiki/Markdown-Here-Cheatsheet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ADFDBC-403F-5B47-AD0E-7568756D0E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JUPYTER NOTEBOOKS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4A20F99E-7650-8A46-9308-088F249FF6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82642" y="2255965"/>
            <a:ext cx="2423390" cy="279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72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ADFDBC-403F-5B47-AD0E-7568756D0E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43584" y="978408"/>
            <a:ext cx="7725604" cy="393192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SPYDER INTERACTIVE DEVELOPMENT ENVIRONMENT (IDE)</a:t>
            </a:r>
          </a:p>
        </p:txBody>
      </p:sp>
      <p:pic>
        <p:nvPicPr>
          <p:cNvPr id="3" name="Online Media 2" descr="Anaconda - Spyder Intro">
            <a:hlinkClick r:id="" action="ppaction://media"/>
            <a:extLst>
              <a:ext uri="{FF2B5EF4-FFF2-40B4-BE49-F238E27FC236}">
                <a16:creationId xmlns:a16="http://schemas.microsoft.com/office/drawing/2014/main" id="{8536390C-99CB-6D41-B201-18399038288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509682" y="1600327"/>
            <a:ext cx="6523878" cy="48893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650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DB52EA-117E-C24B-91FA-9490F9B2B1A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253514" y="1757164"/>
            <a:ext cx="11090886" cy="1763944"/>
          </a:xfrm>
        </p:spPr>
        <p:txBody>
          <a:bodyPr/>
          <a:lstStyle/>
          <a:p>
            <a:r>
              <a:rPr lang="en-US" dirty="0"/>
              <a:t>An IDE used for the R language, which is outside the scope of this class.  </a:t>
            </a:r>
          </a:p>
          <a:p>
            <a:r>
              <a:rPr lang="en-US" dirty="0"/>
              <a:t>Available to install in Anaconda distribution.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ADFDBC-403F-5B47-AD0E-7568756D0E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RSTUDIO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39CFB0-C918-6347-B252-D5F9C89E4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794" y="2958353"/>
            <a:ext cx="6421712" cy="361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5165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DB52EA-117E-C24B-91FA-9490F9B2B1A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253514" y="1595800"/>
            <a:ext cx="8729128" cy="1763944"/>
          </a:xfrm>
        </p:spPr>
        <p:txBody>
          <a:bodyPr/>
          <a:lstStyle/>
          <a:p>
            <a:r>
              <a:rPr lang="en-US" sz="2400" dirty="0"/>
              <a:t>In addition to IDEs, developers also use text editors to create or edit code and files.</a:t>
            </a:r>
          </a:p>
          <a:p>
            <a:endParaRPr lang="en-US" sz="2400" dirty="0"/>
          </a:p>
          <a:p>
            <a:r>
              <a:rPr lang="en-US" sz="2400" dirty="0"/>
              <a:t>Text editors are more commonly used for files that are executed via the command line, as well as for software and website development.</a:t>
            </a:r>
          </a:p>
          <a:p>
            <a:endParaRPr lang="en-US" sz="2400" dirty="0"/>
          </a:p>
          <a:p>
            <a:r>
              <a:rPr lang="en-US" sz="2400" dirty="0"/>
              <a:t>Common text editors:</a:t>
            </a:r>
          </a:p>
          <a:p>
            <a:pPr lvl="1"/>
            <a:r>
              <a:rPr lang="en-US" sz="2400" dirty="0">
                <a:latin typeface="Georgia" panose="02040502050405020303" pitchFamily="18" charset="0"/>
                <a:hlinkClick r:id="rId2"/>
              </a:rPr>
              <a:t>Notepad++</a:t>
            </a:r>
            <a:endParaRPr lang="en-US" sz="2400" dirty="0">
              <a:latin typeface="Georgia" panose="02040502050405020303" pitchFamily="18" charset="0"/>
            </a:endParaRPr>
          </a:p>
          <a:p>
            <a:pPr lvl="1"/>
            <a:r>
              <a:rPr lang="en-US" sz="2400" dirty="0">
                <a:latin typeface="Georgia" panose="02040502050405020303" pitchFamily="18" charset="0"/>
                <a:hlinkClick r:id="rId3"/>
              </a:rPr>
              <a:t>Atom</a:t>
            </a:r>
            <a:endParaRPr lang="en-US" sz="2400" dirty="0">
              <a:latin typeface="Georgia" panose="02040502050405020303" pitchFamily="18" charset="0"/>
            </a:endParaRPr>
          </a:p>
          <a:p>
            <a:pPr lvl="1"/>
            <a:r>
              <a:rPr lang="en-US" sz="2400" dirty="0">
                <a:latin typeface="Georgia" panose="02040502050405020303" pitchFamily="18" charset="0"/>
                <a:hlinkClick r:id="rId4"/>
              </a:rPr>
              <a:t>Visual Studio Code</a:t>
            </a:r>
            <a:endParaRPr lang="en-US" sz="2400" dirty="0">
              <a:latin typeface="Georgia" panose="02040502050405020303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ADFDBC-403F-5B47-AD0E-7568756D0E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TEXT EDITORS</a:t>
            </a:r>
          </a:p>
        </p:txBody>
      </p:sp>
    </p:spTree>
    <p:extLst>
      <p:ext uri="{BB962C8B-B14F-4D97-AF65-F5344CB8AC3E}">
        <p14:creationId xmlns:p14="http://schemas.microsoft.com/office/powerpoint/2010/main" val="21852315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69D1D-461D-8C4A-9E67-028A95B6A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67" y="670497"/>
            <a:ext cx="11734800" cy="451756"/>
          </a:xfrm>
        </p:spPr>
        <p:txBody>
          <a:bodyPr/>
          <a:lstStyle/>
          <a:p>
            <a:r>
              <a:rPr lang="en-US" dirty="0"/>
              <a:t>GET FAMILIAR WITH JUPYTER NOTEBOOKS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4F293D-F779-F94F-8F95-32B51D4C7B9E}"/>
              </a:ext>
            </a:extLst>
          </p:cNvPr>
          <p:cNvSpPr/>
          <p:nvPr/>
        </p:nvSpPr>
        <p:spPr>
          <a:xfrm>
            <a:off x="3692070" y="1116797"/>
            <a:ext cx="7444015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dirty="0">
              <a:latin typeface="Georgia" panose="02040502050405020303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Georgia" panose="02040502050405020303" pitchFamily="18" charset="0"/>
              </a:rPr>
              <a:t>Open Anaconda Navigator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Georgia" panose="02040502050405020303" pitchFamily="18" charset="0"/>
              </a:rPr>
              <a:t>Launch </a:t>
            </a:r>
            <a:r>
              <a:rPr lang="en-US" dirty="0" err="1">
                <a:latin typeface="Georgia" panose="02040502050405020303" pitchFamily="18" charset="0"/>
              </a:rPr>
              <a:t>Jupyter</a:t>
            </a:r>
            <a:r>
              <a:rPr lang="en-US" dirty="0">
                <a:latin typeface="Georgia" panose="02040502050405020303" pitchFamily="18" charset="0"/>
              </a:rPr>
              <a:t> Notebook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Georgia" panose="02040502050405020303" pitchFamily="18" charset="0"/>
              </a:rPr>
              <a:t>In Documents, create a New Python 3 Notebook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Georgia" panose="02040502050405020303" pitchFamily="18" charset="0"/>
              </a:rPr>
              <a:t>In the notebook, where it reads “Untitled”, double click it and rename the notebook to “My First Notebook”.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Georgia" panose="02040502050405020303" pitchFamily="18" charset="0"/>
              </a:rPr>
              <a:t>Assign x=2 and print(x).  </a:t>
            </a:r>
            <a:r>
              <a:rPr lang="en-US" dirty="0" err="1">
                <a:latin typeface="Georgia" panose="02040502050405020303" pitchFamily="18" charset="0"/>
              </a:rPr>
              <a:t>Shift+Enter</a:t>
            </a:r>
            <a:r>
              <a:rPr lang="en-US" dirty="0">
                <a:latin typeface="Georgia" panose="02040502050405020303" pitchFamily="18" charset="0"/>
              </a:rPr>
              <a:t> will execute the cell and create a new cell below.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Georgia" panose="02040502050405020303" pitchFamily="18" charset="0"/>
              </a:rPr>
              <a:t>Convert this cell to a markdown cell by toggling where it says Code below Help.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Georgia" panose="02040502050405020303" pitchFamily="18" charset="0"/>
              </a:rPr>
              <a:t>In this cell create a header, typing # My Title and hitting shift enter.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Georgia" panose="02040502050405020303" pitchFamily="18" charset="0"/>
              </a:rPr>
              <a:t>After moving to the new cell, Insert Cell Below. Insert another cell below that.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Georgia" panose="02040502050405020303" pitchFamily="18" charset="0"/>
              </a:rPr>
              <a:t>Go back to the cell with the markdown, double click to edit the cell and add a second level header using ##.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Georgia" panose="02040502050405020303" pitchFamily="18" charset="0"/>
              </a:rPr>
              <a:t>Select Cell -&gt; All Output -&gt; Clear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Georgia" panose="02040502050405020303" pitchFamily="18" charset="0"/>
              </a:rPr>
              <a:t>Rerun everything by selecting Cell -&gt; Run All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Georgia" panose="02040502050405020303" pitchFamily="18" charset="0"/>
              </a:rPr>
              <a:t>In a new cell at the bottom, assign y=3 and print(y).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Georgia" panose="02040502050405020303" pitchFamily="18" charset="0"/>
              </a:rPr>
              <a:t>Clear all output again.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Georgia" panose="02040502050405020303" pitchFamily="18" charset="0"/>
              </a:rPr>
              <a:t>With your cursor in the cell with y=3, select Cell -&gt; Run All Above.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Georgia" panose="02040502050405020303" pitchFamily="18" charset="0"/>
              </a:rPr>
              <a:t>Insert a new cell above this cell, switch it to Markdown and type “The cell below assigns 3 to y.”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Georgia" panose="02040502050405020303" pitchFamily="18" charset="0"/>
              </a:rPr>
              <a:t>Copy the cell with x=2 and paste it at the bottom.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Georgia" panose="02040502050405020303" pitchFamily="18" charset="0"/>
              </a:rPr>
              <a:t>Create a new markdown cell and type “My conclusion is the analysis demonstrates confounding evidence of definite principles.”  Make the font bold.  In the same cell, add a header above that saying “Conclusion”.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Georgia" panose="02040502050405020303" pitchFamily="18" charset="0"/>
              </a:rPr>
              <a:t>Save your work.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Georgia" panose="02040502050405020303" pitchFamily="18" charset="0"/>
              </a:rPr>
              <a:t>Select Kernel -&gt; Shutdown</a:t>
            </a:r>
          </a:p>
        </p:txBody>
      </p:sp>
    </p:spTree>
    <p:extLst>
      <p:ext uri="{BB962C8B-B14F-4D97-AF65-F5344CB8AC3E}">
        <p14:creationId xmlns:p14="http://schemas.microsoft.com/office/powerpoint/2010/main" val="13749362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 dirty="0"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Georgia" panose="02040502050405020303" pitchFamily="18" charset="0"/>
                <a:ea typeface="Oswald"/>
                <a:cs typeface="Oswald"/>
                <a:sym typeface="Oswald"/>
              </a:rPr>
              <a:t>Git and </a:t>
            </a:r>
            <a:r>
              <a:rPr lang="en-US" sz="9600" b="1" dirty="0" err="1">
                <a:solidFill>
                  <a:srgbClr val="FFFFFF"/>
                </a:solidFill>
                <a:latin typeface="Georgia" panose="02040502050405020303" pitchFamily="18" charset="0"/>
                <a:ea typeface="Oswald"/>
                <a:cs typeface="Oswald"/>
                <a:sym typeface="Oswald"/>
              </a:rPr>
              <a:t>Github</a:t>
            </a:r>
            <a:endParaRPr lang="en-US" sz="9600" b="1" dirty="0">
              <a:solidFill>
                <a:srgbClr val="FFFFFF"/>
              </a:solidFill>
              <a:latin typeface="Georgia" panose="02040502050405020303" pitchFamily="18" charset="0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11792074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149150A-5233-7041-B88F-1AB887DC32EF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sz="2000" dirty="0"/>
              <a:t>Created by Linus Torvalds, the creator of the Linux kernel</a:t>
            </a:r>
          </a:p>
          <a:p>
            <a:endParaRPr lang="en-US" sz="2000" dirty="0"/>
          </a:p>
          <a:p>
            <a:r>
              <a:rPr lang="en-US" sz="2000" dirty="0"/>
              <a:t>Program you run from the command line</a:t>
            </a:r>
          </a:p>
          <a:p>
            <a:endParaRPr lang="en-US" sz="2000" dirty="0"/>
          </a:p>
          <a:p>
            <a:r>
              <a:rPr lang="en-US" sz="2000" dirty="0"/>
              <a:t>Distributed version control system</a:t>
            </a:r>
          </a:p>
          <a:p>
            <a:endParaRPr lang="en-US" sz="2000" dirty="0"/>
          </a:p>
          <a:p>
            <a:r>
              <a:rPr lang="en-US" sz="2000" dirty="0"/>
              <a:t>Programmers use </a:t>
            </a:r>
            <a:r>
              <a:rPr lang="en-US" sz="2000" dirty="0">
                <a:hlinkClick r:id="rId2"/>
              </a:rPr>
              <a:t>Git</a:t>
            </a:r>
            <a:r>
              <a:rPr lang="en-US" sz="2000" dirty="0"/>
              <a:t> to keep a history of all changes made to their code.  This means they can roll back changes as far back as when they started using Git in their project.</a:t>
            </a:r>
          </a:p>
          <a:p>
            <a:endParaRPr lang="en-US" sz="2000" dirty="0"/>
          </a:p>
          <a:p>
            <a:r>
              <a:rPr lang="en-US" sz="2000" dirty="0"/>
              <a:t>A code base in Git is referred to as a </a:t>
            </a:r>
            <a:r>
              <a:rPr lang="en-US" sz="2000" b="1" dirty="0"/>
              <a:t>repository, </a:t>
            </a:r>
            <a:r>
              <a:rPr lang="en-US" sz="2000" dirty="0"/>
              <a:t>or </a:t>
            </a:r>
            <a:r>
              <a:rPr lang="en-US" sz="2000" b="1" dirty="0"/>
              <a:t>repo.</a:t>
            </a:r>
            <a:endParaRPr lang="en-US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9B0C4D-D919-E24B-A31F-00BBC3E01A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WHAT IS GIT?</a:t>
            </a:r>
          </a:p>
        </p:txBody>
      </p:sp>
    </p:spTree>
    <p:extLst>
      <p:ext uri="{BB962C8B-B14F-4D97-AF65-F5344CB8AC3E}">
        <p14:creationId xmlns:p14="http://schemas.microsoft.com/office/powerpoint/2010/main" val="675438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05AC7-2E00-2347-B5A3-F7F1FA000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67" y="685080"/>
            <a:ext cx="11734800" cy="451756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Pre-Work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8FD4F1-C1CC-9B42-A597-857A90021B45}"/>
              </a:ext>
            </a:extLst>
          </p:cNvPr>
          <p:cNvSpPr/>
          <p:nvPr/>
        </p:nvSpPr>
        <p:spPr>
          <a:xfrm>
            <a:off x="3251200" y="2312422"/>
            <a:ext cx="65024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sz="2800" b="1" dirty="0">
                <a:latin typeface="Georgia" panose="02040502050405020303" pitchFamily="18" charset="0"/>
              </a:rPr>
              <a:t>Mac</a:t>
            </a:r>
            <a:endParaRPr lang="en-US" sz="2800" dirty="0">
              <a:latin typeface="Georgia" panose="0204050205040502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Install Git (type git into terminal and it will walk though the install).</a:t>
            </a:r>
          </a:p>
          <a:p>
            <a:pPr algn="just"/>
            <a:endParaRPr lang="en-US" sz="2800" b="1" dirty="0">
              <a:latin typeface="Georgia" panose="02040502050405020303" pitchFamily="18" charset="0"/>
            </a:endParaRPr>
          </a:p>
          <a:p>
            <a:pPr algn="just"/>
            <a:r>
              <a:rPr lang="en-US" sz="2800" b="1" dirty="0">
                <a:latin typeface="Georgia" panose="02040502050405020303" pitchFamily="18" charset="0"/>
              </a:rPr>
              <a:t>Windows</a:t>
            </a:r>
            <a:endParaRPr lang="en-US" sz="2800" dirty="0">
              <a:latin typeface="Georgia" panose="0204050205040502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Install </a:t>
            </a:r>
            <a:r>
              <a:rPr lang="en-US" sz="2800" u="sng" dirty="0">
                <a:solidFill>
                  <a:srgbClr val="0088CC"/>
                </a:solidFill>
                <a:latin typeface="Georgia" panose="02040502050405020303" pitchFamily="18" charset="0"/>
                <a:hlinkClick r:id="rId2"/>
              </a:rPr>
              <a:t>Git Bash</a:t>
            </a:r>
            <a:endParaRPr lang="en-US" sz="28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8000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149150A-5233-7041-B88F-1AB887DC32EF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253513" y="1561216"/>
            <a:ext cx="10029529" cy="1763944"/>
          </a:xfrm>
        </p:spPr>
        <p:txBody>
          <a:bodyPr/>
          <a:lstStyle/>
          <a:p>
            <a:r>
              <a:rPr lang="en-US" sz="2000" dirty="0"/>
              <a:t>Hosting service for Git repositories</a:t>
            </a:r>
          </a:p>
          <a:p>
            <a:endParaRPr lang="en-US" sz="2000" dirty="0"/>
          </a:p>
          <a:p>
            <a:r>
              <a:rPr lang="en-US" sz="2000" dirty="0"/>
              <a:t>Web interface to explore Git repositories</a:t>
            </a:r>
          </a:p>
          <a:p>
            <a:endParaRPr lang="en-US" sz="2000" dirty="0"/>
          </a:p>
          <a:p>
            <a:r>
              <a:rPr lang="en-US" sz="2000" dirty="0"/>
              <a:t>Social network for programmers</a:t>
            </a:r>
          </a:p>
          <a:p>
            <a:endParaRPr lang="en-US" sz="2000" dirty="0"/>
          </a:p>
          <a:p>
            <a:r>
              <a:rPr lang="en-US" sz="2000" dirty="0"/>
              <a:t>You can follow users, star your favorite projects and fork projects to be on your account.</a:t>
            </a:r>
          </a:p>
          <a:p>
            <a:endParaRPr lang="en-US" sz="2000" dirty="0"/>
          </a:p>
          <a:p>
            <a:r>
              <a:rPr lang="en-US" sz="2000" dirty="0"/>
              <a:t>Developers frequently use GitHub to share and collaborate on open-source code.</a:t>
            </a:r>
          </a:p>
          <a:p>
            <a:endParaRPr lang="en-US" sz="2000" dirty="0"/>
          </a:p>
          <a:p>
            <a:r>
              <a:rPr lang="en-US" sz="2000" b="1" dirty="0"/>
              <a:t>Git is software. GitHub is a company that happens to use Git software. </a:t>
            </a:r>
            <a:r>
              <a:rPr lang="en-US" sz="2000" dirty="0"/>
              <a:t>Therefore, you can use Git without GitHub.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9B0C4D-D919-E24B-A31F-00BBC3E01A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WHAT IS GITHUB?</a:t>
            </a:r>
          </a:p>
        </p:txBody>
      </p:sp>
    </p:spTree>
    <p:extLst>
      <p:ext uri="{BB962C8B-B14F-4D97-AF65-F5344CB8AC3E}">
        <p14:creationId xmlns:p14="http://schemas.microsoft.com/office/powerpoint/2010/main" val="7064439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149150A-5233-7041-B88F-1AB887DC32EF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sz="2000" dirty="0"/>
              <a:t>Professional application of GitHub</a:t>
            </a:r>
          </a:p>
          <a:p>
            <a:endParaRPr lang="en-US" sz="2000" dirty="0"/>
          </a:p>
          <a:p>
            <a:r>
              <a:rPr lang="en-US" sz="2000" dirty="0"/>
              <a:t>Where GitHub is the </a:t>
            </a:r>
            <a:r>
              <a:rPr lang="en-US" sz="2000" i="1" dirty="0"/>
              <a:t>public</a:t>
            </a:r>
            <a:r>
              <a:rPr lang="en-US" sz="2000" dirty="0"/>
              <a:t>, 'Social Network' for programming and programmers, </a:t>
            </a:r>
            <a:r>
              <a:rPr lang="en-US" sz="2000" dirty="0" err="1"/>
              <a:t>Github</a:t>
            </a:r>
            <a:r>
              <a:rPr lang="en-US" sz="2000" dirty="0"/>
              <a:t> Enterprise is the </a:t>
            </a:r>
            <a:r>
              <a:rPr lang="en-US" sz="2000" i="1" dirty="0"/>
              <a:t>private</a:t>
            </a:r>
            <a:r>
              <a:rPr lang="en-US" sz="2000" dirty="0"/>
              <a:t>, professional application of GitHub. </a:t>
            </a:r>
          </a:p>
          <a:p>
            <a:endParaRPr lang="en-US" sz="2000" dirty="0"/>
          </a:p>
          <a:p>
            <a:r>
              <a:rPr lang="en-US" sz="2000" dirty="0"/>
              <a:t>Because, GitHub and GitHub Enterprise have a similar structure and are based off the git language, interacting with the two is is almost identical.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9B0C4D-D919-E24B-A31F-00BBC3E01A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WHAT IS GITHUB ENTERPRISE?</a:t>
            </a:r>
          </a:p>
        </p:txBody>
      </p:sp>
    </p:spTree>
    <p:extLst>
      <p:ext uri="{BB962C8B-B14F-4D97-AF65-F5344CB8AC3E}">
        <p14:creationId xmlns:p14="http://schemas.microsoft.com/office/powerpoint/2010/main" val="34861951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149150A-5233-7041-B88F-1AB887DC32EF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253514" y="1757164"/>
            <a:ext cx="8135415" cy="1763944"/>
          </a:xfrm>
        </p:spPr>
        <p:txBody>
          <a:bodyPr/>
          <a:lstStyle/>
          <a:p>
            <a:r>
              <a:rPr lang="en-US" sz="2000" dirty="0"/>
              <a:t>Open your git bash terminal</a:t>
            </a:r>
          </a:p>
          <a:p>
            <a:endParaRPr lang="en-US" sz="2000" dirty="0"/>
          </a:p>
          <a:p>
            <a:r>
              <a:rPr lang="en-US" sz="2000" dirty="0"/>
              <a:t>Confirm version: </a:t>
            </a:r>
            <a:r>
              <a:rPr lang="en-US" sz="2000" dirty="0">
                <a:highlight>
                  <a:srgbClr val="C0C0C0"/>
                </a:highlight>
              </a:rPr>
              <a:t>git --version</a:t>
            </a:r>
          </a:p>
          <a:p>
            <a:endParaRPr lang="en-US" sz="2000" dirty="0">
              <a:highlight>
                <a:srgbClr val="C0C0C0"/>
              </a:highlight>
            </a:endParaRPr>
          </a:p>
          <a:p>
            <a:r>
              <a:rPr lang="en-US" sz="2000" dirty="0">
                <a:highlight>
                  <a:srgbClr val="C0C0C0"/>
                </a:highlight>
              </a:rPr>
              <a:t>git config --global </a:t>
            </a:r>
            <a:r>
              <a:rPr lang="en-US" sz="2000" dirty="0" err="1">
                <a:highlight>
                  <a:srgbClr val="C0C0C0"/>
                </a:highlight>
              </a:rPr>
              <a:t>user.name</a:t>
            </a:r>
            <a:r>
              <a:rPr lang="en-US" sz="2000" dirty="0">
                <a:highlight>
                  <a:srgbClr val="C0C0C0"/>
                </a:highlight>
              </a:rPr>
              <a:t> "Your Name" </a:t>
            </a:r>
          </a:p>
          <a:p>
            <a:endParaRPr lang="en-US" sz="2000" dirty="0"/>
          </a:p>
          <a:p>
            <a:r>
              <a:rPr lang="en-US" sz="2000" dirty="0">
                <a:highlight>
                  <a:srgbClr val="C0C0C0"/>
                </a:highlight>
              </a:rPr>
              <a:t>git config --global </a:t>
            </a:r>
            <a:r>
              <a:rPr lang="en-US" sz="2000" dirty="0" err="1">
                <a:highlight>
                  <a:srgbClr val="C0C0C0"/>
                </a:highlight>
              </a:rPr>
              <a:t>user.email</a:t>
            </a:r>
            <a:r>
              <a:rPr lang="en-US" sz="2000" dirty="0">
                <a:highlight>
                  <a:srgbClr val="C0C0C0"/>
                </a:highlight>
              </a:rPr>
              <a:t> </a:t>
            </a:r>
            <a:r>
              <a:rPr lang="en-US" sz="2000" dirty="0" err="1">
                <a:highlight>
                  <a:srgbClr val="C0C0C0"/>
                </a:highlight>
              </a:rPr>
              <a:t>your.name@example.com</a:t>
            </a:r>
            <a:r>
              <a:rPr lang="en-US" sz="2000" dirty="0">
                <a:highlight>
                  <a:srgbClr val="C0C0C0"/>
                </a:highlight>
              </a:rPr>
              <a:t> </a:t>
            </a:r>
            <a:r>
              <a:rPr lang="en-US" sz="2000" dirty="0"/>
              <a:t>(Use the email address you registered with at </a:t>
            </a:r>
            <a:r>
              <a:rPr lang="en-US" sz="2000" dirty="0">
                <a:hlinkClick r:id="rId3"/>
              </a:rPr>
              <a:t>https://git.generalassemb.ly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To see the current values, type </a:t>
            </a:r>
            <a:r>
              <a:rPr lang="en-US" sz="2000" dirty="0">
                <a:highlight>
                  <a:srgbClr val="C0C0C0"/>
                </a:highlight>
              </a:rPr>
              <a:t>git config --global </a:t>
            </a:r>
            <a:r>
              <a:rPr lang="en-US" sz="2000" dirty="0" err="1">
                <a:highlight>
                  <a:srgbClr val="C0C0C0"/>
                </a:highlight>
              </a:rPr>
              <a:t>user.name</a:t>
            </a:r>
            <a:r>
              <a:rPr lang="en-US" sz="2000" dirty="0"/>
              <a:t> and </a:t>
            </a:r>
            <a:r>
              <a:rPr lang="en-US" sz="2000" dirty="0">
                <a:highlight>
                  <a:srgbClr val="C0C0C0"/>
                </a:highlight>
              </a:rPr>
              <a:t>git config --global </a:t>
            </a:r>
            <a:r>
              <a:rPr lang="en-US" sz="2000" dirty="0" err="1">
                <a:highlight>
                  <a:srgbClr val="C0C0C0"/>
                </a:highlight>
              </a:rPr>
              <a:t>user.email</a:t>
            </a:r>
            <a:r>
              <a:rPr lang="en-US" sz="2000" dirty="0"/>
              <a:t>, respectively.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9B0C4D-D919-E24B-A31F-00BBC3E01A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CONFIGURE GIT</a:t>
            </a:r>
          </a:p>
        </p:txBody>
      </p:sp>
    </p:spTree>
    <p:extLst>
      <p:ext uri="{BB962C8B-B14F-4D97-AF65-F5344CB8AC3E}">
        <p14:creationId xmlns:p14="http://schemas.microsoft.com/office/powerpoint/2010/main" val="8435752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149150A-5233-7041-B88F-1AB887DC32EF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253514" y="1757164"/>
            <a:ext cx="8135415" cy="1763944"/>
          </a:xfrm>
        </p:spPr>
        <p:txBody>
          <a:bodyPr/>
          <a:lstStyle/>
          <a:p>
            <a:pPr marL="189331" indent="0">
              <a:buNone/>
            </a:pPr>
            <a:r>
              <a:rPr lang="en-US" sz="2000" dirty="0"/>
              <a:t>There are several basic operations:</a:t>
            </a:r>
          </a:p>
          <a:p>
            <a:pPr marL="646531" indent="-457200">
              <a:buAutoNum type="arabicPeriod"/>
            </a:pPr>
            <a:r>
              <a:rPr lang="en-US" sz="2000" dirty="0"/>
              <a:t>Initialize</a:t>
            </a:r>
          </a:p>
          <a:p>
            <a:pPr marL="646531" indent="-457200">
              <a:buAutoNum type="arabicPeriod"/>
            </a:pPr>
            <a:r>
              <a:rPr lang="en-US" sz="2000" dirty="0"/>
              <a:t>Add</a:t>
            </a:r>
          </a:p>
          <a:p>
            <a:pPr marL="646531" indent="-457200">
              <a:buAutoNum type="arabicPeriod"/>
            </a:pPr>
            <a:r>
              <a:rPr lang="en-US" sz="2000" dirty="0"/>
              <a:t>Commit</a:t>
            </a:r>
          </a:p>
          <a:p>
            <a:pPr marL="646531" indent="-457200">
              <a:buAutoNum type="arabicPeriod"/>
            </a:pPr>
            <a:r>
              <a:rPr lang="en-US" sz="2000" dirty="0"/>
              <a:t>Push</a:t>
            </a:r>
          </a:p>
          <a:p>
            <a:pPr marL="646531" indent="-457200">
              <a:buAutoNum type="arabicPeriod"/>
            </a:pPr>
            <a:r>
              <a:rPr lang="en-US" sz="2000" dirty="0"/>
              <a:t>Pull</a:t>
            </a:r>
          </a:p>
          <a:p>
            <a:pPr marL="646531" indent="-457200">
              <a:buAutoNum type="arabicPeriod"/>
            </a:pPr>
            <a:r>
              <a:rPr lang="en-US" sz="2000" dirty="0"/>
              <a:t>Clone</a:t>
            </a:r>
          </a:p>
          <a:p>
            <a:pPr marL="189331" indent="0">
              <a:buNone/>
            </a:pPr>
            <a:endParaRPr lang="en-US" sz="2000" dirty="0"/>
          </a:p>
          <a:p>
            <a:pPr marL="189331" indent="0">
              <a:buNone/>
            </a:pPr>
            <a:r>
              <a:rPr lang="en-US" sz="2000" dirty="0"/>
              <a:t>Some advanced operations:</a:t>
            </a:r>
          </a:p>
          <a:p>
            <a:pPr marL="646531" indent="-457200">
              <a:buAutoNum type="arabicPeriod"/>
            </a:pPr>
            <a:r>
              <a:rPr lang="en-US" sz="2000" dirty="0"/>
              <a:t>Branching</a:t>
            </a:r>
          </a:p>
          <a:p>
            <a:pPr marL="646531" indent="-457200">
              <a:buAutoNum type="arabicPeriod"/>
            </a:pPr>
            <a:r>
              <a:rPr lang="en-US" sz="2000" dirty="0"/>
              <a:t>Merging</a:t>
            </a:r>
          </a:p>
          <a:p>
            <a:pPr marL="646531" indent="-457200">
              <a:buAutoNum type="arabicPeriod"/>
            </a:pPr>
            <a:r>
              <a:rPr lang="en-US" sz="2000" dirty="0"/>
              <a:t>Rebasing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9B0C4D-D919-E24B-A31F-00BBC3E01A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OPERATIONS AND COMMANDS</a:t>
            </a:r>
          </a:p>
        </p:txBody>
      </p:sp>
    </p:spTree>
    <p:extLst>
      <p:ext uri="{BB962C8B-B14F-4D97-AF65-F5344CB8AC3E}">
        <p14:creationId xmlns:p14="http://schemas.microsoft.com/office/powerpoint/2010/main" val="13179299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72CCE-D9C0-B848-B002-304054F682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GIT 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1E8DAE-B3E1-F146-8400-72D5DE0F6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299" y="1365250"/>
            <a:ext cx="4876800" cy="4572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4B015CF-09E0-3E48-9B2A-F5B5603C0ECE}"/>
              </a:ext>
            </a:extLst>
          </p:cNvPr>
          <p:cNvSpPr/>
          <p:nvPr/>
        </p:nvSpPr>
        <p:spPr>
          <a:xfrm>
            <a:off x="1003378" y="2323120"/>
            <a:ext cx="587992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Georgia" panose="02040502050405020303" pitchFamily="18" charset="0"/>
              </a:rPr>
              <a:t>When using Git, GitHub and GHE it is common to have your repositories in several locations. Typically, there are two repository locations, </a:t>
            </a:r>
            <a:r>
              <a:rPr lang="en-US" sz="1800" b="1" dirty="0">
                <a:latin typeface="Georgia" panose="02040502050405020303" pitchFamily="18" charset="0"/>
              </a:rPr>
              <a:t>Remote</a:t>
            </a:r>
            <a:r>
              <a:rPr lang="en-US" sz="1800" dirty="0">
                <a:latin typeface="Georgia" panose="02040502050405020303" pitchFamily="18" charset="0"/>
              </a:rPr>
              <a:t> and </a:t>
            </a:r>
            <a:r>
              <a:rPr lang="en-US" sz="1800" b="1" dirty="0">
                <a:latin typeface="Georgia" panose="02040502050405020303" pitchFamily="18" charset="0"/>
              </a:rPr>
              <a:t>Local</a:t>
            </a:r>
            <a:r>
              <a:rPr lang="en-US" sz="1800" dirty="0">
                <a:latin typeface="Georgia" panose="02040502050405020303" pitchFamily="18" charset="0"/>
              </a:rPr>
              <a:t>.</a:t>
            </a:r>
          </a:p>
          <a:p>
            <a:endParaRPr lang="en-US" sz="1800" dirty="0">
              <a:latin typeface="Georgia" panose="0204050205040502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Georgia" panose="02040502050405020303" pitchFamily="18" charset="0"/>
              </a:rPr>
              <a:t>Remote:</a:t>
            </a:r>
            <a:r>
              <a:rPr lang="en-US" sz="1800" dirty="0">
                <a:latin typeface="Georgia" panose="02040502050405020303" pitchFamily="18" charset="0"/>
              </a:rPr>
              <a:t> Repositories that are not stored in our current location/machine. Usually where we store the repo.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latin typeface="Georgia" panose="0204050205040502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Georgia" panose="02040502050405020303" pitchFamily="18" charset="0"/>
              </a:rPr>
              <a:t>Local:</a:t>
            </a:r>
            <a:r>
              <a:rPr lang="en-US" sz="1800" dirty="0">
                <a:latin typeface="Georgia" panose="02040502050405020303" pitchFamily="18" charset="0"/>
              </a:rPr>
              <a:t> Repositories that are stored on our current machine. Usually where we work on the repo.</a:t>
            </a:r>
          </a:p>
        </p:txBody>
      </p:sp>
    </p:spTree>
    <p:extLst>
      <p:ext uri="{BB962C8B-B14F-4D97-AF65-F5344CB8AC3E}">
        <p14:creationId xmlns:p14="http://schemas.microsoft.com/office/powerpoint/2010/main" val="39318764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149150A-5233-7041-B88F-1AB887DC32EF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253514" y="1757164"/>
            <a:ext cx="9831828" cy="1763944"/>
          </a:xfrm>
        </p:spPr>
        <p:txBody>
          <a:bodyPr/>
          <a:lstStyle/>
          <a:p>
            <a:r>
              <a:rPr lang="en-US" sz="2000" dirty="0">
                <a:highlight>
                  <a:srgbClr val="C0C0C0"/>
                </a:highlight>
              </a:rPr>
              <a:t>git </a:t>
            </a:r>
            <a:r>
              <a:rPr lang="en-US" sz="2000" dirty="0" err="1">
                <a:highlight>
                  <a:srgbClr val="C0C0C0"/>
                </a:highlight>
              </a:rPr>
              <a:t>init</a:t>
            </a:r>
            <a:r>
              <a:rPr lang="en-US" sz="2000" dirty="0"/>
              <a:t> will initialize a repository on your local computer to begin tracking changes.</a:t>
            </a:r>
          </a:p>
          <a:p>
            <a:r>
              <a:rPr lang="en-US" sz="2000" dirty="0"/>
              <a:t>To begin, in git bash, create a new directory on your Desktop called </a:t>
            </a:r>
            <a:r>
              <a:rPr lang="en-US" sz="2000" dirty="0" err="1"/>
              <a:t>myrepo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pPr marL="856494" lvl="1" indent="0">
              <a:buNone/>
            </a:pPr>
            <a:r>
              <a:rPr lang="en-US" sz="2000" dirty="0">
                <a:highlight>
                  <a:srgbClr val="C0C0C0"/>
                </a:highlight>
              </a:rPr>
              <a:t>cd ~/Desktop</a:t>
            </a:r>
          </a:p>
          <a:p>
            <a:pPr marL="856494" lvl="1" indent="0">
              <a:buNone/>
            </a:pPr>
            <a:r>
              <a:rPr lang="en-US" sz="2000" dirty="0" err="1">
                <a:highlight>
                  <a:srgbClr val="C0C0C0"/>
                </a:highlight>
              </a:rPr>
              <a:t>mkdir</a:t>
            </a:r>
            <a:r>
              <a:rPr lang="en-US" sz="2000" dirty="0">
                <a:highlight>
                  <a:srgbClr val="C0C0C0"/>
                </a:highlight>
              </a:rPr>
              <a:t> </a:t>
            </a:r>
            <a:r>
              <a:rPr lang="en-US" sz="2000" dirty="0" err="1">
                <a:highlight>
                  <a:srgbClr val="C0C0C0"/>
                </a:highlight>
              </a:rPr>
              <a:t>myrepo</a:t>
            </a:r>
            <a:endParaRPr lang="en-US" sz="2000" dirty="0">
              <a:highlight>
                <a:srgbClr val="C0C0C0"/>
              </a:highlight>
            </a:endParaRPr>
          </a:p>
          <a:p>
            <a:pPr marL="856494" lvl="1" indent="0">
              <a:buNone/>
            </a:pPr>
            <a:r>
              <a:rPr lang="en-US" sz="2000" dirty="0">
                <a:highlight>
                  <a:srgbClr val="C0C0C0"/>
                </a:highlight>
              </a:rPr>
              <a:t>cd repo</a:t>
            </a:r>
          </a:p>
          <a:p>
            <a:pPr marL="856494" lvl="1" indent="0">
              <a:buNone/>
            </a:pPr>
            <a:endParaRPr lang="en-US" sz="2000" dirty="0">
              <a:highlight>
                <a:srgbClr val="C0C0C0"/>
              </a:highlight>
            </a:endParaRPr>
          </a:p>
          <a:p>
            <a:r>
              <a:rPr lang="en-US" sz="2000" dirty="0"/>
              <a:t>Now initialize the repository with </a:t>
            </a:r>
            <a:r>
              <a:rPr lang="en-US" sz="2000" dirty="0">
                <a:highlight>
                  <a:srgbClr val="C0C0C0"/>
                </a:highlight>
              </a:rPr>
              <a:t>git </a:t>
            </a:r>
            <a:r>
              <a:rPr lang="en-US" sz="2000" dirty="0" err="1">
                <a:highlight>
                  <a:srgbClr val="C0C0C0"/>
                </a:highlight>
              </a:rPr>
              <a:t>init</a:t>
            </a:r>
            <a:r>
              <a:rPr lang="en-US" sz="2000" dirty="0" err="1"/>
              <a:t>.</a:t>
            </a:r>
            <a:r>
              <a:rPr lang="en-US" sz="2000" dirty="0"/>
              <a:t> Git will reply: Initialized empty Git repository in &lt;location&gt;.  This is the working directory in which git changes will be tracked.</a:t>
            </a:r>
          </a:p>
          <a:p>
            <a:r>
              <a:rPr lang="en-US" sz="2000" dirty="0">
                <a:highlight>
                  <a:srgbClr val="C0C0C0"/>
                </a:highlight>
              </a:rPr>
              <a:t>ls –A</a:t>
            </a:r>
            <a:r>
              <a:rPr lang="en-US" sz="2000" dirty="0"/>
              <a:t> will show there is a hidden file called .git. This is where all information about the repo is stored.</a:t>
            </a:r>
          </a:p>
          <a:p>
            <a:pPr marL="189331" indent="0">
              <a:buNone/>
            </a:pPr>
            <a:endParaRPr lang="en-US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9B0C4D-D919-E24B-A31F-00BBC3E01A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INITIALIZE</a:t>
            </a:r>
          </a:p>
        </p:txBody>
      </p:sp>
    </p:spTree>
    <p:extLst>
      <p:ext uri="{BB962C8B-B14F-4D97-AF65-F5344CB8AC3E}">
        <p14:creationId xmlns:p14="http://schemas.microsoft.com/office/powerpoint/2010/main" val="14232199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149150A-5233-7041-B88F-1AB887DC32EF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253514" y="1757164"/>
            <a:ext cx="9831828" cy="1763944"/>
          </a:xfrm>
        </p:spPr>
        <p:txBody>
          <a:bodyPr/>
          <a:lstStyle/>
          <a:p>
            <a:r>
              <a:rPr lang="en-US" sz="1800" dirty="0"/>
              <a:t>Create a new file called </a:t>
            </a:r>
            <a:r>
              <a:rPr lang="en-US" sz="1800" dirty="0" err="1"/>
              <a:t>a.txt</a:t>
            </a:r>
            <a:r>
              <a:rPr lang="en-US" sz="1800" dirty="0"/>
              <a:t> using </a:t>
            </a:r>
            <a:r>
              <a:rPr lang="en-US" sz="1800" dirty="0">
                <a:highlight>
                  <a:srgbClr val="C0C0C0"/>
                </a:highlight>
              </a:rPr>
              <a:t>touch </a:t>
            </a:r>
            <a:r>
              <a:rPr lang="en-US" sz="1800" dirty="0" err="1">
                <a:highlight>
                  <a:srgbClr val="C0C0C0"/>
                </a:highlight>
              </a:rPr>
              <a:t>a.txt</a:t>
            </a:r>
            <a:endParaRPr lang="en-US" sz="1800" dirty="0">
              <a:highlight>
                <a:srgbClr val="C0C0C0"/>
              </a:highlight>
            </a:endParaRPr>
          </a:p>
          <a:p>
            <a:r>
              <a:rPr lang="en-US" sz="1800" dirty="0"/>
              <a:t>Run </a:t>
            </a:r>
            <a:r>
              <a:rPr lang="en-US" sz="1800" dirty="0">
                <a:highlight>
                  <a:srgbClr val="C0C0C0"/>
                </a:highlight>
              </a:rPr>
              <a:t>git status</a:t>
            </a:r>
            <a:r>
              <a:rPr lang="en-US" sz="1800" dirty="0"/>
              <a:t>, we should get: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189331" indent="0">
              <a:buNone/>
            </a:pPr>
            <a:endParaRPr lang="en-US" sz="1800" dirty="0"/>
          </a:p>
          <a:p>
            <a:r>
              <a:rPr lang="en-US" sz="1800" dirty="0"/>
              <a:t>This means that there is a new, </a:t>
            </a:r>
            <a:r>
              <a:rPr lang="en-US" sz="1800" b="1" dirty="0"/>
              <a:t>untracked</a:t>
            </a:r>
            <a:r>
              <a:rPr lang="en-US" sz="1800" dirty="0"/>
              <a:t> file. Next, tell Git to take a snapshot of the contents of all files under the current directory.</a:t>
            </a:r>
          </a:p>
          <a:p>
            <a:r>
              <a:rPr lang="en-US" sz="1800" dirty="0">
                <a:highlight>
                  <a:srgbClr val="C0C0C0"/>
                </a:highlight>
              </a:rPr>
              <a:t>git add </a:t>
            </a:r>
            <a:r>
              <a:rPr lang="en-US" sz="1800" dirty="0" err="1">
                <a:highlight>
                  <a:srgbClr val="C0C0C0"/>
                </a:highlight>
              </a:rPr>
              <a:t>a.txt</a:t>
            </a:r>
            <a:r>
              <a:rPr lang="en-US" sz="1800" dirty="0"/>
              <a:t>  will store the file in a temporary staging area, which Git calls the "index." To confirm the files are staged and ready to be committed, again run </a:t>
            </a:r>
            <a:r>
              <a:rPr lang="en-US" sz="1800" dirty="0">
                <a:highlight>
                  <a:srgbClr val="C0C0C0"/>
                </a:highlight>
              </a:rPr>
              <a:t>git status</a:t>
            </a:r>
            <a:r>
              <a:rPr lang="en-US" sz="1800" dirty="0"/>
              <a:t>.</a:t>
            </a:r>
          </a:p>
          <a:p>
            <a:r>
              <a:rPr lang="en-US" sz="1800" dirty="0"/>
              <a:t>You can alternatively add </a:t>
            </a:r>
            <a:r>
              <a:rPr lang="en-US" sz="1800" i="1" dirty="0"/>
              <a:t>all</a:t>
            </a:r>
            <a:r>
              <a:rPr lang="en-US" sz="1800" dirty="0"/>
              <a:t> new and modified files at once using </a:t>
            </a:r>
            <a:r>
              <a:rPr lang="en-US" sz="1800" dirty="0">
                <a:highlight>
                  <a:srgbClr val="C0C0C0"/>
                </a:highlight>
              </a:rPr>
              <a:t>git add .</a:t>
            </a:r>
            <a:r>
              <a:rPr lang="en-US" sz="1800" dirty="0"/>
              <a:t>  </a:t>
            </a:r>
            <a:endParaRPr lang="en-US" sz="1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9B0C4D-D919-E24B-A31F-00BBC3E01A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ADD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7F1445-41E7-0A44-84C4-750112C61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458" y="2762250"/>
            <a:ext cx="69342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9181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149150A-5233-7041-B88F-1AB887DC32EF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253514" y="1757164"/>
            <a:ext cx="9831828" cy="1763944"/>
          </a:xfrm>
        </p:spPr>
        <p:txBody>
          <a:bodyPr/>
          <a:lstStyle/>
          <a:p>
            <a:r>
              <a:rPr lang="en-US" sz="1800" dirty="0"/>
              <a:t>To permanently store the contents of the index in the repository, (i.e., commit these changes to the "HEAD"), you need to run the following command:</a:t>
            </a:r>
          </a:p>
          <a:p>
            <a:endParaRPr lang="en-US" sz="1800" dirty="0"/>
          </a:p>
          <a:p>
            <a:r>
              <a:rPr lang="en-US" sz="1800" dirty="0">
                <a:highlight>
                  <a:srgbClr val="C0C0C0"/>
                </a:highlight>
              </a:rPr>
              <a:t>git commit -m ”Your comment”</a:t>
            </a:r>
          </a:p>
          <a:p>
            <a:r>
              <a:rPr lang="en-US" sz="1800" dirty="0"/>
              <a:t>The comment should be informative, so perhaps “Created </a:t>
            </a:r>
            <a:r>
              <a:rPr lang="en-US" sz="1800" dirty="0" err="1"/>
              <a:t>a.txt</a:t>
            </a:r>
            <a:r>
              <a:rPr lang="en-US" sz="1800" dirty="0"/>
              <a:t>”</a:t>
            </a:r>
          </a:p>
          <a:p>
            <a:r>
              <a:rPr lang="en-US" sz="1800" dirty="0"/>
              <a:t>The output should be something like: 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>
                <a:highlight>
                  <a:srgbClr val="C0C0C0"/>
                </a:highlight>
              </a:rPr>
              <a:t>git log</a:t>
            </a:r>
            <a:r>
              <a:rPr lang="en-US" sz="1800" dirty="0"/>
              <a:t> will allow you to view the commit history.</a:t>
            </a:r>
          </a:p>
          <a:p>
            <a:pPr marL="189331" indent="0">
              <a:buNone/>
            </a:pPr>
            <a:endParaRPr lang="en-US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9B0C4D-D919-E24B-A31F-00BBC3E01A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COMMIT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D67040-B84A-A344-A6CC-A4964B34F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985" y="4079916"/>
            <a:ext cx="48768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8096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CCCBC6-1CF5-8E4D-B07D-BAB5871E0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REMOTE REPO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149150A-5233-7041-B88F-1AB887DC32E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786387" y="1783121"/>
            <a:ext cx="7817478" cy="1763712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Georgia" panose="02040502050405020303" pitchFamily="18" charset="0"/>
              </a:rPr>
              <a:t>On your GitHub account, on the right hand side, select the + button for New repository.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Georgia" panose="02040502050405020303" pitchFamily="18" charset="0"/>
              </a:rPr>
              <a:t>Name your repository </a:t>
            </a:r>
            <a:r>
              <a:rPr lang="en-US" sz="1600" dirty="0" err="1">
                <a:latin typeface="Georgia" panose="02040502050405020303" pitchFamily="18" charset="0"/>
              </a:rPr>
              <a:t>myrepo</a:t>
            </a:r>
            <a:r>
              <a:rPr lang="en-US" sz="1600" dirty="0">
                <a:latin typeface="Georgia" panose="02040502050405020303" pitchFamily="18" charset="0"/>
              </a:rPr>
              <a:t>, just like the one on your local computer. (Do not initialize with a README).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Georgia" panose="02040502050405020303" pitchFamily="18" charset="0"/>
              </a:rPr>
              <a:t>Notice the instructions to push an existing repository. To send files from our local machine to our remote repository on GitHub, we need to use the command </a:t>
            </a:r>
            <a:r>
              <a:rPr lang="en-US" sz="1600" dirty="0">
                <a:highlight>
                  <a:srgbClr val="C0C0C0"/>
                </a:highlight>
                <a:latin typeface="Georgia" panose="02040502050405020303" pitchFamily="18" charset="0"/>
              </a:rPr>
              <a:t>git push</a:t>
            </a:r>
            <a:r>
              <a:rPr lang="en-US" sz="1600" dirty="0">
                <a:latin typeface="Georgia" panose="02040502050405020303" pitchFamily="18" charset="0"/>
              </a:rPr>
              <a:t>. However, you also need to add the name of the remote repo — in this case, we called it origin — and the name of the branch, in this case master.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Georgia" panose="02040502050405020303" pitchFamily="18" charset="0"/>
              </a:rPr>
              <a:t>In git bash, while in the local </a:t>
            </a:r>
            <a:r>
              <a:rPr lang="en-US" sz="1600" dirty="0" err="1">
                <a:latin typeface="Georgia" panose="02040502050405020303" pitchFamily="18" charset="0"/>
              </a:rPr>
              <a:t>myrepo</a:t>
            </a:r>
            <a:r>
              <a:rPr lang="en-US" sz="1600" dirty="0">
                <a:latin typeface="Georgia" panose="02040502050405020303" pitchFamily="18" charset="0"/>
              </a:rPr>
              <a:t> directory, type </a:t>
            </a:r>
            <a:r>
              <a:rPr lang="en-US" sz="1600" dirty="0">
                <a:highlight>
                  <a:srgbClr val="C0C0C0"/>
                </a:highlight>
                <a:latin typeface="Georgia" panose="02040502050405020303" pitchFamily="18" charset="0"/>
              </a:rPr>
              <a:t>git remote add origin https://git.generalassemb.ly/kevmccullough/myrepo.git</a:t>
            </a:r>
            <a:r>
              <a:rPr lang="en-US" sz="1600" dirty="0">
                <a:latin typeface="Georgia" panose="02040502050405020303" pitchFamily="18" charset="0"/>
              </a:rPr>
              <a:t>, replacing the URL with the one shown in your GitHub.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Georgia" panose="02040502050405020303" pitchFamily="18" charset="0"/>
              </a:rPr>
              <a:t>Hit return and then type </a:t>
            </a:r>
            <a:r>
              <a:rPr lang="en-US" sz="1600" dirty="0">
                <a:highlight>
                  <a:srgbClr val="C0C0C0"/>
                </a:highlight>
                <a:latin typeface="Georgia" panose="02040502050405020303" pitchFamily="18" charset="0"/>
              </a:rPr>
              <a:t>git push –u origin master</a:t>
            </a:r>
            <a:r>
              <a:rPr lang="en-US" sz="1600" dirty="0">
                <a:latin typeface="Georgia" panose="02040502050405020303" pitchFamily="18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Georgia" panose="02040502050405020303" pitchFamily="18" charset="0"/>
              </a:rPr>
              <a:t>Refresh your GitHub and the files from your computer should appear.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Georgia" panose="02040502050405020303" pitchFamily="18" charset="0"/>
              </a:rPr>
              <a:t>Now every time you want to push files, you just need to use </a:t>
            </a:r>
            <a:r>
              <a:rPr lang="en-US" sz="1600" dirty="0">
                <a:highlight>
                  <a:srgbClr val="C0C0C0"/>
                </a:highlight>
                <a:latin typeface="Georgia" panose="02040502050405020303" pitchFamily="18" charset="0"/>
              </a:rPr>
              <a:t>git push</a:t>
            </a:r>
          </a:p>
          <a:p>
            <a:pPr marL="189331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226430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149150A-5233-7041-B88F-1AB887DC32EF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253514" y="1757164"/>
            <a:ext cx="9831828" cy="1763944"/>
          </a:xfrm>
        </p:spPr>
        <p:txBody>
          <a:bodyPr/>
          <a:lstStyle/>
          <a:p>
            <a:r>
              <a:rPr lang="en-US" sz="2000" dirty="0"/>
              <a:t>Add a new file called </a:t>
            </a:r>
            <a:r>
              <a:rPr lang="en-US" sz="2000" dirty="0" err="1"/>
              <a:t>b.txt</a:t>
            </a:r>
            <a:r>
              <a:rPr lang="en-US" sz="2000" dirty="0"/>
              <a:t> in your local my repo.</a:t>
            </a:r>
          </a:p>
          <a:p>
            <a:endParaRPr lang="en-US" sz="2000" dirty="0"/>
          </a:p>
          <a:p>
            <a:r>
              <a:rPr lang="en-US" sz="2000" dirty="0"/>
              <a:t>Once you add and commit this file to git, you can then use </a:t>
            </a:r>
            <a:r>
              <a:rPr lang="en-US" sz="2000" dirty="0">
                <a:highlight>
                  <a:srgbClr val="C0C0C0"/>
                </a:highlight>
              </a:rPr>
              <a:t>git push</a:t>
            </a:r>
            <a:r>
              <a:rPr lang="en-US" sz="2000" dirty="0"/>
              <a:t> to add the file to your remote repo.</a:t>
            </a:r>
          </a:p>
          <a:p>
            <a:pPr marL="189331" indent="0">
              <a:buNone/>
            </a:pPr>
            <a:endParaRPr lang="en-US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9B0C4D-D919-E24B-A31F-00BBC3E01A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1188830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 dirty="0"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Georgia" panose="02040502050405020303" pitchFamily="18" charset="0"/>
                <a:ea typeface="Oswald"/>
                <a:cs typeface="Oswald"/>
                <a:sym typeface="Oswald"/>
              </a:rPr>
              <a:t>Using the Command Line</a:t>
            </a:r>
          </a:p>
        </p:txBody>
      </p:sp>
    </p:spTree>
    <p:extLst>
      <p:ext uri="{BB962C8B-B14F-4D97-AF65-F5344CB8AC3E}">
        <p14:creationId xmlns:p14="http://schemas.microsoft.com/office/powerpoint/2010/main" val="901909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149150A-5233-7041-B88F-1AB887DC32EF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253513" y="1757164"/>
            <a:ext cx="10376109" cy="1763944"/>
          </a:xfrm>
        </p:spPr>
        <p:txBody>
          <a:bodyPr/>
          <a:lstStyle/>
          <a:p>
            <a:r>
              <a:rPr lang="en-US" sz="1800" dirty="0"/>
              <a:t>Pull is the opposite of push, meaning you are bringing changes made from a remote repo down to your local repo.</a:t>
            </a:r>
          </a:p>
          <a:p>
            <a:endParaRPr lang="en-US" sz="1800" dirty="0"/>
          </a:p>
          <a:p>
            <a:r>
              <a:rPr lang="en-US" sz="1800" dirty="0"/>
              <a:t>In GitHub in </a:t>
            </a:r>
            <a:r>
              <a:rPr lang="en-US" sz="1800" dirty="0" err="1"/>
              <a:t>myrepo</a:t>
            </a:r>
            <a:r>
              <a:rPr lang="en-US" sz="1800" dirty="0"/>
              <a:t>, select the button Add A README. You can edit the file and near the bottom you can commit the file.</a:t>
            </a:r>
          </a:p>
          <a:p>
            <a:endParaRPr lang="en-US" sz="1800" dirty="0"/>
          </a:p>
          <a:p>
            <a:r>
              <a:rPr lang="en-US" sz="1800" dirty="0"/>
              <a:t>Notice this change does not show up in your local copy.  To do so, make sure that in git bash you are in the local directory and type </a:t>
            </a:r>
            <a:r>
              <a:rPr lang="en-US" sz="1800" dirty="0">
                <a:highlight>
                  <a:srgbClr val="C0C0C0"/>
                </a:highlight>
              </a:rPr>
              <a:t>git pull</a:t>
            </a:r>
            <a:r>
              <a:rPr lang="en-US" sz="1800" dirty="0"/>
              <a:t>.</a:t>
            </a:r>
            <a:r>
              <a:rPr lang="en-US" sz="1800" dirty="0">
                <a:highlight>
                  <a:srgbClr val="C0C0C0"/>
                </a:highlight>
              </a:rPr>
              <a:t> </a:t>
            </a:r>
          </a:p>
          <a:p>
            <a:endParaRPr lang="en-US" sz="2000" dirty="0">
              <a:highlight>
                <a:srgbClr val="C0C0C0"/>
              </a:highlight>
            </a:endParaRPr>
          </a:p>
          <a:p>
            <a:pPr marL="189331" indent="0">
              <a:buNone/>
            </a:pPr>
            <a:endParaRPr lang="en-US" sz="2000" dirty="0">
              <a:highlight>
                <a:srgbClr val="C0C0C0"/>
              </a:highlight>
            </a:endParaRPr>
          </a:p>
          <a:p>
            <a:pPr marL="189331" indent="0">
              <a:buNone/>
            </a:pPr>
            <a:endParaRPr lang="en-US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9B0C4D-D919-E24B-A31F-00BBC3E01A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PULL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EF1A83-0DC1-8445-BC75-E16A6E2BD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4575" y="4684242"/>
            <a:ext cx="4297905" cy="185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8310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149150A-5233-7041-B88F-1AB887DC32EF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243584" y="1498477"/>
            <a:ext cx="10878386" cy="1763944"/>
          </a:xfrm>
        </p:spPr>
        <p:txBody>
          <a:bodyPr/>
          <a:lstStyle/>
          <a:p>
            <a:r>
              <a:rPr lang="en-US" sz="1800" dirty="0"/>
              <a:t>Cloning is most useful when there is a repo that exists remotely that we want on our local machines.</a:t>
            </a:r>
          </a:p>
          <a:p>
            <a:pPr marL="189331" indent="0">
              <a:buNone/>
            </a:pPr>
            <a:endParaRPr lang="en-US" sz="1200" dirty="0"/>
          </a:p>
          <a:p>
            <a:r>
              <a:rPr lang="en-US" sz="1800" dirty="0"/>
              <a:t>Fork the main repo for this lesson to your account. Forked repos are personal copies of others’ repositories.</a:t>
            </a:r>
          </a:p>
          <a:p>
            <a:endParaRPr lang="en-US" sz="1800" dirty="0"/>
          </a:p>
          <a:p>
            <a:pPr marL="189331" indent="0">
              <a:buNone/>
            </a:pPr>
            <a:endParaRPr lang="en-US" sz="1800" dirty="0"/>
          </a:p>
          <a:p>
            <a:r>
              <a:rPr lang="en-US" sz="1800" dirty="0"/>
              <a:t>Once the repo is forked, you can clone it to your local machine by first copying the URL.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189331" indent="0">
              <a:buNone/>
            </a:pPr>
            <a:endParaRPr lang="en-US" sz="1800" dirty="0"/>
          </a:p>
          <a:p>
            <a:r>
              <a:rPr lang="en-US" sz="1800" dirty="0"/>
              <a:t>In your git bash, go to the directory in which you want to clone this repo and type </a:t>
            </a:r>
            <a:r>
              <a:rPr lang="en-US" sz="1800" dirty="0">
                <a:highlight>
                  <a:srgbClr val="C0C0C0"/>
                </a:highlight>
              </a:rPr>
              <a:t>clone &lt;URL&gt;</a:t>
            </a:r>
            <a:r>
              <a:rPr lang="en-US" sz="1800" dirty="0"/>
              <a:t>, pasting the URL in the clone command.</a:t>
            </a:r>
          </a:p>
          <a:p>
            <a:endParaRPr lang="en-US" sz="2000" dirty="0"/>
          </a:p>
          <a:p>
            <a:pPr marL="189331" indent="0">
              <a:buNone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9B0C4D-D919-E24B-A31F-00BBC3E01A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CLONE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1BD078-0351-424B-80A5-AB1F4ACF8E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057" t="13420" r="13898" b="52551"/>
          <a:stretch/>
        </p:blipFill>
        <p:spPr>
          <a:xfrm>
            <a:off x="1877732" y="3324303"/>
            <a:ext cx="1290472" cy="4615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20655E-DB99-8541-B51F-5DBF7291FB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7732" y="4564780"/>
            <a:ext cx="1483654" cy="3447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174BFF-353E-1945-AD26-64DA4230D6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8665" y="4309356"/>
            <a:ext cx="2524260" cy="118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7091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34DDA80-3774-584E-B877-839071D63B9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sz="2000" dirty="0"/>
              <a:t>When working on a project with other collaborators, we all can’t work on same repo at same time, so we use </a:t>
            </a:r>
            <a:r>
              <a:rPr lang="en-US" sz="2000" b="1" dirty="0"/>
              <a:t>branches</a:t>
            </a:r>
            <a:r>
              <a:rPr lang="en-US" sz="2000" dirty="0"/>
              <a:t>. </a:t>
            </a:r>
          </a:p>
          <a:p>
            <a:endParaRPr lang="en-US" sz="2000" dirty="0"/>
          </a:p>
          <a:p>
            <a:r>
              <a:rPr lang="en-US" sz="2000" dirty="0"/>
              <a:t>With branches, we can create branch off of the main repo, or “master” branch.  There, additions or alterations can be made, and then merge changes back into the master.</a:t>
            </a:r>
          </a:p>
          <a:p>
            <a:endParaRPr lang="en-US" sz="2000" dirty="0"/>
          </a:p>
          <a:p>
            <a:r>
              <a:rPr lang="en-US" sz="2000" dirty="0"/>
              <a:t>Rather than a branch merging automatically, your request goes through an administrator who can review your changes and additions and approve or deny the request.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3D64D-FC4B-144B-923B-ED32BBEBE2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CREATE A PULL REQUEST ON GITHUB</a:t>
            </a:r>
          </a:p>
        </p:txBody>
      </p:sp>
    </p:spTree>
    <p:extLst>
      <p:ext uri="{BB962C8B-B14F-4D97-AF65-F5344CB8AC3E}">
        <p14:creationId xmlns:p14="http://schemas.microsoft.com/office/powerpoint/2010/main" val="9550271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34DDA80-3774-584E-B877-839071D63B9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253514" y="1757164"/>
            <a:ext cx="3450833" cy="1763944"/>
          </a:xfrm>
        </p:spPr>
        <p:txBody>
          <a:bodyPr/>
          <a:lstStyle/>
          <a:p>
            <a:r>
              <a:rPr lang="en-US" sz="2000" dirty="0"/>
              <a:t>Even though we are trying to push information into master, it is called a pull request because we are making a request to the administrator to pull our branch into master.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3D64D-FC4B-144B-923B-ED32BBEBE2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CREATE A PULL REQUEST ON GITHUB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F26C59-AD12-B141-A033-AE2956719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119" y="1592178"/>
            <a:ext cx="6315817" cy="473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6094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69D1D-461D-8C4A-9E67-028A95B6A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67" y="685080"/>
            <a:ext cx="11734800" cy="451756"/>
          </a:xfrm>
        </p:spPr>
        <p:txBody>
          <a:bodyPr/>
          <a:lstStyle/>
          <a:p>
            <a:r>
              <a:rPr lang="en-US" dirty="0"/>
              <a:t>PULL REQUEST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D9A449-349E-A348-ADB8-C945A8B358F8}"/>
              </a:ext>
            </a:extLst>
          </p:cNvPr>
          <p:cNvSpPr/>
          <p:nvPr/>
        </p:nvSpPr>
        <p:spPr>
          <a:xfrm>
            <a:off x="3822699" y="1851903"/>
            <a:ext cx="6502400" cy="473975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>
                <a:latin typeface="Georgia" panose="02040502050405020303" pitchFamily="18" charset="0"/>
              </a:rPr>
              <a:t>Create a new repository called test.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Georgia" panose="02040502050405020303" pitchFamily="18" charset="0"/>
              </a:rPr>
              <a:t>Initialize the repository with a README.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Georgia" panose="02040502050405020303" pitchFamily="18" charset="0"/>
              </a:rPr>
              <a:t>Click "</a:t>
            </a:r>
            <a:r>
              <a:rPr lang="en-US" sz="1600" dirty="0" err="1">
                <a:latin typeface="Georgia" panose="02040502050405020303" pitchFamily="18" charset="0"/>
              </a:rPr>
              <a:t>Branch:master</a:t>
            </a:r>
            <a:r>
              <a:rPr lang="en-US" sz="1600" dirty="0">
                <a:latin typeface="Georgia" panose="02040502050405020303" pitchFamily="18" charset="0"/>
              </a:rPr>
              <a:t>" on the left-hand side and create a branch called 'branch-edits' by typing in the box and hitting enter. This should put you on your new branches page.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Georgia" panose="02040502050405020303" pitchFamily="18" charset="0"/>
              </a:rPr>
              <a:t>Make sure you're on your new branch and in GitHub create a new '.md' or '.txt' file using the “Create new file” button. Call it what you like and place some text in it.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Georgia" panose="02040502050405020303" pitchFamily="18" charset="0"/>
              </a:rPr>
              <a:t>Edit the readme by clicking on the pencil logo on the top right of the readme.  Add a sentence saying “This is a new sentence.”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Georgia" panose="02040502050405020303" pitchFamily="18" charset="0"/>
              </a:rPr>
              <a:t>Select “Compare” on the branch-edits branch. Review the changes.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Georgia" panose="02040502050405020303" pitchFamily="18" charset="0"/>
              </a:rPr>
              <a:t>Select “Create pull request.” Add a message and select “Create pull request again.”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Georgia" panose="02040502050405020303" pitchFamily="18" charset="0"/>
              </a:rPr>
              <a:t>Select ”Merge pull request” and “Confirm merge” to merge the changes into master.  You can ”Delete the branch.” If you were to reject the changes, you can leave a comment and select “Close pull request.”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9362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149150A-5233-7041-B88F-1AB887DC32EF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253514" y="1757164"/>
            <a:ext cx="10829629" cy="1763944"/>
          </a:xfrm>
        </p:spPr>
        <p:txBody>
          <a:bodyPr/>
          <a:lstStyle/>
          <a:p>
            <a:r>
              <a:rPr lang="en-US" sz="2000" dirty="0"/>
              <a:t>Our use of GitHub will be very linear.</a:t>
            </a:r>
          </a:p>
          <a:p>
            <a:endParaRPr lang="en-US" sz="2000" dirty="0"/>
          </a:p>
          <a:p>
            <a:r>
              <a:rPr lang="en-US" sz="2000" dirty="0"/>
              <a:t>There is the central class repository where all of the lesson materials are housed.  You will create a forked version of the master repo which will be yours to do as you please.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Forked repos are personal copies of others’ repositories.</a:t>
            </a:r>
          </a:p>
          <a:p>
            <a:endParaRPr lang="en-US" sz="2000" dirty="0"/>
          </a:p>
          <a:p>
            <a:r>
              <a:rPr lang="en-US" sz="2000" dirty="0"/>
              <a:t>If the original is updated, you can pull those changes to your copy via </a:t>
            </a:r>
            <a:r>
              <a:rPr lang="en-US" sz="2000" dirty="0">
                <a:highlight>
                  <a:srgbClr val="C0C0C0"/>
                </a:highlight>
              </a:rPr>
              <a:t>git pull upstream master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pPr marL="189331" indent="0">
              <a:buNone/>
            </a:pPr>
            <a:endParaRPr lang="en-US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9B0C4D-D919-E24B-A31F-00BBC3E01A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43583" y="978408"/>
            <a:ext cx="5989973" cy="327878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HOW WE WILL USE GITHUB IN THIS CLASS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1AD71C-4A45-0043-95A7-34587E95FB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057" t="13420" r="13898" b="52551"/>
          <a:stretch/>
        </p:blipFill>
        <p:spPr>
          <a:xfrm>
            <a:off x="1959429" y="3641997"/>
            <a:ext cx="1845127" cy="65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897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149150A-5233-7041-B88F-1AB887DC32EF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253514" y="1757164"/>
            <a:ext cx="4279900" cy="1763944"/>
          </a:xfrm>
        </p:spPr>
        <p:txBody>
          <a:bodyPr/>
          <a:lstStyle/>
          <a:p>
            <a:r>
              <a:rPr lang="en-US" sz="2000" dirty="0"/>
              <a:t>Once we have a forked copy, we will clone the fork to our machines to make a local copy.</a:t>
            </a:r>
          </a:p>
          <a:p>
            <a:endParaRPr lang="en-US" sz="2000" dirty="0"/>
          </a:p>
          <a:p>
            <a:r>
              <a:rPr lang="en-US" sz="2000" dirty="0"/>
              <a:t>Most of your git commands will be pulling updates from the main class repo to your local and pushing changes make on your local to your remote version.</a:t>
            </a:r>
          </a:p>
          <a:p>
            <a:pPr marL="189331" indent="0">
              <a:buNone/>
            </a:pPr>
            <a:endParaRPr lang="en-US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9B0C4D-D919-E24B-A31F-00BBC3E01A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43583" y="978408"/>
            <a:ext cx="5989973" cy="327878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HOW WE WILL USE GITHUB IN THIS CLASS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9B8D1B-69F6-874C-B10D-803B887AE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400" y="1866392"/>
            <a:ext cx="42799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806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69D1D-461D-8C4A-9E67-028A95B6A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67" y="685080"/>
            <a:ext cx="11734800" cy="451756"/>
          </a:xfrm>
        </p:spPr>
        <p:txBody>
          <a:bodyPr/>
          <a:lstStyle/>
          <a:p>
            <a:r>
              <a:rPr lang="en-US" dirty="0"/>
              <a:t>GIT WORKFLOW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D9A449-349E-A348-ADB8-C945A8B358F8}"/>
              </a:ext>
            </a:extLst>
          </p:cNvPr>
          <p:cNvSpPr/>
          <p:nvPr/>
        </p:nvSpPr>
        <p:spPr>
          <a:xfrm>
            <a:off x="3822699" y="1851903"/>
            <a:ext cx="8553168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Georgia" panose="02040502050405020303" pitchFamily="18" charset="0"/>
              </a:rPr>
              <a:t>Change directories into your Documents.</a:t>
            </a:r>
          </a:p>
          <a:p>
            <a:pPr marL="342900" indent="-342900">
              <a:buAutoNum type="arabicPeriod"/>
            </a:pPr>
            <a:r>
              <a:rPr lang="en-US" dirty="0">
                <a:latin typeface="Georgia" panose="02040502050405020303" pitchFamily="18" charset="0"/>
              </a:rPr>
              <a:t>Create a new directory called </a:t>
            </a:r>
            <a:r>
              <a:rPr lang="en-US" dirty="0" err="1">
                <a:latin typeface="Georgia" panose="02040502050405020303" pitchFamily="18" charset="0"/>
              </a:rPr>
              <a:t>gitpractice</a:t>
            </a:r>
            <a:r>
              <a:rPr lang="en-US" dirty="0">
                <a:latin typeface="Georgia" panose="02040502050405020303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US" dirty="0">
                <a:latin typeface="Georgia" panose="02040502050405020303" pitchFamily="18" charset="0"/>
              </a:rPr>
              <a:t>Change into that directory.</a:t>
            </a:r>
          </a:p>
          <a:p>
            <a:pPr marL="342900" indent="-342900">
              <a:buAutoNum type="arabicPeriod"/>
            </a:pPr>
            <a:r>
              <a:rPr lang="en-US" dirty="0">
                <a:latin typeface="Georgia" panose="02040502050405020303" pitchFamily="18" charset="0"/>
              </a:rPr>
              <a:t>Initialize the repo for git.</a:t>
            </a:r>
          </a:p>
          <a:p>
            <a:pPr marL="342900" indent="-342900">
              <a:buAutoNum type="arabicPeriod"/>
            </a:pPr>
            <a:r>
              <a:rPr lang="en-US" dirty="0">
                <a:latin typeface="Georgia" panose="02040502050405020303" pitchFamily="18" charset="0"/>
              </a:rPr>
              <a:t>Add a file called hello-</a:t>
            </a:r>
            <a:r>
              <a:rPr lang="en-US" dirty="0" err="1">
                <a:latin typeface="Georgia" panose="02040502050405020303" pitchFamily="18" charset="0"/>
              </a:rPr>
              <a:t>world.txt</a:t>
            </a:r>
            <a:r>
              <a:rPr lang="en-US" dirty="0">
                <a:latin typeface="Georgia" panose="02040502050405020303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US" dirty="0">
                <a:latin typeface="Georgia" panose="02040502050405020303" pitchFamily="18" charset="0"/>
              </a:rPr>
              <a:t>Open the file from the command line in a text editor and add “Hello World” and save.</a:t>
            </a:r>
          </a:p>
          <a:p>
            <a:pPr marL="342900" indent="-342900">
              <a:buAutoNum type="arabicPeriod"/>
            </a:pPr>
            <a:r>
              <a:rPr lang="en-US" dirty="0">
                <a:latin typeface="Georgia" panose="02040502050405020303" pitchFamily="18" charset="0"/>
              </a:rPr>
              <a:t>In the command line, view the contents of the file.</a:t>
            </a:r>
          </a:p>
          <a:p>
            <a:pPr marL="342900" indent="-342900">
              <a:buAutoNum type="arabicPeriod"/>
            </a:pPr>
            <a:r>
              <a:rPr lang="en-US" dirty="0">
                <a:latin typeface="Georgia" panose="02040502050405020303" pitchFamily="18" charset="0"/>
              </a:rPr>
              <a:t>Check the git status.</a:t>
            </a:r>
          </a:p>
          <a:p>
            <a:pPr marL="342900" indent="-342900">
              <a:buAutoNum type="arabicPeriod"/>
            </a:pPr>
            <a:r>
              <a:rPr lang="en-US" dirty="0">
                <a:latin typeface="Georgia" panose="02040502050405020303" pitchFamily="18" charset="0"/>
              </a:rPr>
              <a:t>Add the file to the git index.</a:t>
            </a:r>
          </a:p>
          <a:p>
            <a:pPr marL="342900" indent="-342900">
              <a:buAutoNum type="arabicPeriod"/>
            </a:pPr>
            <a:r>
              <a:rPr lang="en-US" dirty="0">
                <a:latin typeface="Georgia" panose="02040502050405020303" pitchFamily="18" charset="0"/>
              </a:rPr>
              <a:t>Commit the file.</a:t>
            </a:r>
          </a:p>
          <a:p>
            <a:pPr marL="342900" indent="-342900">
              <a:buAutoNum type="arabicPeriod"/>
            </a:pPr>
            <a:r>
              <a:rPr lang="en-US" dirty="0">
                <a:latin typeface="Georgia" panose="02040502050405020303" pitchFamily="18" charset="0"/>
              </a:rPr>
              <a:t>Create another file called hello-</a:t>
            </a:r>
            <a:r>
              <a:rPr lang="en-US" dirty="0" err="1">
                <a:latin typeface="Georgia" panose="02040502050405020303" pitchFamily="18" charset="0"/>
              </a:rPr>
              <a:t>planet.txt</a:t>
            </a:r>
            <a:r>
              <a:rPr lang="en-US" dirty="0">
                <a:latin typeface="Georgia" panose="02040502050405020303" pitchFamily="18" charset="0"/>
              </a:rPr>
              <a:t>. Add ”Hello Planet” without opening a text editor.</a:t>
            </a:r>
          </a:p>
          <a:p>
            <a:pPr marL="342900" indent="-342900">
              <a:buAutoNum type="arabicPeriod"/>
            </a:pPr>
            <a:r>
              <a:rPr lang="en-US" dirty="0">
                <a:latin typeface="Georgia" panose="02040502050405020303" pitchFamily="18" charset="0"/>
              </a:rPr>
              <a:t>Check the git status.</a:t>
            </a:r>
          </a:p>
          <a:p>
            <a:pPr marL="342900" indent="-342900">
              <a:buFontTx/>
              <a:buAutoNum type="arabicPeriod"/>
            </a:pPr>
            <a:r>
              <a:rPr lang="en-US" dirty="0">
                <a:latin typeface="Georgia" panose="02040502050405020303" pitchFamily="18" charset="0"/>
              </a:rPr>
              <a:t>Create another file called hello-</a:t>
            </a:r>
            <a:r>
              <a:rPr lang="en-US" dirty="0" err="1">
                <a:latin typeface="Georgia" panose="02040502050405020303" pitchFamily="18" charset="0"/>
              </a:rPr>
              <a:t>mars.txt</a:t>
            </a:r>
            <a:r>
              <a:rPr lang="en-US" dirty="0">
                <a:latin typeface="Georgia" panose="02040502050405020303" pitchFamily="18" charset="0"/>
              </a:rPr>
              <a:t>. Add ”Hello Mars” without opening a text editor.</a:t>
            </a:r>
          </a:p>
          <a:p>
            <a:pPr marL="342900" indent="-342900">
              <a:buFontTx/>
              <a:buAutoNum type="arabicPeriod"/>
            </a:pPr>
            <a:r>
              <a:rPr lang="en-US" dirty="0">
                <a:latin typeface="Georgia" panose="02040502050405020303" pitchFamily="18" charset="0"/>
              </a:rPr>
              <a:t>Check the git status.</a:t>
            </a:r>
          </a:p>
          <a:p>
            <a:pPr marL="342900" indent="-342900">
              <a:buFontTx/>
              <a:buAutoNum type="arabicPeriod"/>
            </a:pPr>
            <a:r>
              <a:rPr lang="en-US" dirty="0">
                <a:latin typeface="Georgia" panose="02040502050405020303" pitchFamily="18" charset="0"/>
              </a:rPr>
              <a:t>Now add both files to the index at once.</a:t>
            </a:r>
          </a:p>
          <a:p>
            <a:pPr marL="342900" indent="-342900">
              <a:buFontTx/>
              <a:buAutoNum type="arabicPeriod"/>
            </a:pPr>
            <a:r>
              <a:rPr lang="en-US" dirty="0">
                <a:latin typeface="Georgia" panose="02040502050405020303" pitchFamily="18" charset="0"/>
              </a:rPr>
              <a:t>Commit the files.</a:t>
            </a:r>
          </a:p>
          <a:p>
            <a:pPr marL="342900" indent="-342900">
              <a:buFontTx/>
              <a:buAutoNum type="arabicPeriod"/>
            </a:pPr>
            <a:r>
              <a:rPr lang="en-US" dirty="0">
                <a:latin typeface="Georgia" panose="02040502050405020303" pitchFamily="18" charset="0"/>
              </a:rPr>
              <a:t>Create a new repo on GitHub called </a:t>
            </a:r>
            <a:r>
              <a:rPr lang="en-US" dirty="0" err="1">
                <a:latin typeface="Georgia" panose="02040502050405020303" pitchFamily="18" charset="0"/>
              </a:rPr>
              <a:t>gitpractice</a:t>
            </a:r>
            <a:r>
              <a:rPr lang="en-US" dirty="0">
                <a:latin typeface="Georgia" panose="02040502050405020303" pitchFamily="18" charset="0"/>
              </a:rPr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dirty="0">
                <a:latin typeface="Georgia" panose="02040502050405020303" pitchFamily="18" charset="0"/>
              </a:rPr>
              <a:t>Push the local repo to the remote repo.</a:t>
            </a:r>
          </a:p>
          <a:p>
            <a:pPr marL="342900" indent="-342900">
              <a:buFontTx/>
              <a:buAutoNum type="arabicPeriod"/>
            </a:pPr>
            <a:r>
              <a:rPr lang="en-US" dirty="0">
                <a:latin typeface="Georgia" panose="02040502050405020303" pitchFamily="18" charset="0"/>
              </a:rPr>
              <a:t>Add a readme on the remote repo.</a:t>
            </a:r>
          </a:p>
          <a:p>
            <a:pPr marL="342900" indent="-342900">
              <a:buFontTx/>
              <a:buAutoNum type="arabicPeriod"/>
            </a:pPr>
            <a:r>
              <a:rPr lang="en-US" dirty="0">
                <a:latin typeface="Georgia" panose="02040502050405020303" pitchFamily="18" charset="0"/>
              </a:rPr>
              <a:t>Pull those changes to your local repo.</a:t>
            </a:r>
          </a:p>
          <a:p>
            <a:pPr marL="342900" indent="-342900">
              <a:buFontTx/>
              <a:buAutoNum type="arabicPeriod"/>
            </a:pPr>
            <a:r>
              <a:rPr lang="en-US" dirty="0">
                <a:latin typeface="Georgia" panose="02040502050405020303" pitchFamily="18" charset="0"/>
              </a:rPr>
              <a:t>Check the git log.</a:t>
            </a:r>
          </a:p>
          <a:p>
            <a:pPr marL="342900" indent="-342900">
              <a:buAutoNum type="arabicPeriod"/>
            </a:pPr>
            <a:endParaRPr lang="en-US" sz="1600" dirty="0">
              <a:latin typeface="Georgia" panose="02040502050405020303" pitchFamily="18" charset="0"/>
            </a:endParaRPr>
          </a:p>
          <a:p>
            <a:pPr marL="342900" indent="-342900">
              <a:buAutoNum type="arabicPeriod"/>
            </a:pPr>
            <a:endParaRPr lang="en-US" sz="1600" dirty="0">
              <a:latin typeface="Georgia" panose="02040502050405020303" pitchFamily="18" charset="0"/>
            </a:endParaRP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8936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defTabSz="914400" rtl="0" eaLnBrk="1" fontAlgn="auto" latinLnBrk="0" hangingPunct="1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en-US" sz="9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orgia" panose="02040502050405020303" pitchFamily="18" charset="0"/>
                <a:ea typeface="Oswald"/>
                <a:cs typeface="Oswald"/>
                <a:sym typeface="Oswald"/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13179128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 txBox="1">
            <a:spLocks noGrp="1"/>
          </p:cNvSpPr>
          <p:nvPr>
            <p:ph type="body" idx="1"/>
          </p:nvPr>
        </p:nvSpPr>
        <p:spPr>
          <a:xfrm>
            <a:off x="635006" y="14536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03200" indent="-256540">
              <a:lnSpc>
                <a:spcPct val="160000"/>
              </a:lnSpc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rgbClr val="333333"/>
                </a:solidFill>
                <a:latin typeface="Georgia"/>
                <a:sym typeface="Georgia"/>
              </a:rPr>
              <a:t>You should now know how to use the Command Line and Git, both separately and in conjunction with each other.</a:t>
            </a:r>
          </a:p>
          <a:p>
            <a:pPr marL="203200" indent="-256540">
              <a:lnSpc>
                <a:spcPct val="160000"/>
              </a:lnSpc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rgbClr val="333333"/>
                </a:solidFill>
                <a:latin typeface="Georgia"/>
                <a:sym typeface="Georgia"/>
              </a:rPr>
              <a:t>You should also have an initial understanding of </a:t>
            </a:r>
            <a:r>
              <a:rPr lang="en-US" sz="2800" dirty="0" err="1">
                <a:solidFill>
                  <a:srgbClr val="333333"/>
                </a:solidFill>
                <a:latin typeface="Georgia"/>
                <a:sym typeface="Georgia"/>
              </a:rPr>
              <a:t>Jupyter</a:t>
            </a:r>
            <a:r>
              <a:rPr lang="en-US" sz="2800" dirty="0">
                <a:solidFill>
                  <a:srgbClr val="333333"/>
                </a:solidFill>
                <a:latin typeface="Georgia"/>
                <a:sym typeface="Georgia"/>
              </a:rPr>
              <a:t> Notebooks.</a:t>
            </a:r>
          </a:p>
          <a:p>
            <a:pPr lvl="0"/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71" name="Shape 571"/>
          <p:cNvSpPr/>
          <p:nvPr/>
        </p:nvSpPr>
        <p:spPr>
          <a:xfrm>
            <a:off x="635000" y="698500"/>
            <a:ext cx="7721699" cy="4317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/>
          <a:p>
            <a:pPr>
              <a:lnSpc>
                <a:spcPct val="92592"/>
              </a:lnSpc>
            </a:pPr>
            <a:r>
              <a:rPr lang="en-US" sz="3200" dirty="0">
                <a:latin typeface="Georgia" panose="02040502050405020303" pitchFamily="18" charset="0"/>
                <a:sym typeface="Oswald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345077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466">
            <a:extLst>
              <a:ext uri="{FF2B5EF4-FFF2-40B4-BE49-F238E27FC236}">
                <a16:creationId xmlns:a16="http://schemas.microsoft.com/office/drawing/2014/main" id="{1664569D-7231-9542-8BEF-3C8C0DC67D3F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641350" indent="-641350"/>
            <a:r>
              <a:rPr lang="en-US" sz="2000" dirty="0">
                <a:latin typeface="Georgia" panose="02040502050405020303" pitchFamily="18" charset="0"/>
                <a:ea typeface="Oswald"/>
                <a:cs typeface="Oswald"/>
                <a:sym typeface="Oswald"/>
              </a:rPr>
              <a:t>A </a:t>
            </a:r>
            <a:r>
              <a:rPr lang="en-US" sz="2000" b="1" dirty="0">
                <a:latin typeface="Georgia" panose="02040502050405020303" pitchFamily="18" charset="0"/>
                <a:ea typeface="Oswald"/>
                <a:cs typeface="Oswald"/>
                <a:sym typeface="Oswald"/>
              </a:rPr>
              <a:t>graphical user interface</a:t>
            </a:r>
            <a:r>
              <a:rPr lang="en-US" sz="2000" b="1" dirty="0">
                <a:ea typeface="Oswald"/>
                <a:cs typeface="Oswald"/>
                <a:sym typeface="Oswald"/>
              </a:rPr>
              <a:t> (GUI)</a:t>
            </a:r>
            <a:r>
              <a:rPr lang="en-US" sz="2000" dirty="0">
                <a:ea typeface="Oswald"/>
                <a:cs typeface="Oswald"/>
                <a:sym typeface="Oswald"/>
              </a:rPr>
              <a:t>, pronounced “goo-</a:t>
            </a:r>
            <a:r>
              <a:rPr lang="en-US" sz="2000" dirty="0" err="1">
                <a:ea typeface="Oswald"/>
                <a:cs typeface="Oswald"/>
                <a:sym typeface="Oswald"/>
              </a:rPr>
              <a:t>ee</a:t>
            </a:r>
            <a:r>
              <a:rPr lang="en-US" sz="2000" dirty="0">
                <a:ea typeface="Oswald"/>
                <a:cs typeface="Oswald"/>
                <a:sym typeface="Oswald"/>
              </a:rPr>
              <a:t>”, allows users to interact with a computer beyond just typing.</a:t>
            </a:r>
            <a:endParaRPr sz="2000" dirty="0">
              <a:latin typeface="Georgia" panose="02040502050405020303" pitchFamily="18" charset="0"/>
              <a:ea typeface="Oswald"/>
              <a:cs typeface="Oswald"/>
              <a:sym typeface="Oswald"/>
            </a:endParaRPr>
          </a:p>
          <a:p>
            <a:pPr marL="0" indent="0"/>
            <a:endParaRPr dirty="0">
              <a:latin typeface="Georgia" panose="02040502050405020303" pitchFamily="18" charset="0"/>
              <a:ea typeface="Oswald"/>
              <a:cs typeface="Oswald"/>
              <a:sym typeface="Oswald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928F13-2AC2-8E4D-83A8-47530913E0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WHAT IS A GUI?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0695D7-6D08-7640-9B86-383C5BFC0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175" y="2840539"/>
            <a:ext cx="5589430" cy="348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7566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00"/>
        </a:solidFill>
        <a:effectLst/>
      </p:bgPr>
    </p:bg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0" name="Shape 59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91" name="Shape 59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FC0"/>
        </a:solidFill>
        <a:effectLst/>
      </p:bgPr>
    </p:bg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8" name="Shape 598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99" name="Shape 599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466">
            <a:extLst>
              <a:ext uri="{FF2B5EF4-FFF2-40B4-BE49-F238E27FC236}">
                <a16:creationId xmlns:a16="http://schemas.microsoft.com/office/drawing/2014/main" id="{1664569D-7231-9542-8BEF-3C8C0DC67D3F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253514" y="1757164"/>
            <a:ext cx="9611710" cy="1763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641350" indent="-641350"/>
            <a:r>
              <a:rPr lang="en-US" sz="2000" dirty="0">
                <a:latin typeface="Georgia" panose="02040502050405020303" pitchFamily="18" charset="0"/>
                <a:ea typeface="Oswald"/>
                <a:cs typeface="Oswald"/>
                <a:sym typeface="Oswald"/>
              </a:rPr>
              <a:t>A </a:t>
            </a:r>
            <a:r>
              <a:rPr lang="en-US" sz="2000" b="1" dirty="0">
                <a:ea typeface="Oswald"/>
                <a:cs typeface="Oswald"/>
                <a:sym typeface="Oswald"/>
              </a:rPr>
              <a:t>command-line interface (CLI) </a:t>
            </a:r>
            <a:r>
              <a:rPr lang="en-US" sz="2000" dirty="0">
                <a:ea typeface="Oswald"/>
                <a:cs typeface="Oswald"/>
                <a:sym typeface="Oswald"/>
              </a:rPr>
              <a:t>is a way to interact with a computer where the client (user) issues commands using text, or command lines.</a:t>
            </a:r>
            <a:endParaRPr sz="2000" dirty="0">
              <a:latin typeface="Georgia" panose="02040502050405020303" pitchFamily="18" charset="0"/>
              <a:ea typeface="Oswald"/>
              <a:cs typeface="Oswald"/>
              <a:sym typeface="Oswald"/>
            </a:endParaRPr>
          </a:p>
          <a:p>
            <a:pPr marL="0" indent="0"/>
            <a:endParaRPr dirty="0">
              <a:latin typeface="Georgia" panose="02040502050405020303" pitchFamily="18" charset="0"/>
              <a:ea typeface="Oswald"/>
              <a:cs typeface="Oswald"/>
              <a:sym typeface="Oswald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928F13-2AC2-8E4D-83A8-47530913E0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WHAT IS A CLI?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C79B0E-F9E9-714A-94E2-627709DFA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5656" y="2770507"/>
            <a:ext cx="8253488" cy="355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7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466">
            <a:extLst>
              <a:ext uri="{FF2B5EF4-FFF2-40B4-BE49-F238E27FC236}">
                <a16:creationId xmlns:a16="http://schemas.microsoft.com/office/drawing/2014/main" id="{1664569D-7231-9542-8BEF-3C8C0DC67D3F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253513" y="1757164"/>
            <a:ext cx="10826869" cy="1763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641350" indent="-641350"/>
            <a:r>
              <a:rPr lang="en-US" dirty="0"/>
              <a:t>This CLI is the gateway to your operating system and can perform many of the same actions without a graphical interface.</a:t>
            </a:r>
          </a:p>
          <a:p>
            <a:pPr marL="0" indent="0">
              <a:buNone/>
            </a:pPr>
            <a:endParaRPr lang="en-US" dirty="0"/>
          </a:p>
          <a:p>
            <a:pPr marL="641350" indent="-641350"/>
            <a:r>
              <a:rPr lang="en-US" dirty="0"/>
              <a:t>Terminal commands can assist you with:</a:t>
            </a:r>
          </a:p>
          <a:p>
            <a:pPr marL="1290482" lvl="1" indent="-641350"/>
            <a:r>
              <a:rPr lang="en-US" sz="1800" dirty="0"/>
              <a:t>Running processes</a:t>
            </a:r>
          </a:p>
          <a:p>
            <a:pPr marL="1290482" lvl="1" indent="-641350"/>
            <a:r>
              <a:rPr lang="en-US" sz="1800" dirty="0"/>
              <a:t>Finding files</a:t>
            </a:r>
          </a:p>
          <a:p>
            <a:pPr marL="1290482" lvl="1" indent="-641350"/>
            <a:r>
              <a:rPr lang="en-US" sz="1800" dirty="0"/>
              <a:t>Substring match of file contents</a:t>
            </a:r>
          </a:p>
          <a:p>
            <a:pPr marL="1290482" lvl="1" indent="-641350"/>
            <a:r>
              <a:rPr lang="en-US" sz="1800" dirty="0"/>
              <a:t>Assessing performance</a:t>
            </a:r>
          </a:p>
          <a:p>
            <a:pPr marL="1290482" lvl="1" indent="-641350"/>
            <a:r>
              <a:rPr lang="en-US" sz="1800" dirty="0"/>
              <a:t>Remote operations</a:t>
            </a:r>
          </a:p>
          <a:p>
            <a:pPr marL="1290482" lvl="1" indent="-641350"/>
            <a:r>
              <a:rPr lang="en-US" sz="1800" dirty="0"/>
              <a:t>Web browsing</a:t>
            </a:r>
          </a:p>
          <a:p>
            <a:pPr marL="1290482" lvl="1" indent="-641350"/>
            <a:r>
              <a:rPr lang="en-US" sz="1800" dirty="0"/>
              <a:t>Installing packages</a:t>
            </a:r>
          </a:p>
          <a:p>
            <a:pPr marL="1290482" lvl="1" indent="-641350"/>
            <a:r>
              <a:rPr lang="en-US" sz="1800" dirty="0"/>
              <a:t>Managing your development environment</a:t>
            </a:r>
          </a:p>
          <a:p>
            <a:pPr marL="649132" lvl="1" indent="0"/>
            <a:endParaRPr dirty="0">
              <a:latin typeface="Georgia" panose="02040502050405020303" pitchFamily="18" charset="0"/>
              <a:ea typeface="Oswald"/>
              <a:cs typeface="Oswald"/>
              <a:sym typeface="Oswald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928F13-2AC2-8E4D-83A8-47530913E0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WHY COMMAND LINE?</a:t>
            </a:r>
          </a:p>
        </p:txBody>
      </p:sp>
    </p:spTree>
    <p:extLst>
      <p:ext uri="{BB962C8B-B14F-4D97-AF65-F5344CB8AC3E}">
        <p14:creationId xmlns:p14="http://schemas.microsoft.com/office/powerpoint/2010/main" val="2174579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466">
            <a:extLst>
              <a:ext uri="{FF2B5EF4-FFF2-40B4-BE49-F238E27FC236}">
                <a16:creationId xmlns:a16="http://schemas.microsoft.com/office/drawing/2014/main" id="{1664569D-7231-9542-8BEF-3C8C0DC67D3F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243584" y="1602619"/>
            <a:ext cx="11029982" cy="1763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/>
              <a:t>In this class, we will use a popular UNIX shell called bash.</a:t>
            </a:r>
          </a:p>
          <a:p>
            <a:pPr marL="189331" indent="0">
              <a:buNone/>
            </a:pPr>
            <a:endParaRPr lang="en-US" b="1" dirty="0"/>
          </a:p>
          <a:p>
            <a:pPr marL="189331" indent="0">
              <a:buNone/>
            </a:pPr>
            <a:r>
              <a:rPr lang="en-US" b="1" dirty="0"/>
              <a:t>For Mac:</a:t>
            </a:r>
          </a:p>
          <a:p>
            <a:r>
              <a:rPr lang="en-US" b="1" dirty="0"/>
              <a:t>Terminal </a:t>
            </a:r>
            <a:r>
              <a:rPr lang="en-US" dirty="0"/>
              <a:t>allows users to input command lines for the OS as well as git.</a:t>
            </a:r>
          </a:p>
          <a:p>
            <a:r>
              <a:rPr lang="en-US" dirty="0"/>
              <a:t>If using for first time, type </a:t>
            </a:r>
            <a:r>
              <a:rPr lang="en-US" i="1" dirty="0"/>
              <a:t>git</a:t>
            </a:r>
            <a:r>
              <a:rPr lang="en-US" dirty="0"/>
              <a:t> and return in the Terminal and the system will install git.</a:t>
            </a:r>
          </a:p>
          <a:p>
            <a:endParaRPr lang="en-US" dirty="0"/>
          </a:p>
          <a:p>
            <a:pPr marL="189331" indent="0">
              <a:buNone/>
            </a:pPr>
            <a:r>
              <a:rPr lang="en-US" b="1" dirty="0"/>
              <a:t>For Windows:</a:t>
            </a:r>
          </a:p>
          <a:p>
            <a:r>
              <a:rPr lang="en-US" b="1" dirty="0"/>
              <a:t>Git Bash </a:t>
            </a:r>
            <a:r>
              <a:rPr lang="en-US" dirty="0"/>
              <a:t>provides a set of executables that emulate bash commands in the Windows shells.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928F13-2AC2-8E4D-83A8-47530913E0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BASH</a:t>
            </a:r>
          </a:p>
        </p:txBody>
      </p:sp>
    </p:spTree>
    <p:extLst>
      <p:ext uri="{BB962C8B-B14F-4D97-AF65-F5344CB8AC3E}">
        <p14:creationId xmlns:p14="http://schemas.microsoft.com/office/powerpoint/2010/main" val="3036068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 dirty="0"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Georgia" panose="02040502050405020303" pitchFamily="18" charset="0"/>
                <a:ea typeface="Oswald"/>
                <a:cs typeface="Oswald"/>
                <a:sym typeface="Oswald"/>
              </a:rPr>
              <a:t>Understanding Paths</a:t>
            </a:r>
          </a:p>
        </p:txBody>
      </p:sp>
    </p:spTree>
    <p:extLst>
      <p:ext uri="{BB962C8B-B14F-4D97-AF65-F5344CB8AC3E}">
        <p14:creationId xmlns:p14="http://schemas.microsoft.com/office/powerpoint/2010/main" val="3212139701"/>
      </p:ext>
    </p:extLst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White">
  <a:themeElements>
    <a:clrScheme name="White">
      <a:dk1>
        <a:srgbClr val="000000"/>
      </a:dk1>
      <a:lt1>
        <a:srgbClr val="000000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4493</TotalTime>
  <Words>3139</Words>
  <Application>Microsoft Macintosh PowerPoint</Application>
  <PresentationFormat>Custom</PresentationFormat>
  <Paragraphs>386</Paragraphs>
  <Slides>51</Slides>
  <Notes>35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Arial</vt:lpstr>
      <vt:lpstr>Gill Sans</vt:lpstr>
      <vt:lpstr>Georgia</vt:lpstr>
      <vt:lpstr>Oswald</vt:lpstr>
      <vt:lpstr>Merriweather Sans</vt:lpstr>
      <vt:lpstr>White</vt:lpstr>
      <vt:lpstr>1_White</vt:lpstr>
      <vt:lpstr>PowerPoint Presentation</vt:lpstr>
      <vt:lpstr>PowerPoint Presentation</vt:lpstr>
      <vt:lpstr>Pre-Work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GET COMMAND OF THE COMMAND 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GET FAMILIAR WITH JUPYTER NOTEBOOKS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CREATING A NEW REMOTE REPO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PULL REQUEST</vt:lpstr>
      <vt:lpstr>PowerPoint Presentation</vt:lpstr>
      <vt:lpstr>PowerPoint Presentation</vt:lpstr>
      <vt:lpstr>GIT WORKFLOW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Longstreet</dc:creator>
  <cp:lastModifiedBy>McCullough, Kevin</cp:lastModifiedBy>
  <cp:revision>152</cp:revision>
  <dcterms:modified xsi:type="dcterms:W3CDTF">2019-10-10T03:04:49Z</dcterms:modified>
</cp:coreProperties>
</file>