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7" r:id="rId3"/>
    <p:sldId id="257" r:id="rId4"/>
    <p:sldId id="263" r:id="rId5"/>
    <p:sldId id="266" r:id="rId6"/>
    <p:sldId id="259" r:id="rId7"/>
    <p:sldId id="265" r:id="rId8"/>
    <p:sldId id="264" r:id="rId9"/>
    <p:sldId id="268" r:id="rId10"/>
    <p:sldId id="260" r:id="rId11"/>
    <p:sldId id="261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1B652-1057-46F3-ADB0-02ADCA82FBFB}" type="datetimeFigureOut">
              <a:rPr lang="cs-CZ" smtClean="0"/>
              <a:t>09.06.2018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5B07-366E-4EFA-9A99-1C22531F1D9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54066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1B652-1057-46F3-ADB0-02ADCA82FBFB}" type="datetimeFigureOut">
              <a:rPr lang="cs-CZ" smtClean="0"/>
              <a:t>09.06.2018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5B07-366E-4EFA-9A99-1C22531F1D9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92055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1B652-1057-46F3-ADB0-02ADCA82FBFB}" type="datetimeFigureOut">
              <a:rPr lang="cs-CZ" smtClean="0"/>
              <a:t>09.06.2018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5B07-366E-4EFA-9A99-1C22531F1D9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34225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1B652-1057-46F3-ADB0-02ADCA82FBFB}" type="datetimeFigureOut">
              <a:rPr lang="cs-CZ" smtClean="0"/>
              <a:t>09.06.2018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5B07-366E-4EFA-9A99-1C22531F1D9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70054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1B652-1057-46F3-ADB0-02ADCA82FBFB}" type="datetimeFigureOut">
              <a:rPr lang="cs-CZ" smtClean="0"/>
              <a:t>09.06.2018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5B07-366E-4EFA-9A99-1C22531F1D9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15200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1B652-1057-46F3-ADB0-02ADCA82FBFB}" type="datetimeFigureOut">
              <a:rPr lang="cs-CZ" smtClean="0"/>
              <a:t>09.06.2018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5B07-366E-4EFA-9A99-1C22531F1D9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47370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1B652-1057-46F3-ADB0-02ADCA82FBFB}" type="datetimeFigureOut">
              <a:rPr lang="cs-CZ" smtClean="0"/>
              <a:t>09.06.2018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5B07-366E-4EFA-9A99-1C22531F1D9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67196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1B652-1057-46F3-ADB0-02ADCA82FBFB}" type="datetimeFigureOut">
              <a:rPr lang="cs-CZ" smtClean="0"/>
              <a:t>09.06.2018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5B07-366E-4EFA-9A99-1C22531F1D9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60150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1B652-1057-46F3-ADB0-02ADCA82FBFB}" type="datetimeFigureOut">
              <a:rPr lang="cs-CZ" smtClean="0"/>
              <a:t>09.06.2018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5B07-366E-4EFA-9A99-1C22531F1D9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35556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1B652-1057-46F3-ADB0-02ADCA82FBFB}" type="datetimeFigureOut">
              <a:rPr lang="cs-CZ" smtClean="0"/>
              <a:t>09.06.2018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5B07-366E-4EFA-9A99-1C22531F1D9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08502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1B652-1057-46F3-ADB0-02ADCA82FBFB}" type="datetimeFigureOut">
              <a:rPr lang="cs-CZ" smtClean="0"/>
              <a:t>09.06.2018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5B07-366E-4EFA-9A99-1C22531F1D9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47267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1B652-1057-46F3-ADB0-02ADCA82FBFB}" type="datetimeFigureOut">
              <a:rPr lang="cs-CZ" smtClean="0"/>
              <a:t>09.06.2018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B5B07-366E-4EFA-9A99-1C22531F1D9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28797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Learn/Server-side/Django/Deployment" TargetMode="External"/><Relationship Id="rId2" Type="http://schemas.openxmlformats.org/officeDocument/2006/relationships/hyperlink" Target="https://medium.com/unicorn-supplies/angular-vs-react-vs-vue-a-2017-comparison-c5c52d620176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6430B4D-6179-458F-84D1-525837E3BC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5271" y="1155919"/>
            <a:ext cx="8710569" cy="2387600"/>
          </a:xfrm>
        </p:spPr>
        <p:txBody>
          <a:bodyPr>
            <a:normAutofit fontScale="90000"/>
          </a:bodyPr>
          <a:lstStyle/>
          <a:p>
            <a:r>
              <a:rPr lang="cs-CZ" b="1" dirty="0"/>
              <a:t>Webová aplikace pro evidenci klientů</a:t>
            </a:r>
            <a:br>
              <a:rPr lang="cs-CZ" b="1" dirty="0"/>
            </a:br>
            <a:r>
              <a:rPr lang="cs-CZ" b="1" dirty="0"/>
              <a:t>projektu „Úspěšný prvňáček“</a:t>
            </a:r>
            <a:endParaRPr lang="cs-CZ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868037AF-F8F7-4F19-BFBD-64570B71DB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8313" y="4026330"/>
            <a:ext cx="1764484" cy="441456"/>
          </a:xfrm>
        </p:spPr>
        <p:txBody>
          <a:bodyPr/>
          <a:lstStyle/>
          <a:p>
            <a:r>
              <a:rPr lang="cs-CZ" dirty="0"/>
              <a:t>Lukáš Rod</a:t>
            </a:r>
          </a:p>
        </p:txBody>
      </p:sp>
      <p:sp>
        <p:nvSpPr>
          <p:cNvPr id="5" name="Podnadpis 2">
            <a:extLst>
              <a:ext uri="{FF2B5EF4-FFF2-40B4-BE49-F238E27FC236}">
                <a16:creationId xmlns:a16="http://schemas.microsoft.com/office/drawing/2014/main" id="{A64A163B-35D0-430D-B158-1A7F50707D0A}"/>
              </a:ext>
            </a:extLst>
          </p:cNvPr>
          <p:cNvSpPr txBox="1">
            <a:spLocks/>
          </p:cNvSpPr>
          <p:nvPr/>
        </p:nvSpPr>
        <p:spPr>
          <a:xfrm>
            <a:off x="6926509" y="6001289"/>
            <a:ext cx="4613945" cy="441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/>
              <a:t>Softwarové inženýrství (BI-WSI-SI)</a:t>
            </a:r>
          </a:p>
        </p:txBody>
      </p:sp>
      <p:sp>
        <p:nvSpPr>
          <p:cNvPr id="6" name="Podnadpis 2">
            <a:extLst>
              <a:ext uri="{FF2B5EF4-FFF2-40B4-BE49-F238E27FC236}">
                <a16:creationId xmlns:a16="http://schemas.microsoft.com/office/drawing/2014/main" id="{DE999004-7E88-43DC-B326-DFEC00BF4BB2}"/>
              </a:ext>
            </a:extLst>
          </p:cNvPr>
          <p:cNvSpPr txBox="1">
            <a:spLocks/>
          </p:cNvSpPr>
          <p:nvPr/>
        </p:nvSpPr>
        <p:spPr>
          <a:xfrm>
            <a:off x="183858" y="6001289"/>
            <a:ext cx="5739469" cy="441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/>
              <a:t>Vedoucí práce: Ing. Stanislav </a:t>
            </a:r>
            <a:r>
              <a:rPr lang="cs-CZ" dirty="0" err="1"/>
              <a:t>Kuznetsov</a:t>
            </a:r>
            <a:endParaRPr lang="cs-CZ" dirty="0"/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38EC74D5-5C47-4837-B3A1-C360B94F7D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58" y="0"/>
            <a:ext cx="873154" cy="873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4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5509428-56C9-43E9-833A-F581FB16D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Závěr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CC917A15-CCA1-44AD-8605-F5F5BD8F7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cs-CZ" dirty="0"/>
              <a:t>Splnění všech požadavků, úspěšné akceptační testování</a:t>
            </a:r>
            <a:endParaRPr lang="cs-CZ" b="1" dirty="0"/>
          </a:p>
          <a:p>
            <a:pPr>
              <a:lnSpc>
                <a:spcPct val="150000"/>
              </a:lnSpc>
            </a:pPr>
            <a:r>
              <a:rPr lang="cs-CZ" b="1" dirty="0"/>
              <a:t>Aplikace nasazena a denně používána</a:t>
            </a:r>
            <a:endParaRPr lang="cs-CZ" dirty="0"/>
          </a:p>
          <a:p>
            <a:pPr>
              <a:lnSpc>
                <a:spcPct val="150000"/>
              </a:lnSpc>
            </a:pPr>
            <a:r>
              <a:rPr lang="cs-CZ" dirty="0"/>
              <a:t>Rozšíření znalostí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cs-CZ" dirty="0">
                <a:sym typeface="Wingdings" panose="05000000000000000000" pitchFamily="2" charset="2"/>
              </a:rPr>
              <a:t> + v</a:t>
            </a:r>
            <a:r>
              <a:rPr lang="cs-CZ" dirty="0"/>
              <a:t>yřešení problémů s propojením frameworků, s API</a:t>
            </a:r>
          </a:p>
          <a:p>
            <a:pPr>
              <a:lnSpc>
                <a:spcPct val="150000"/>
              </a:lnSpc>
            </a:pPr>
            <a:r>
              <a:rPr lang="cs-CZ" dirty="0"/>
              <a:t>+ další rozšíření</a:t>
            </a:r>
          </a:p>
        </p:txBody>
      </p:sp>
    </p:spTree>
    <p:extLst>
      <p:ext uri="{BB962C8B-B14F-4D97-AF65-F5344CB8AC3E}">
        <p14:creationId xmlns:p14="http://schemas.microsoft.com/office/powerpoint/2010/main" val="2704487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18A0051-F89C-4093-9E57-42F13EFE6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Důležité zdroje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8DC46440-1327-4C0D-8F72-384AAC033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cs-CZ" dirty="0"/>
              <a:t>NEUHAUS, </a:t>
            </a:r>
            <a:r>
              <a:rPr lang="cs-CZ" dirty="0" err="1"/>
              <a:t>Jens</a:t>
            </a:r>
            <a:r>
              <a:rPr lang="cs-CZ" dirty="0"/>
              <a:t>. </a:t>
            </a:r>
            <a:r>
              <a:rPr lang="cs-CZ" i="1" dirty="0" err="1"/>
              <a:t>Angular</a:t>
            </a:r>
            <a:r>
              <a:rPr lang="cs-CZ" i="1" dirty="0"/>
              <a:t> vs. </a:t>
            </a:r>
            <a:r>
              <a:rPr lang="cs-CZ" i="1" dirty="0" err="1"/>
              <a:t>React</a:t>
            </a:r>
            <a:r>
              <a:rPr lang="cs-CZ" i="1" dirty="0"/>
              <a:t> vs. </a:t>
            </a:r>
            <a:r>
              <a:rPr lang="cs-CZ" i="1" dirty="0" err="1"/>
              <a:t>Vue</a:t>
            </a:r>
            <a:r>
              <a:rPr lang="cs-CZ" i="1" dirty="0"/>
              <a:t>: A 2017 </a:t>
            </a:r>
            <a:r>
              <a:rPr lang="cs-CZ" i="1" dirty="0" err="1"/>
              <a:t>comparison</a:t>
            </a:r>
            <a:r>
              <a:rPr lang="cs-CZ" i="1" dirty="0"/>
              <a:t> </a:t>
            </a:r>
            <a:r>
              <a:rPr lang="cs-CZ" dirty="0"/>
              <a:t>[online]. </a:t>
            </a:r>
            <a:r>
              <a:rPr lang="pl-PL" dirty="0"/>
              <a:t>2017 [cit. 2018-04-01]. Dostupné z: </a:t>
            </a:r>
            <a:r>
              <a:rPr lang="pl-PL" dirty="0">
                <a:hlinkClick r:id="rId2"/>
              </a:rPr>
              <a:t>https://medium.com/unicorn-supplies/angular-vs-react-vs-vue-a-2017-comparison-c5c52d620176</a:t>
            </a:r>
            <a:r>
              <a:rPr lang="cs-CZ" dirty="0"/>
              <a:t>.</a:t>
            </a:r>
          </a:p>
          <a:p>
            <a:r>
              <a:rPr lang="en-US" dirty="0"/>
              <a:t>BERTOLI, Michele. </a:t>
            </a:r>
            <a:r>
              <a:rPr lang="en-US" i="1" dirty="0"/>
              <a:t>React Design Patterns and Best Practices: Build</a:t>
            </a:r>
            <a:r>
              <a:rPr lang="cs-CZ" i="1" dirty="0"/>
              <a:t> </a:t>
            </a:r>
            <a:r>
              <a:rPr lang="en-US" i="1" dirty="0"/>
              <a:t>easy to scale modular applications using the most powerful components</a:t>
            </a:r>
            <a:r>
              <a:rPr lang="cs-CZ" i="1" dirty="0"/>
              <a:t> </a:t>
            </a:r>
            <a:r>
              <a:rPr lang="en-US" i="1" dirty="0"/>
              <a:t>and design patterns</a:t>
            </a:r>
            <a:r>
              <a:rPr lang="en-US" dirty="0"/>
              <a:t>. Birmingham: </a:t>
            </a:r>
            <a:r>
              <a:rPr lang="en-US" dirty="0" err="1"/>
              <a:t>Packt</a:t>
            </a:r>
            <a:r>
              <a:rPr lang="en-US" dirty="0"/>
              <a:t> Publishing, 2017. </a:t>
            </a:r>
            <a:br>
              <a:rPr lang="cs-CZ" dirty="0"/>
            </a:br>
            <a:r>
              <a:rPr lang="en-US" dirty="0"/>
              <a:t>ISBN 978-1-</a:t>
            </a:r>
            <a:r>
              <a:rPr lang="cs-CZ" dirty="0"/>
              <a:t>78646-453-8.</a:t>
            </a:r>
          </a:p>
          <a:p>
            <a:r>
              <a:rPr lang="en-US" dirty="0"/>
              <a:t>MDN. </a:t>
            </a:r>
            <a:r>
              <a:rPr lang="en-US" i="1" dirty="0"/>
              <a:t>Django Tutorial Part 11: Deploying Django to production </a:t>
            </a:r>
            <a:r>
              <a:rPr lang="en-US" dirty="0"/>
              <a:t>[online].</a:t>
            </a:r>
            <a:r>
              <a:rPr lang="cs-CZ" dirty="0"/>
              <a:t> </a:t>
            </a:r>
            <a:r>
              <a:rPr lang="pl-PL" dirty="0"/>
              <a:t>2018 [cit. 2018-04-10]. Dostupné z: </a:t>
            </a:r>
            <a:r>
              <a:rPr lang="pl-PL" dirty="0">
                <a:hlinkClick r:id="rId3"/>
              </a:rPr>
              <a:t>https://developer.mozilla.</a:t>
            </a:r>
            <a:r>
              <a:rPr lang="en-US" dirty="0">
                <a:hlinkClick r:id="rId3"/>
              </a:rPr>
              <a:t>org/</a:t>
            </a:r>
            <a:r>
              <a:rPr lang="en-US" dirty="0" err="1">
                <a:hlinkClick r:id="rId3"/>
              </a:rPr>
              <a:t>en</a:t>
            </a:r>
            <a:r>
              <a:rPr lang="en-US" dirty="0">
                <a:hlinkClick r:id="rId3"/>
              </a:rPr>
              <a:t>-US/docs/Learn/Server-side/Django/Deployment</a:t>
            </a:r>
            <a:r>
              <a:rPr lang="en-US" dirty="0"/>
              <a:t>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977942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5">
            <a:extLst>
              <a:ext uri="{FF2B5EF4-FFF2-40B4-BE49-F238E27FC236}">
                <a16:creationId xmlns:a16="http://schemas.microsoft.com/office/drawing/2014/main" id="{0767A352-35E4-433D-8073-8C1101A1C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5396" y="1414512"/>
            <a:ext cx="5101206" cy="1325563"/>
          </a:xfrm>
        </p:spPr>
        <p:txBody>
          <a:bodyPr/>
          <a:lstStyle/>
          <a:p>
            <a:r>
              <a:rPr lang="cs-CZ" dirty="0"/>
              <a:t>Děkuji za pozornost.</a:t>
            </a:r>
          </a:p>
        </p:txBody>
      </p:sp>
      <p:sp>
        <p:nvSpPr>
          <p:cNvPr id="7" name="Zástupný symbol pro obsah 6">
            <a:extLst>
              <a:ext uri="{FF2B5EF4-FFF2-40B4-BE49-F238E27FC236}">
                <a16:creationId xmlns:a16="http://schemas.microsoft.com/office/drawing/2014/main" id="{68AA4ED5-AE9E-46DA-8920-0A857AA53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8137" y="3922873"/>
            <a:ext cx="1715723" cy="7330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sz="3600" dirty="0"/>
              <a:t>Dotazy?</a:t>
            </a:r>
          </a:p>
        </p:txBody>
      </p:sp>
    </p:spTree>
    <p:extLst>
      <p:ext uri="{BB962C8B-B14F-4D97-AF65-F5344CB8AC3E}">
        <p14:creationId xmlns:p14="http://schemas.microsoft.com/office/powerpoint/2010/main" val="537950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A9071D8-2713-4B8B-84A2-AD4F28694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/>
              <a:t>Úspěšný prvňáček</a:t>
            </a:r>
            <a:endParaRPr lang="cs-CZ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F411A28C-25BB-4EFC-8F77-05C5B9292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cs-CZ" dirty="0"/>
              <a:t>Soubor 6 kurzů – předškoláci i prvňáčci</a:t>
            </a:r>
          </a:p>
          <a:p>
            <a:pPr>
              <a:lnSpc>
                <a:spcPct val="150000"/>
              </a:lnSpc>
            </a:pPr>
            <a:r>
              <a:rPr lang="cs-CZ" dirty="0"/>
              <a:t>Cíl: rozvoj dovedností pro přípravu na školní docházku</a:t>
            </a:r>
          </a:p>
          <a:p>
            <a:pPr>
              <a:lnSpc>
                <a:spcPct val="150000"/>
              </a:lnSpc>
            </a:pPr>
            <a:r>
              <a:rPr lang="cs-CZ" dirty="0"/>
              <a:t>Speciální pedagožka PaedDr. Jana Rodová</a:t>
            </a: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7250EA25-A8E9-4423-9830-0F60EA3974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2911" y="457804"/>
            <a:ext cx="1367821" cy="1367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061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2654E98-D333-4FBC-8CF6-BB6615376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Cíle práce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14A63920-E159-4F57-829C-33B4AFC8C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cs-CZ" dirty="0"/>
              <a:t>Zhodnocení současného řešení, volba technologií, možná řešení</a:t>
            </a:r>
          </a:p>
          <a:p>
            <a:pPr>
              <a:lnSpc>
                <a:spcPct val="150000"/>
              </a:lnSpc>
            </a:pPr>
            <a:r>
              <a:rPr lang="cs-CZ" b="1" dirty="0"/>
              <a:t>Analýza, návrh</a:t>
            </a:r>
            <a:r>
              <a:rPr lang="cs-CZ" dirty="0"/>
              <a:t> (datový model, UI, API)</a:t>
            </a:r>
          </a:p>
          <a:p>
            <a:pPr>
              <a:lnSpc>
                <a:spcPct val="150000"/>
              </a:lnSpc>
            </a:pPr>
            <a:r>
              <a:rPr lang="cs-CZ" b="1" dirty="0"/>
              <a:t>Implementace, akceptační testování, nasazení</a:t>
            </a:r>
          </a:p>
          <a:p>
            <a:pPr>
              <a:lnSpc>
                <a:spcPct val="150000"/>
              </a:lnSpc>
            </a:pPr>
            <a:r>
              <a:rPr lang="cs-CZ" dirty="0"/>
              <a:t>+ další možnosti rozšíření</a:t>
            </a:r>
          </a:p>
        </p:txBody>
      </p:sp>
    </p:spTree>
    <p:extLst>
      <p:ext uri="{BB962C8B-B14F-4D97-AF65-F5344CB8AC3E}">
        <p14:creationId xmlns:p14="http://schemas.microsoft.com/office/powerpoint/2010/main" val="2329850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D961A6C-6FA3-4C5F-BAFC-4C298056E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Motivace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0F1FA665-3C77-42D6-9940-B2D180A38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cs-CZ" dirty="0"/>
              <a:t>Podílím se na projektu už od počátku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cs-CZ" dirty="0">
                <a:sym typeface="Wingdings" panose="05000000000000000000" pitchFamily="2" charset="2"/>
              </a:rPr>
              <a:t>Technologie užitečným a podpůrným prvkem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cs-CZ">
                <a:sym typeface="Wingdings" panose="05000000000000000000" pitchFamily="2" charset="2"/>
              </a:rPr>
              <a:t>Ušetření </a:t>
            </a:r>
            <a:r>
              <a:rPr lang="cs-CZ" dirty="0">
                <a:sym typeface="Wingdings" panose="05000000000000000000" pitchFamily="2" charset="2"/>
              </a:rPr>
              <a:t>času</a:t>
            </a:r>
          </a:p>
          <a:p>
            <a:pPr>
              <a:lnSpc>
                <a:spcPct val="150000"/>
              </a:lnSpc>
            </a:pPr>
            <a:r>
              <a:rPr lang="cs-CZ" dirty="0">
                <a:sym typeface="Wingdings" panose="05000000000000000000" pitchFamily="2" charset="2"/>
              </a:rPr>
              <a:t>Rozvoj znalostí a dovedností – nové technologie</a:t>
            </a:r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85143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980346D-187C-4388-B388-CC9EE7B89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Požadavky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5D945C5D-07FC-4AF2-BBD0-ADE79FD93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cs-CZ" dirty="0"/>
              <a:t>Responzivní webová aplikace</a:t>
            </a:r>
          </a:p>
          <a:p>
            <a:pPr>
              <a:lnSpc>
                <a:spcPct val="150000"/>
              </a:lnSpc>
            </a:pPr>
            <a:r>
              <a:rPr lang="cs-CZ" dirty="0"/>
              <a:t>Bezpečnost, srozumitelné a jednoduché UI, rozšiřitelnost</a:t>
            </a:r>
          </a:p>
          <a:p>
            <a:pPr>
              <a:lnSpc>
                <a:spcPct val="150000"/>
              </a:lnSpc>
            </a:pPr>
            <a:r>
              <a:rPr lang="cs-CZ" dirty="0"/>
              <a:t>Evidence klientů, lekcí, docházky, skupin, plateb a kurzů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cs-CZ" dirty="0">
                <a:sym typeface="Wingdings" panose="05000000000000000000" pitchFamily="2" charset="2"/>
              </a:rPr>
              <a:t>P</a:t>
            </a:r>
            <a:r>
              <a:rPr lang="cs-CZ" dirty="0"/>
              <a:t>ředplacené lekce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cs-CZ" dirty="0">
                <a:sym typeface="Wingdings" panose="05000000000000000000" pitchFamily="2" charset="2"/>
              </a:rPr>
              <a:t>Z</a:t>
            </a:r>
            <a:r>
              <a:rPr lang="cs-CZ" dirty="0"/>
              <a:t>obrazení den/týden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cs-CZ" dirty="0"/>
              <a:t>Číslo lekce, upozornění na platbu příště</a:t>
            </a:r>
          </a:p>
          <a:p>
            <a:pPr>
              <a:lnSpc>
                <a:spcPct val="150000"/>
              </a:lnSpc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700740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C71E3EC-B98B-41CB-B1AE-B36E11258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Zvolené technologie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8D4E82FA-EF7F-48B9-A0F9-25FFCF245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cs-CZ" b="1" dirty="0"/>
              <a:t>Server: 	</a:t>
            </a:r>
            <a:r>
              <a:rPr lang="cs-CZ" dirty="0"/>
              <a:t>Python 3 + </a:t>
            </a:r>
            <a:r>
              <a:rPr lang="cs-CZ" dirty="0" err="1"/>
              <a:t>Django</a:t>
            </a:r>
            <a:r>
              <a:rPr lang="cs-CZ" dirty="0"/>
              <a:t> 2, </a:t>
            </a:r>
            <a:r>
              <a:rPr lang="cs-CZ" dirty="0" err="1"/>
              <a:t>Django</a:t>
            </a:r>
            <a:r>
              <a:rPr lang="cs-CZ" dirty="0"/>
              <a:t> REST Framework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cs-CZ" dirty="0">
                <a:sym typeface="Wingdings" panose="05000000000000000000" pitchFamily="2" charset="2"/>
              </a:rPr>
              <a:t>		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cs-CZ" dirty="0">
                <a:sym typeface="Wingdings" panose="05000000000000000000" pitchFamily="2" charset="2"/>
              </a:rPr>
              <a:t>REST API (JSON)</a:t>
            </a:r>
            <a:endParaRPr lang="en-US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b="1" dirty="0" err="1">
                <a:sym typeface="Wingdings" panose="05000000000000000000" pitchFamily="2" charset="2"/>
              </a:rPr>
              <a:t>Klient</a:t>
            </a:r>
            <a:r>
              <a:rPr lang="cs-CZ" b="1" dirty="0">
                <a:sym typeface="Wingdings" panose="05000000000000000000" pitchFamily="2" charset="2"/>
              </a:rPr>
              <a:t>: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cs-CZ" dirty="0">
                <a:sym typeface="Wingdings" panose="05000000000000000000" pitchFamily="2" charset="2"/>
              </a:rPr>
              <a:t>	</a:t>
            </a:r>
            <a:r>
              <a:rPr lang="en-US" dirty="0">
                <a:sym typeface="Wingdings" panose="05000000000000000000" pitchFamily="2" charset="2"/>
              </a:rPr>
              <a:t>JS </a:t>
            </a:r>
            <a:r>
              <a:rPr lang="cs-CZ" dirty="0">
                <a:sym typeface="Wingdings" panose="05000000000000000000" pitchFamily="2" charset="2"/>
              </a:rPr>
              <a:t>+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Reac</a:t>
            </a:r>
            <a:r>
              <a:rPr lang="cs-CZ" dirty="0">
                <a:sym typeface="Wingdings" panose="05000000000000000000" pitchFamily="2" charset="2"/>
              </a:rPr>
              <a:t>t</a:t>
            </a:r>
            <a:r>
              <a:rPr lang="en-US" dirty="0">
                <a:sym typeface="Wingdings" panose="05000000000000000000" pitchFamily="2" charset="2"/>
              </a:rPr>
              <a:t> (</a:t>
            </a:r>
            <a:r>
              <a:rPr lang="cs-CZ" dirty="0">
                <a:sym typeface="Wingdings" panose="05000000000000000000" pitchFamily="2" charset="2"/>
              </a:rPr>
              <a:t>+</a:t>
            </a:r>
            <a:r>
              <a:rPr lang="en-US" dirty="0">
                <a:sym typeface="Wingdings" panose="05000000000000000000" pitchFamily="2" charset="2"/>
              </a:rPr>
              <a:t> JSX</a:t>
            </a:r>
            <a:r>
              <a:rPr lang="cs-CZ" dirty="0">
                <a:sym typeface="Wingdings" panose="05000000000000000000" pitchFamily="2" charset="2"/>
              </a:rPr>
              <a:t> </a:t>
            </a:r>
            <a:r>
              <a:rPr lang="cs-CZ" i="1" dirty="0">
                <a:sym typeface="Wingdings" panose="05000000000000000000" pitchFamily="2" charset="2"/>
              </a:rPr>
              <a:t>a Node.js</a:t>
            </a:r>
            <a:r>
              <a:rPr lang="en-US" dirty="0">
                <a:sym typeface="Wingdings" panose="05000000000000000000" pitchFamily="2" charset="2"/>
              </a:rPr>
              <a:t>)</a:t>
            </a:r>
            <a:endParaRPr lang="cs-CZ" dirty="0">
              <a:sym typeface="Wingdings" panose="05000000000000000000" pitchFamily="2" charset="2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cs-CZ" dirty="0">
                <a:sym typeface="Wingdings" panose="05000000000000000000" pitchFamily="2" charset="2"/>
              </a:rPr>
              <a:t>		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cs-CZ" b="1" dirty="0">
                <a:solidFill>
                  <a:schemeClr val="accent6"/>
                </a:solidFill>
                <a:sym typeface="Wingdings" panose="05000000000000000000" pitchFamily="2" charset="2"/>
              </a:rPr>
              <a:t>SPA </a:t>
            </a:r>
            <a:r>
              <a:rPr lang="cs-CZ" b="1" dirty="0">
                <a:sym typeface="Wingdings" panose="05000000000000000000" pitchFamily="2" charset="2"/>
              </a:rPr>
              <a:t>–</a:t>
            </a:r>
            <a:r>
              <a:rPr lang="cs-CZ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Axios</a:t>
            </a:r>
            <a:r>
              <a:rPr lang="en-US" dirty="0">
                <a:sym typeface="Wingdings" panose="05000000000000000000" pitchFamily="2" charset="2"/>
              </a:rPr>
              <a:t>, React Router…</a:t>
            </a:r>
            <a:endParaRPr lang="cs-CZ" u="sng" dirty="0">
              <a:sym typeface="Wingdings" panose="05000000000000000000" pitchFamily="2" charset="2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cs-CZ" dirty="0">
                <a:sym typeface="Wingdings" panose="05000000000000000000" pitchFamily="2" charset="2"/>
              </a:rPr>
              <a:t>		 </a:t>
            </a:r>
            <a:r>
              <a:rPr lang="en-US" dirty="0">
                <a:sym typeface="Wingdings" panose="05000000000000000000" pitchFamily="2" charset="2"/>
              </a:rPr>
              <a:t> Bootstrap (</a:t>
            </a:r>
            <a:r>
              <a:rPr lang="en-US" dirty="0" err="1">
                <a:sym typeface="Wingdings" panose="05000000000000000000" pitchFamily="2" charset="2"/>
              </a:rPr>
              <a:t>reactstrap</a:t>
            </a:r>
            <a:r>
              <a:rPr lang="en-US" dirty="0">
                <a:sym typeface="Wingdings" panose="05000000000000000000" pitchFamily="2" charset="2"/>
              </a:rPr>
              <a:t>)</a:t>
            </a:r>
            <a:endParaRPr lang="en-US" u="sng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ym typeface="Wingdings" panose="05000000000000000000" pitchFamily="2" charset="2"/>
              </a:rPr>
              <a:t>DB</a:t>
            </a:r>
            <a:r>
              <a:rPr lang="cs-CZ" b="1" dirty="0">
                <a:sym typeface="Wingdings" panose="05000000000000000000" pitchFamily="2" charset="2"/>
              </a:rPr>
              <a:t>: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cs-CZ" dirty="0">
                <a:sym typeface="Wingdings" panose="05000000000000000000" pitchFamily="2" charset="2"/>
              </a:rPr>
              <a:t>		</a:t>
            </a:r>
            <a:r>
              <a:rPr lang="en-US" dirty="0">
                <a:sym typeface="Wingdings" panose="05000000000000000000" pitchFamily="2" charset="2"/>
              </a:rPr>
              <a:t>PostgreSQL</a:t>
            </a:r>
            <a:r>
              <a:rPr lang="cs-CZ" dirty="0">
                <a:sym typeface="Wingdings" panose="05000000000000000000" pitchFamily="2" charset="2"/>
              </a:rPr>
              <a:t> (+ psycopg2)</a:t>
            </a:r>
            <a:endParaRPr lang="en-US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ym typeface="Wingdings" panose="05000000000000000000" pitchFamily="2" charset="2"/>
              </a:rPr>
              <a:t>Hosting</a:t>
            </a:r>
            <a:r>
              <a:rPr lang="cs-CZ" b="1" dirty="0">
                <a:sym typeface="Wingdings" panose="05000000000000000000" pitchFamily="2" charset="2"/>
              </a:rPr>
              <a:t>: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cs-CZ" dirty="0">
                <a:sym typeface="Wingdings" panose="05000000000000000000" pitchFamily="2" charset="2"/>
              </a:rPr>
              <a:t>	</a:t>
            </a:r>
            <a:r>
              <a:rPr lang="en-US" dirty="0">
                <a:sym typeface="Wingdings" panose="05000000000000000000" pitchFamily="2" charset="2"/>
              </a:rPr>
              <a:t>PaaS Heroku</a:t>
            </a:r>
            <a:endParaRPr lang="cs-CZ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40049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2FAD94A-A99A-45ED-A971-55585543C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Další použité nástroje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575D31FB-6ED5-4E91-ABBC-799B48A79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cs-CZ" b="1" dirty="0"/>
              <a:t>IDE:</a:t>
            </a:r>
            <a:r>
              <a:rPr lang="cs-CZ" dirty="0"/>
              <a:t> 		</a:t>
            </a:r>
            <a:r>
              <a:rPr lang="cs-CZ" dirty="0" err="1"/>
              <a:t>Pycharm</a:t>
            </a:r>
            <a:r>
              <a:rPr lang="cs-CZ" dirty="0"/>
              <a:t> Professional </a:t>
            </a:r>
            <a:r>
              <a:rPr lang="cs-CZ" dirty="0" err="1"/>
              <a:t>Edition</a:t>
            </a:r>
            <a:endParaRPr lang="cs-CZ" dirty="0"/>
          </a:p>
          <a:p>
            <a:pPr>
              <a:lnSpc>
                <a:spcPct val="150000"/>
              </a:lnSpc>
            </a:pPr>
            <a:r>
              <a:rPr lang="cs-CZ" b="1" dirty="0"/>
              <a:t>VCS:</a:t>
            </a:r>
            <a:r>
              <a:rPr lang="cs-CZ" dirty="0"/>
              <a:t> 		</a:t>
            </a:r>
            <a:r>
              <a:rPr lang="cs-CZ" dirty="0" err="1"/>
              <a:t>GitHub</a:t>
            </a:r>
            <a:endParaRPr lang="cs-CZ" dirty="0"/>
          </a:p>
          <a:p>
            <a:pPr>
              <a:lnSpc>
                <a:spcPct val="150000"/>
              </a:lnSpc>
            </a:pPr>
            <a:r>
              <a:rPr lang="cs-CZ" b="1" dirty="0"/>
              <a:t>CI + CD:</a:t>
            </a:r>
            <a:r>
              <a:rPr lang="cs-CZ" dirty="0"/>
              <a:t> 		</a:t>
            </a:r>
            <a:r>
              <a:rPr lang="cs-CZ" dirty="0" err="1"/>
              <a:t>Travis</a:t>
            </a:r>
            <a:r>
              <a:rPr lang="cs-CZ" dirty="0"/>
              <a:t> CI</a:t>
            </a:r>
          </a:p>
          <a:p>
            <a:pPr>
              <a:lnSpc>
                <a:spcPct val="150000"/>
              </a:lnSpc>
            </a:pPr>
            <a:r>
              <a:rPr lang="cs-CZ" b="1" dirty="0"/>
              <a:t>Bezpečnost:</a:t>
            </a:r>
            <a:r>
              <a:rPr lang="cs-CZ" dirty="0"/>
              <a:t> 	JWT (JSON Web </a:t>
            </a:r>
            <a:r>
              <a:rPr lang="cs-CZ" dirty="0" err="1"/>
              <a:t>Tokens</a:t>
            </a:r>
            <a:r>
              <a:rPr lang="cs-CZ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60158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Zástupný symbol pro obsah 4">
            <a:extLst>
              <a:ext uri="{FF2B5EF4-FFF2-40B4-BE49-F238E27FC236}">
                <a16:creationId xmlns:a16="http://schemas.microsoft.com/office/drawing/2014/main" id="{1C3EC979-94FF-4073-A535-674F2CEBC001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8"/>
          <a:stretch/>
        </p:blipFill>
        <p:spPr>
          <a:xfrm>
            <a:off x="0" y="302038"/>
            <a:ext cx="12192000" cy="6118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808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2">
            <a:extLst>
              <a:ext uri="{FF2B5EF4-FFF2-40B4-BE49-F238E27FC236}">
                <a16:creationId xmlns:a16="http://schemas.microsoft.com/office/drawing/2014/main" id="{4DE0D633-D66B-4CF1-90F4-78D42F24AF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437" y="0"/>
            <a:ext cx="79431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932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otiv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oti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3526</TotalTime>
  <Words>254</Words>
  <Application>Microsoft Office PowerPoint</Application>
  <PresentationFormat>Širokoúhlá obrazovka</PresentationFormat>
  <Paragraphs>50</Paragraphs>
  <Slides>12</Slides>
  <Notes>0</Notes>
  <HiddenSlides>1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12</vt:i4>
      </vt:variant>
    </vt:vector>
  </HeadingPairs>
  <TitlesOfParts>
    <vt:vector size="17" baseType="lpstr">
      <vt:lpstr>Arial</vt:lpstr>
      <vt:lpstr>Franklin Gothic Book</vt:lpstr>
      <vt:lpstr>Franklin Gothic Medium</vt:lpstr>
      <vt:lpstr>Wingdings</vt:lpstr>
      <vt:lpstr>Office Theme</vt:lpstr>
      <vt:lpstr>Webová aplikace pro evidenci klientů projektu „Úspěšný prvňáček“</vt:lpstr>
      <vt:lpstr>Úspěšný prvňáček</vt:lpstr>
      <vt:lpstr>Cíle práce</vt:lpstr>
      <vt:lpstr>Motivace</vt:lpstr>
      <vt:lpstr>Požadavky</vt:lpstr>
      <vt:lpstr>Zvolené technologie</vt:lpstr>
      <vt:lpstr>Další použité nástroje</vt:lpstr>
      <vt:lpstr>Prezentace aplikace PowerPoint</vt:lpstr>
      <vt:lpstr>Prezentace aplikace PowerPoint</vt:lpstr>
      <vt:lpstr>Závěr</vt:lpstr>
      <vt:lpstr>Důležité zdroje</vt:lpstr>
      <vt:lpstr>Děkuji za pozornost.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Webová aplikace pro evidenci klientů projektu „Úspěšný prvňáček“</dc:title>
  <dc:creator>Lukáš Rod</dc:creator>
  <cp:lastModifiedBy>Lukáš Rod</cp:lastModifiedBy>
  <cp:revision>36</cp:revision>
  <dcterms:created xsi:type="dcterms:W3CDTF">2018-05-05T13:31:05Z</dcterms:created>
  <dcterms:modified xsi:type="dcterms:W3CDTF">2018-06-09T20:40:06Z</dcterms:modified>
</cp:coreProperties>
</file>