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9" r:id="rId4"/>
    <p:sldId id="257" r:id="rId5"/>
    <p:sldId id="263" r:id="rId6"/>
    <p:sldId id="266" r:id="rId7"/>
    <p:sldId id="270" r:id="rId8"/>
    <p:sldId id="259" r:id="rId9"/>
    <p:sldId id="265" r:id="rId10"/>
    <p:sldId id="271" r:id="rId11"/>
    <p:sldId id="273" r:id="rId12"/>
    <p:sldId id="276" r:id="rId13"/>
    <p:sldId id="264" r:id="rId14"/>
    <p:sldId id="268" r:id="rId15"/>
    <p:sldId id="274" r:id="rId16"/>
    <p:sldId id="275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ne 24 5 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Rozšíření webové aplikace pro projekt </a:t>
            </a:r>
            <a:br>
              <a:rPr lang="cs-CZ" b="1" dirty="0"/>
            </a:br>
            <a:r>
              <a:rPr lang="cs-CZ" b="1" dirty="0"/>
              <a:t>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Bc. 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(MI-WSI-SI)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pic>
        <p:nvPicPr>
          <p:cNvPr id="7" name="Zástupný obsah 6" descr="Obsah obrázku kreslení&#10;&#10;Popis byl vytvořen automaticky">
            <a:extLst>
              <a:ext uri="{FF2B5EF4-FFF2-40B4-BE49-F238E27FC236}">
                <a16:creationId xmlns:a16="http://schemas.microsoft.com/office/drawing/2014/main" id="{94FB0ED5-6AA4-45A4-814D-85BDF1A5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77" y="1690688"/>
            <a:ext cx="804131" cy="804131"/>
          </a:xfrm>
        </p:spPr>
      </p:pic>
      <p:pic>
        <p:nvPicPr>
          <p:cNvPr id="11" name="Obrázek 10" descr="Obsah obrázku kreslení&#10;&#10;Popis byl vytvořen automaticky">
            <a:extLst>
              <a:ext uri="{FF2B5EF4-FFF2-40B4-BE49-F238E27FC236}">
                <a16:creationId xmlns:a16="http://schemas.microsoft.com/office/drawing/2014/main" id="{DC85BFF4-4C2C-4424-837D-F26F9E0C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2" y="4787314"/>
            <a:ext cx="3131168" cy="782792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1CA17552-C8CE-4A78-9AE2-8996C027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4639" y="1807070"/>
            <a:ext cx="3052665" cy="614724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2CC8F6A3-6F80-43BB-9B95-009304E671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9" b="20105"/>
          <a:stretch/>
        </p:blipFill>
        <p:spPr>
          <a:xfrm>
            <a:off x="2377879" y="3180688"/>
            <a:ext cx="3052665" cy="746449"/>
          </a:xfrm>
          <a:prstGeom prst="rect">
            <a:avLst/>
          </a:prstGeom>
        </p:spPr>
      </p:pic>
      <p:pic>
        <p:nvPicPr>
          <p:cNvPr id="17" name="Obrázek 16" descr="Obsah obrázku košile&#10;&#10;Popis byl vytvořen automaticky">
            <a:extLst>
              <a:ext uri="{FF2B5EF4-FFF2-40B4-BE49-F238E27FC236}">
                <a16:creationId xmlns:a16="http://schemas.microsoft.com/office/drawing/2014/main" id="{2EE2372E-2279-4520-A753-8EC9C2020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3" t="25429" r="22752" b="27446"/>
          <a:stretch/>
        </p:blipFill>
        <p:spPr>
          <a:xfrm>
            <a:off x="5542383" y="3180688"/>
            <a:ext cx="2351314" cy="741784"/>
          </a:xfrm>
          <a:prstGeom prst="rect">
            <a:avLst/>
          </a:prstGeom>
        </p:spPr>
      </p:pic>
      <p:pic>
        <p:nvPicPr>
          <p:cNvPr id="19" name="Obrázek 18" descr="Obsah obrázku kreslení, hodiny, podepsat&#10;&#10;Popis byl vytvořen automaticky">
            <a:extLst>
              <a:ext uri="{FF2B5EF4-FFF2-40B4-BE49-F238E27FC236}">
                <a16:creationId xmlns:a16="http://schemas.microsoft.com/office/drawing/2014/main" id="{ACE4BF01-F56F-4A09-85C6-14C724907C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 b="11514"/>
          <a:stretch/>
        </p:blipFill>
        <p:spPr>
          <a:xfrm>
            <a:off x="7613781" y="1709088"/>
            <a:ext cx="1996708" cy="769725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0C6A2C7B-1784-4009-98C8-972F025FBC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9" b="34438"/>
          <a:stretch/>
        </p:blipFill>
        <p:spPr>
          <a:xfrm>
            <a:off x="8576150" y="5807360"/>
            <a:ext cx="2031527" cy="643632"/>
          </a:xfrm>
          <a:prstGeom prst="rect">
            <a:avLst/>
          </a:prstGeom>
        </p:spPr>
      </p:pic>
      <p:pic>
        <p:nvPicPr>
          <p:cNvPr id="23" name="Obrázek 22" descr="Obsah obrázku metr&#10;&#10;Popis byl vytvořen automaticky">
            <a:extLst>
              <a:ext uri="{FF2B5EF4-FFF2-40B4-BE49-F238E27FC236}">
                <a16:creationId xmlns:a16="http://schemas.microsoft.com/office/drawing/2014/main" id="{E1845640-4448-4D4F-BC6B-DE9F4A762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59" y="5941082"/>
            <a:ext cx="2836687" cy="487555"/>
          </a:xfrm>
          <a:prstGeom prst="rect">
            <a:avLst/>
          </a:prstGeom>
        </p:spPr>
      </p:pic>
      <p:pic>
        <p:nvPicPr>
          <p:cNvPr id="1026" name="Picture 2" descr="Code Quality and Security | Developers First | SonarSource">
            <a:extLst>
              <a:ext uri="{FF2B5EF4-FFF2-40B4-BE49-F238E27FC236}">
                <a16:creationId xmlns:a16="http://schemas.microsoft.com/office/drawing/2014/main" id="{0038998B-8608-4CEB-B29A-F7629727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08" y="5795441"/>
            <a:ext cx="2980381" cy="7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s and Branding">
            <a:extLst>
              <a:ext uri="{FF2B5EF4-FFF2-40B4-BE49-F238E27FC236}">
                <a16:creationId xmlns:a16="http://schemas.microsoft.com/office/drawing/2014/main" id="{F7D1B4F2-1621-4D1C-9CFD-9F74AD28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20" y="4550060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Obrázek 24" descr="Obsah obrázku kreslení&#10;&#10;Popis byl vytvořen automaticky">
            <a:extLst>
              <a:ext uri="{FF2B5EF4-FFF2-40B4-BE49-F238E27FC236}">
                <a16:creationId xmlns:a16="http://schemas.microsoft.com/office/drawing/2014/main" id="{9DA81B68-4F94-4CAC-A113-DB009EBE37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t="18307" r="9023" b="17581"/>
          <a:stretch/>
        </p:blipFill>
        <p:spPr>
          <a:xfrm>
            <a:off x="8145737" y="3106401"/>
            <a:ext cx="1754156" cy="8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BDD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API + UI </a:t>
            </a:r>
            <a:r>
              <a:rPr lang="cs-CZ" dirty="0"/>
              <a:t>(E2E)</a:t>
            </a:r>
          </a:p>
          <a:p>
            <a:pPr>
              <a:lnSpc>
                <a:spcPct val="150000"/>
              </a:lnSpc>
            </a:pPr>
            <a:r>
              <a:rPr lang="cs-CZ" dirty="0"/>
              <a:t>94 scénářů</a:t>
            </a:r>
          </a:p>
          <a:p>
            <a:pPr>
              <a:lnSpc>
                <a:spcPct val="150000"/>
              </a:lnSpc>
            </a:pPr>
            <a:r>
              <a:rPr lang="cs-CZ" dirty="0"/>
              <a:t>374 kroků</a:t>
            </a:r>
          </a:p>
          <a:p>
            <a:pPr>
              <a:lnSpc>
                <a:spcPct val="150000"/>
              </a:lnSpc>
            </a:pPr>
            <a:r>
              <a:rPr lang="cs-CZ" dirty="0"/>
              <a:t>Nejdůležitější části aplikace</a:t>
            </a:r>
          </a:p>
        </p:txBody>
      </p:sp>
      <p:pic>
        <p:nvPicPr>
          <p:cNvPr id="5" name="Zástupný obsah 4" descr="Obsah obrázku kreslení&#10;&#10;Popis byl vytvořen automaticky">
            <a:extLst>
              <a:ext uri="{FF2B5EF4-FFF2-40B4-BE49-F238E27FC236}">
                <a16:creationId xmlns:a16="http://schemas.microsoft.com/office/drawing/2014/main" id="{8DADC553-22E7-478A-8422-CA6368ABC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78" y="1458357"/>
            <a:ext cx="2999511" cy="73453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6420E84-B5C7-4599-9E20-AE510B5BB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27" y="1162843"/>
            <a:ext cx="1386210" cy="132556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B021F4E-19E1-42BF-9762-63583501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47" y="2901365"/>
            <a:ext cx="6163831" cy="34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Nasazení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4x </a:t>
            </a:r>
            <a:r>
              <a:rPr lang="cs-CZ" dirty="0" err="1"/>
              <a:t>Paas</a:t>
            </a:r>
            <a:r>
              <a:rPr lang="cs-CZ" dirty="0"/>
              <a:t> </a:t>
            </a:r>
            <a:r>
              <a:rPr lang="cs-CZ" dirty="0" err="1"/>
              <a:t>Heroku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Produkce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Testing</a:t>
            </a:r>
            <a:r>
              <a:rPr lang="cs-CZ" dirty="0"/>
              <a:t> – každý </a:t>
            </a:r>
            <a:r>
              <a:rPr lang="cs-CZ" dirty="0" err="1"/>
              <a:t>commit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 err="1"/>
              <a:t>Staging</a:t>
            </a:r>
            <a:r>
              <a:rPr lang="cs-CZ" dirty="0"/>
              <a:t> – klon produkce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Demo</a:t>
            </a:r>
            <a:r>
              <a:rPr lang="cs-CZ" dirty="0"/>
              <a:t> – větev demo, veřejně přístupné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409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F33CD8B4-C1C3-4C12-B8D7-4B73123E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11" y="0"/>
            <a:ext cx="890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21331972-D128-4BEA-9237-96726C6B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025"/>
            <a:ext cx="12192000" cy="60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A2F089-A259-42EE-9CBE-2D38F5B7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snímek obrazovky&#10;&#10;Popis byl vytvořen automaticky">
            <a:extLst>
              <a:ext uri="{FF2B5EF4-FFF2-40B4-BE49-F238E27FC236}">
                <a16:creationId xmlns:a16="http://schemas.microsoft.com/office/drawing/2014/main" id="{725A0D25-7E75-47BF-8597-29E5D67FC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51641" cy="6858000"/>
          </a:xfrm>
          <a:prstGeom prst="rect">
            <a:avLst/>
          </a:prstGeom>
        </p:spPr>
      </p:pic>
      <p:pic>
        <p:nvPicPr>
          <p:cNvPr id="6" name="Obrázek 5" descr="Obsah obrázku snímek obrazovky&#10;&#10;Popis byl vytvořen automaticky">
            <a:extLst>
              <a:ext uri="{FF2B5EF4-FFF2-40B4-BE49-F238E27FC236}">
                <a16:creationId xmlns:a16="http://schemas.microsoft.com/office/drawing/2014/main" id="{CEEFE553-07BE-47D0-AE1B-97F49B8B5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06" y="1416466"/>
            <a:ext cx="5553120" cy="3725161"/>
          </a:xfrm>
          <a:prstGeom prst="rect">
            <a:avLst/>
          </a:prstGeom>
        </p:spPr>
      </p:pic>
      <p:sp>
        <p:nvSpPr>
          <p:cNvPr id="9" name="Šipka: doprava 8">
            <a:extLst>
              <a:ext uri="{FF2B5EF4-FFF2-40B4-BE49-F238E27FC236}">
                <a16:creationId xmlns:a16="http://schemas.microsoft.com/office/drawing/2014/main" id="{1C3BB811-AFD1-49C5-B090-43EFE7B53F4C}"/>
              </a:ext>
            </a:extLst>
          </p:cNvPr>
          <p:cNvSpPr/>
          <p:nvPr/>
        </p:nvSpPr>
        <p:spPr>
          <a:xfrm>
            <a:off x="4300435" y="2967605"/>
            <a:ext cx="1694577" cy="6228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358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</a:t>
            </a:r>
          </a:p>
          <a:p>
            <a:pPr>
              <a:lnSpc>
                <a:spcPct val="150000"/>
              </a:lnSpc>
            </a:pPr>
            <a:r>
              <a:rPr lang="cs-CZ" b="1" dirty="0"/>
              <a:t>Spolehlivější aplikace a rychlejší dodávání nových verzí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Díky nástrojům, automatizovanému testování API a UI, dokumentaci…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Pokrývá více oblastí projektu a lépe řeší stávající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dirty="0"/>
              <a:t>Ještě více usnadňuje a zrychluje práci lektorky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250EA25-A8E9-4423-9830-0F60EA39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11" y="457804"/>
            <a:ext cx="1367821" cy="13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C6DBF5-E6DE-44D4-B0A5-005A1514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Původní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EC66C9-6F97-4468-B338-AE59AB31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BP</a:t>
            </a:r>
          </a:p>
          <a:p>
            <a:pPr>
              <a:lnSpc>
                <a:spcPct val="150000"/>
              </a:lnSpc>
            </a:pPr>
            <a:r>
              <a:rPr lang="en-US" dirty="0"/>
              <a:t>~ </a:t>
            </a:r>
            <a:r>
              <a:rPr lang="cs-CZ" dirty="0"/>
              <a:t>2 roky používáno</a:t>
            </a:r>
          </a:p>
          <a:p>
            <a:pPr>
              <a:lnSpc>
                <a:spcPct val="150000"/>
              </a:lnSpc>
            </a:pPr>
            <a:r>
              <a:rPr lang="cs-CZ" dirty="0"/>
              <a:t>Měsíc po BP – počátek dalšího vývoje</a:t>
            </a:r>
          </a:p>
          <a:p>
            <a:pPr>
              <a:lnSpc>
                <a:spcPct val="150000"/>
              </a:lnSpc>
            </a:pPr>
            <a:r>
              <a:rPr lang="cs-CZ" dirty="0"/>
              <a:t>DP = shrnutí práce za další 2 roky</a:t>
            </a:r>
          </a:p>
        </p:txBody>
      </p:sp>
    </p:spTree>
    <p:extLst>
      <p:ext uri="{BB962C8B-B14F-4D97-AF65-F5344CB8AC3E}">
        <p14:creationId xmlns:p14="http://schemas.microsoft.com/office/powerpoint/2010/main" val="175940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Analýza, návrh změn</a:t>
            </a:r>
            <a:r>
              <a:rPr lang="cs-CZ" dirty="0"/>
              <a:t> (DB, UI, API…)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Automatizované testy </a:t>
            </a:r>
            <a:r>
              <a:rPr lang="cs-CZ" dirty="0"/>
              <a:t>UI a API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 </a:t>
            </a:r>
            <a:r>
              <a:rPr lang="cs-CZ" dirty="0"/>
              <a:t>+</a:t>
            </a:r>
            <a:r>
              <a:rPr lang="cs-CZ" b="1" dirty="0"/>
              <a:t> open-source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Splnění všech přání lektorky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hladší práce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– nefunkční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Optimalizace, vylepšení bezpečnosti, použitelnosti</a:t>
            </a:r>
          </a:p>
          <a:p>
            <a:pPr>
              <a:lnSpc>
                <a:spcPct val="150000"/>
              </a:lnSpc>
            </a:pPr>
            <a:r>
              <a:rPr lang="cs-CZ" dirty="0"/>
              <a:t>Zavedení nástrojů pro usnadnění vývoje a údržby</a:t>
            </a:r>
          </a:p>
          <a:p>
            <a:pPr>
              <a:lnSpc>
                <a:spcPct val="150000"/>
              </a:lnSpc>
            </a:pPr>
            <a:r>
              <a:rPr lang="cs-CZ" dirty="0"/>
              <a:t>Konfigurace více prostředí + pokrytí automatizovanými testy</a:t>
            </a:r>
          </a:p>
          <a:p>
            <a:pPr>
              <a:lnSpc>
                <a:spcPct val="150000"/>
              </a:lnSpc>
            </a:pPr>
            <a:r>
              <a:rPr lang="cs-CZ" dirty="0"/>
              <a:t>Zálohování DB</a:t>
            </a:r>
          </a:p>
          <a:p>
            <a:pPr>
              <a:lnSpc>
                <a:spcPct val="150000"/>
              </a:lnSpc>
            </a:pPr>
            <a:r>
              <a:rPr lang="cs-CZ" dirty="0"/>
              <a:t>Dokumentace (kód, API)</a:t>
            </a:r>
          </a:p>
          <a:p>
            <a:pPr>
              <a:lnSpc>
                <a:spcPct val="150000"/>
              </a:lnSpc>
            </a:pP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– funkční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Evidence zájemců, barev kurzů, ne/aktivní klienti/skupiny</a:t>
            </a:r>
          </a:p>
          <a:p>
            <a:pPr>
              <a:lnSpc>
                <a:spcPct val="150000"/>
              </a:lnSpc>
            </a:pPr>
            <a:r>
              <a:rPr lang="cs-CZ" dirty="0"/>
              <a:t>Efektivnější práce napříč aplikací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Časové konflikty, automatická správa lekcí, přepracování formulářů…</a:t>
            </a:r>
          </a:p>
          <a:p>
            <a:pPr>
              <a:lnSpc>
                <a:spcPct val="150000"/>
              </a:lnSpc>
            </a:pPr>
            <a:r>
              <a:rPr lang="cs-CZ" dirty="0"/>
              <a:t>Propojení s bankou</a:t>
            </a:r>
          </a:p>
          <a:p>
            <a:pPr>
              <a:lnSpc>
                <a:spcPct val="150000"/>
              </a:lnSpc>
            </a:pPr>
            <a:r>
              <a:rPr lang="cs-CZ" dirty="0"/>
              <a:t>Vyhledávání klientů</a:t>
            </a:r>
          </a:p>
          <a:p>
            <a:pPr>
              <a:lnSpc>
                <a:spcPct val="150000"/>
              </a:lnSpc>
            </a:pP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22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Server: 	</a:t>
            </a:r>
            <a:r>
              <a:rPr lang="cs-CZ" dirty="0"/>
              <a:t>Python 3 + </a:t>
            </a:r>
            <a:r>
              <a:rPr lang="cs-CZ" dirty="0" err="1"/>
              <a:t>Django</a:t>
            </a:r>
            <a:r>
              <a:rPr lang="cs-CZ" dirty="0"/>
              <a:t> 3,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</a:t>
            </a:r>
            <a:r>
              <a:rPr lang="cs-CZ" dirty="0" err="1">
                <a:sym typeface="Wingdings" panose="05000000000000000000" pitchFamily="2" charset="2"/>
              </a:rPr>
              <a:t>Typescript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Reac</a:t>
            </a:r>
            <a:r>
              <a:rPr lang="cs-CZ" dirty="0">
                <a:sym typeface="Wingdings" panose="05000000000000000000" pitchFamily="2" charset="2"/>
              </a:rPr>
              <a:t>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b="1" dirty="0">
                <a:solidFill>
                  <a:schemeClr val="accent6"/>
                </a:solidFill>
                <a:sym typeface="Wingdings" panose="05000000000000000000" pitchFamily="2" charset="2"/>
              </a:rPr>
              <a:t>SPA </a:t>
            </a:r>
            <a:r>
              <a:rPr lang="cs-CZ" b="1" dirty="0">
                <a:sym typeface="Wingdings" panose="05000000000000000000" pitchFamily="2" charset="2"/>
              </a:rPr>
              <a:t>–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React Router…</a:t>
            </a:r>
            <a:endParaRPr lang="cs-CZ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		 </a:t>
            </a:r>
            <a:r>
              <a:rPr lang="en-US" dirty="0">
                <a:sym typeface="Wingdings" panose="05000000000000000000" pitchFamily="2" charset="2"/>
              </a:rPr>
              <a:t>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	</a:t>
            </a:r>
            <a:r>
              <a:rPr lang="en-US" dirty="0">
                <a:sym typeface="Wingdings" panose="05000000000000000000" pitchFamily="2" charset="2"/>
              </a:rPr>
              <a:t>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cs-CZ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IDE:</a:t>
            </a:r>
            <a:r>
              <a:rPr lang="cs-CZ" dirty="0"/>
              <a:t> 		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VCS:</a:t>
            </a:r>
            <a:r>
              <a:rPr lang="cs-CZ" dirty="0"/>
              <a:t> 		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CD:</a:t>
            </a:r>
            <a:r>
              <a:rPr lang="cs-CZ" dirty="0"/>
              <a:t> 		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Bezpečnost:</a:t>
            </a:r>
            <a:r>
              <a:rPr lang="cs-CZ" dirty="0"/>
              <a:t> 	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14838</TotalTime>
  <Words>282</Words>
  <Application>Microsoft Office PowerPoint</Application>
  <PresentationFormat>Širokoúhlá obrazovka</PresentationFormat>
  <Paragraphs>73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Franklin Gothic Book</vt:lpstr>
      <vt:lpstr>Franklin Gothic Medium</vt:lpstr>
      <vt:lpstr>Office Theme</vt:lpstr>
      <vt:lpstr>Rozšíření webové aplikace pro projekt  „Úspěšný prvňáček“</vt:lpstr>
      <vt:lpstr>Úspěšný prvňáček</vt:lpstr>
      <vt:lpstr>Původní aplikace</vt:lpstr>
      <vt:lpstr>Cíle práce</vt:lpstr>
      <vt:lpstr>Motivace</vt:lpstr>
      <vt:lpstr>Požadavky – nefunkční</vt:lpstr>
      <vt:lpstr>Požadavky – funkční</vt:lpstr>
      <vt:lpstr>Použité technologie</vt:lpstr>
      <vt:lpstr>Další použité nástroje</vt:lpstr>
      <vt:lpstr>Další použité nástroje</vt:lpstr>
      <vt:lpstr>Testování</vt:lpstr>
      <vt:lpstr>Nasazení</vt:lpstr>
      <vt:lpstr>Prezentace aplikace PowerPoint</vt:lpstr>
      <vt:lpstr>Prezentace aplikace PowerPoint</vt:lpstr>
      <vt:lpstr>Prezentace aplikace PowerPoint</vt:lpstr>
      <vt:lpstr>Prezentace aplikace PowerPoint</vt:lpstr>
      <vt:lpstr>Závěr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48</cp:revision>
  <dcterms:created xsi:type="dcterms:W3CDTF">2018-05-05T13:31:05Z</dcterms:created>
  <dcterms:modified xsi:type="dcterms:W3CDTF">2020-05-31T11:51:53Z</dcterms:modified>
</cp:coreProperties>
</file>