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72" r:id="rId7"/>
    <p:sldId id="261" r:id="rId8"/>
    <p:sldId id="262" r:id="rId9"/>
    <p:sldId id="263" r:id="rId10"/>
    <p:sldId id="266" r:id="rId11"/>
    <p:sldId id="264" r:id="rId12"/>
    <p:sldId id="265"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3300"/>
    <a:srgbClr val="CC3300"/>
    <a:srgbClr val="6600FF"/>
    <a:srgbClr val="FF0000"/>
    <a:srgbClr val="1727C1"/>
    <a:srgbClr val="252D47"/>
    <a:srgbClr val="FFFF00"/>
    <a:srgbClr val="FF99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104" y="3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D4B73F-6D66-4908-91C1-EC5537A9F3EA}" type="datetimeFigureOut">
              <a:rPr lang="fr-FR" smtClean="0"/>
              <a:t>22/09/2015</a:t>
            </a:fld>
            <a:endParaRPr lang="fr-F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611549-559E-422A-8F03-BD7E58F8DC78}" type="slidenum">
              <a:rPr lang="fr-FR" smtClean="0"/>
              <a:t>‹#›</a:t>
            </a:fld>
            <a:endParaRPr lang="fr-FR"/>
          </a:p>
        </p:txBody>
      </p:sp>
    </p:spTree>
    <p:extLst>
      <p:ext uri="{BB962C8B-B14F-4D97-AF65-F5344CB8AC3E}">
        <p14:creationId xmlns:p14="http://schemas.microsoft.com/office/powerpoint/2010/main" val="1643655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3A611549-559E-422A-8F03-BD7E58F8DC78}" type="slidenum">
              <a:rPr lang="fr-FR" smtClean="0"/>
              <a:t>5</a:t>
            </a:fld>
            <a:endParaRPr lang="fr-FR"/>
          </a:p>
        </p:txBody>
      </p:sp>
    </p:spTree>
    <p:extLst>
      <p:ext uri="{BB962C8B-B14F-4D97-AF65-F5344CB8AC3E}">
        <p14:creationId xmlns:p14="http://schemas.microsoft.com/office/powerpoint/2010/main" val="518577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9709F62A-EF68-4A0B-801C-F8FB04BF6CA1}" type="datetimeFigureOut">
              <a:rPr lang="fr-FR" smtClean="0"/>
              <a:t>22/09/2015</a:t>
            </a:fld>
            <a:endParaRPr lang="fr-FR"/>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fr-FR"/>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F083DE5-7F36-47BE-A43D-886D30AFDDDA}" type="slidenum">
              <a:rPr lang="fr-FR" smtClean="0"/>
              <a:t>‹#›</a:t>
            </a:fld>
            <a:endParaRPr lang="fr-FR"/>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09F62A-EF68-4A0B-801C-F8FB04BF6CA1}" type="datetimeFigureOut">
              <a:rPr lang="fr-FR" smtClean="0"/>
              <a:t>22/09/2015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F083DE5-7F36-47BE-A43D-886D30AFDDDA}" type="slidenum">
              <a:rPr lang="fr-FR" smtClean="0"/>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09F62A-EF68-4A0B-801C-F8FB04BF6CA1}" type="datetimeFigureOut">
              <a:rPr lang="fr-FR" smtClean="0"/>
              <a:t>22/09/2015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F083DE5-7F36-47BE-A43D-886D30AFDDDA}" type="slidenum">
              <a:rPr lang="fr-FR" smtClean="0"/>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09F62A-EF68-4A0B-801C-F8FB04BF6CA1}" type="datetimeFigureOut">
              <a:rPr lang="fr-FR" smtClean="0"/>
              <a:t>22/09/2015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F083DE5-7F36-47BE-A43D-886D30AFDDDA}" type="slidenum">
              <a:rPr lang="fr-FR" smtClean="0"/>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09F62A-EF68-4A0B-801C-F8FB04BF6CA1}" type="datetimeFigureOut">
              <a:rPr lang="fr-FR" smtClean="0"/>
              <a:t>22/09/2015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F083DE5-7F36-47BE-A43D-886D30AFDDDA}" type="slidenum">
              <a:rPr lang="fr-FR" smtClean="0"/>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709F62A-EF68-4A0B-801C-F8FB04BF6CA1}" type="datetimeFigureOut">
              <a:rPr lang="fr-FR" smtClean="0"/>
              <a:t>22/09/2015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F083DE5-7F36-47BE-A43D-886D30AFDDDA}" type="slidenum">
              <a:rPr lang="fr-FR" smtClean="0"/>
              <a:t>‹#›</a:t>
            </a:fld>
            <a:endParaRPr lang="fr-FR"/>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09F62A-EF68-4A0B-801C-F8FB04BF6CA1}" type="datetimeFigureOut">
              <a:rPr lang="fr-FR" smtClean="0"/>
              <a:t>22/09/2015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F083DE5-7F36-47BE-A43D-886D30AFDDDA}" type="slidenum">
              <a:rPr lang="fr-FR" smtClean="0"/>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09F62A-EF68-4A0B-801C-F8FB04BF6CA1}" type="datetimeFigureOut">
              <a:rPr lang="fr-FR" smtClean="0"/>
              <a:t>22/09/2015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F083DE5-7F36-47BE-A43D-886D30AFDDDA}" type="slidenum">
              <a:rPr lang="fr-FR" smtClean="0"/>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09F62A-EF68-4A0B-801C-F8FB04BF6CA1}" type="datetimeFigureOut">
              <a:rPr lang="fr-FR" smtClean="0"/>
              <a:t>22/09/2015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F083DE5-7F36-47BE-A43D-886D30AFDDDA}" type="slidenum">
              <a:rPr lang="fr-FR" smtClean="0"/>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709F62A-EF68-4A0B-801C-F8FB04BF6CA1}" type="datetimeFigureOut">
              <a:rPr lang="fr-FR" smtClean="0"/>
              <a:t>22/09/2015</a:t>
            </a:fld>
            <a:endParaRPr lang="fr-FR"/>
          </a:p>
        </p:txBody>
      </p:sp>
      <p:sp>
        <p:nvSpPr>
          <p:cNvPr id="7" name="Slide Number Placeholder 6"/>
          <p:cNvSpPr>
            <a:spLocks noGrp="1"/>
          </p:cNvSpPr>
          <p:nvPr>
            <p:ph type="sldNum" sz="quarter" idx="12"/>
          </p:nvPr>
        </p:nvSpPr>
        <p:spPr/>
        <p:txBody>
          <a:bodyPr/>
          <a:lstStyle/>
          <a:p>
            <a:fld id="{0F083DE5-7F36-47BE-A43D-886D30AFDDDA}" type="slidenum">
              <a:rPr lang="fr-FR" smtClean="0"/>
              <a:t>‹#›</a:t>
            </a:fld>
            <a:endParaRPr lang="fr-FR"/>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fr-FR"/>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09F62A-EF68-4A0B-801C-F8FB04BF6CA1}" type="datetimeFigureOut">
              <a:rPr lang="fr-FR" smtClean="0"/>
              <a:t>22/09/2015</a:t>
            </a:fld>
            <a:endParaRPr lang="fr-FR"/>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fr-FR"/>
          </a:p>
        </p:txBody>
      </p:sp>
      <p:sp>
        <p:nvSpPr>
          <p:cNvPr id="7" name="Slide Number Placeholder 6"/>
          <p:cNvSpPr>
            <a:spLocks noGrp="1"/>
          </p:cNvSpPr>
          <p:nvPr>
            <p:ph type="sldNum" sz="quarter" idx="12"/>
          </p:nvPr>
        </p:nvSpPr>
        <p:spPr/>
        <p:txBody>
          <a:bodyPr/>
          <a:lstStyle/>
          <a:p>
            <a:fld id="{0F083DE5-7F36-47BE-A43D-886D30AFDDDA}" type="slidenum">
              <a:rPr lang="fr-FR" smtClean="0"/>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9709F62A-EF68-4A0B-801C-F8FB04BF6CA1}" type="datetimeFigureOut">
              <a:rPr lang="fr-FR" smtClean="0"/>
              <a:t>22/09/2015</a:t>
            </a:fld>
            <a:endParaRPr lang="fr-FR"/>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fr-FR"/>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F083DE5-7F36-47BE-A43D-886D30AFDDDA}" type="slidenum">
              <a:rPr lang="fr-FR" smtClean="0"/>
              <a:t>‹#›</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609600"/>
            <a:ext cx="8382000" cy="2133600"/>
          </a:xfrm>
        </p:spPr>
        <p:txBody>
          <a:bodyPr>
            <a:normAutofit fontScale="90000"/>
          </a:bodyPr>
          <a:lstStyle/>
          <a:p>
            <a:pPr algn="ctr"/>
            <a:r>
              <a:rPr lang="fr-FR" dirty="0" smtClean="0"/>
              <a:t/>
            </a:r>
            <a:br>
              <a:rPr lang="fr-FR" dirty="0" smtClean="0"/>
            </a:br>
            <a:r>
              <a:rPr lang="fr-FR" sz="2700" b="1" dirty="0" smtClean="0">
                <a:solidFill>
                  <a:schemeClr val="tx1"/>
                </a:solidFill>
                <a:latin typeface="Arial" panose="020B0604020202020204" pitchFamily="34" charset="0"/>
                <a:cs typeface="Arial" panose="020B0604020202020204" pitchFamily="34" charset="0"/>
              </a:rPr>
              <a:t>Université d’Etat d’ Haïti</a:t>
            </a:r>
            <a:br>
              <a:rPr lang="fr-FR" sz="2700" b="1" dirty="0" smtClean="0">
                <a:solidFill>
                  <a:schemeClr val="tx1"/>
                </a:solidFill>
                <a:latin typeface="Arial" panose="020B0604020202020204" pitchFamily="34" charset="0"/>
                <a:cs typeface="Arial" panose="020B0604020202020204" pitchFamily="34" charset="0"/>
              </a:rPr>
            </a:br>
            <a:r>
              <a:rPr lang="fr-FR" sz="2700" b="1" dirty="0" smtClean="0">
                <a:solidFill>
                  <a:schemeClr val="tx1"/>
                </a:solidFill>
                <a:latin typeface="Arial" panose="020B0604020202020204" pitchFamily="34" charset="0"/>
                <a:cs typeface="Arial" panose="020B0604020202020204" pitchFamily="34" charset="0"/>
              </a:rPr>
              <a:t>(UEH)</a:t>
            </a:r>
            <a:br>
              <a:rPr lang="fr-FR" sz="2700" b="1" dirty="0" smtClean="0">
                <a:solidFill>
                  <a:schemeClr val="tx1"/>
                </a:solidFill>
                <a:latin typeface="Arial" panose="020B0604020202020204" pitchFamily="34" charset="0"/>
                <a:cs typeface="Arial" panose="020B0604020202020204" pitchFamily="34" charset="0"/>
              </a:rPr>
            </a:br>
            <a:r>
              <a:rPr lang="fr-FR" sz="2000" b="1" dirty="0" smtClean="0">
                <a:solidFill>
                  <a:schemeClr val="tx1"/>
                </a:solidFill>
                <a:latin typeface="Arial" panose="020B0604020202020204" pitchFamily="34" charset="0"/>
                <a:cs typeface="Arial" panose="020B0604020202020204" pitchFamily="34" charset="0"/>
              </a:rPr>
              <a:t>Faculté de Droit, des Sciences Economiques et de Gestion du Cap-Haitien</a:t>
            </a:r>
            <a:r>
              <a:rPr lang="fr-FR" sz="2700" b="1" dirty="0">
                <a:solidFill>
                  <a:schemeClr val="tx1"/>
                </a:solidFill>
                <a:latin typeface="Arial" panose="020B0604020202020204" pitchFamily="34" charset="0"/>
                <a:cs typeface="Arial" panose="020B0604020202020204" pitchFamily="34" charset="0"/>
              </a:rPr>
              <a:t/>
            </a:r>
            <a:br>
              <a:rPr lang="fr-FR" sz="2700" b="1" dirty="0">
                <a:solidFill>
                  <a:schemeClr val="tx1"/>
                </a:solidFill>
                <a:latin typeface="Arial" panose="020B0604020202020204" pitchFamily="34" charset="0"/>
                <a:cs typeface="Arial" panose="020B0604020202020204" pitchFamily="34" charset="0"/>
              </a:rPr>
            </a:br>
            <a:r>
              <a:rPr lang="fr-FR" sz="2700" b="1" dirty="0" smtClean="0">
                <a:solidFill>
                  <a:schemeClr val="tx1"/>
                </a:solidFill>
                <a:latin typeface="Arial" panose="020B0604020202020204" pitchFamily="34" charset="0"/>
                <a:cs typeface="Arial" panose="020B0604020202020204" pitchFamily="34" charset="0"/>
              </a:rPr>
              <a:t>(FDSEG-CH)</a:t>
            </a:r>
            <a:r>
              <a:rPr lang="fr-FR" sz="3600" b="1" dirty="0" smtClean="0">
                <a:solidFill>
                  <a:schemeClr val="tx1"/>
                </a:solidFill>
              </a:rPr>
              <a:t/>
            </a:r>
            <a:br>
              <a:rPr lang="fr-FR" sz="3600" b="1" dirty="0" smtClean="0">
                <a:solidFill>
                  <a:schemeClr val="tx1"/>
                </a:solidFill>
              </a:rPr>
            </a:br>
            <a:endParaRPr lang="fr-FR" sz="3600" b="1" dirty="0">
              <a:solidFill>
                <a:schemeClr val="tx1"/>
              </a:solidFill>
            </a:endParaRPr>
          </a:p>
        </p:txBody>
      </p:sp>
      <p:sp>
        <p:nvSpPr>
          <p:cNvPr id="3" name="Subtitle 2"/>
          <p:cNvSpPr>
            <a:spLocks noGrp="1"/>
          </p:cNvSpPr>
          <p:nvPr>
            <p:ph type="subTitle" idx="1"/>
          </p:nvPr>
        </p:nvSpPr>
        <p:spPr>
          <a:xfrm>
            <a:off x="1371600" y="3276600"/>
            <a:ext cx="6400800" cy="1752600"/>
          </a:xfrm>
        </p:spPr>
        <p:txBody>
          <a:bodyPr>
            <a:normAutofit fontScale="85000" lnSpcReduction="10000"/>
          </a:bodyPr>
          <a:lstStyle/>
          <a:p>
            <a:r>
              <a:rPr lang="fr-FR" sz="4000" dirty="0">
                <a:solidFill>
                  <a:schemeClr val="tx1"/>
                </a:solidFill>
                <a:latin typeface="Arial" panose="020B0604020202020204" pitchFamily="34" charset="0"/>
                <a:cs typeface="Arial" panose="020B0604020202020204" pitchFamily="34" charset="0"/>
              </a:rPr>
              <a:t>S</a:t>
            </a:r>
            <a:r>
              <a:rPr lang="fr-FR" sz="4000" dirty="0" smtClean="0">
                <a:solidFill>
                  <a:schemeClr val="tx1"/>
                </a:solidFill>
                <a:latin typeface="Arial" panose="020B0604020202020204" pitchFamily="34" charset="0"/>
                <a:cs typeface="Arial" panose="020B0604020202020204" pitchFamily="34" charset="0"/>
              </a:rPr>
              <a:t>tatistiques II:Travaux pratiques</a:t>
            </a:r>
          </a:p>
          <a:p>
            <a:r>
              <a:rPr lang="fr-FR" sz="4000" dirty="0" smtClean="0">
                <a:solidFill>
                  <a:schemeClr val="tx1"/>
                </a:solidFill>
                <a:latin typeface="Arial" panose="020B0604020202020204" pitchFamily="34" charset="0"/>
                <a:cs typeface="Arial" panose="020B0604020202020204" pitchFamily="34" charset="0"/>
              </a:rPr>
              <a:t> </a:t>
            </a:r>
            <a:r>
              <a:rPr lang="fr-FR" sz="4000" dirty="0" smtClean="0">
                <a:solidFill>
                  <a:schemeClr val="tx1"/>
                </a:solidFill>
              </a:rPr>
              <a:t/>
            </a:r>
            <a:br>
              <a:rPr lang="fr-FR" sz="4000" dirty="0" smtClean="0">
                <a:solidFill>
                  <a:schemeClr val="tx1"/>
                </a:solidFill>
              </a:rPr>
            </a:br>
            <a:r>
              <a:rPr lang="fr-FR" sz="4000" dirty="0" smtClean="0">
                <a:solidFill>
                  <a:schemeClr val="tx1"/>
                </a:solidFill>
              </a:rPr>
              <a:t>Logiciel : R et Rcomander</a:t>
            </a:r>
            <a:endParaRPr lang="fr-FR" dirty="0">
              <a:solidFill>
                <a:schemeClr val="tx1"/>
              </a:solidFill>
            </a:endParaRPr>
          </a:p>
        </p:txBody>
      </p:sp>
      <p:sp>
        <p:nvSpPr>
          <p:cNvPr id="4" name="TextBox 3"/>
          <p:cNvSpPr txBox="1"/>
          <p:nvPr/>
        </p:nvSpPr>
        <p:spPr>
          <a:xfrm>
            <a:off x="4648200" y="5431971"/>
            <a:ext cx="3581400" cy="646331"/>
          </a:xfrm>
          <a:prstGeom prst="rect">
            <a:avLst/>
          </a:prstGeom>
          <a:solidFill>
            <a:srgbClr val="FFFF00"/>
          </a:solidFill>
        </p:spPr>
        <p:txBody>
          <a:bodyPr wrap="square" rtlCol="0">
            <a:spAutoFit/>
          </a:bodyPr>
          <a:lstStyle/>
          <a:p>
            <a:r>
              <a:rPr lang="fr-FR" dirty="0" smtClean="0">
                <a:solidFill>
                  <a:schemeClr val="tx1">
                    <a:lumMod val="95000"/>
                    <a:lumOff val="5000"/>
                  </a:schemeClr>
                </a:solidFill>
              </a:rPr>
              <a:t>Troisième année, Février 2015</a:t>
            </a:r>
          </a:p>
          <a:p>
            <a:r>
              <a:rPr lang="fr-FR" dirty="0" smtClean="0">
                <a:solidFill>
                  <a:schemeClr val="tx1">
                    <a:lumMod val="95000"/>
                    <a:lumOff val="5000"/>
                  </a:schemeClr>
                </a:solidFill>
              </a:rPr>
              <a:t>Rodney DAVERMANN</a:t>
            </a:r>
            <a:endParaRPr lang="fr-FR" dirty="0">
              <a:solidFill>
                <a:schemeClr val="tx1">
                  <a:lumMod val="95000"/>
                  <a:lumOff val="5000"/>
                </a:schemeClr>
              </a:solidFill>
            </a:endParaRPr>
          </a:p>
        </p:txBody>
      </p:sp>
    </p:spTree>
    <p:extLst>
      <p:ext uri="{BB962C8B-B14F-4D97-AF65-F5344CB8AC3E}">
        <p14:creationId xmlns:p14="http://schemas.microsoft.com/office/powerpoint/2010/main" val="5686802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24936"/>
          </a:xfrm>
        </p:spPr>
        <p:txBody>
          <a:bodyPr>
            <a:normAutofit fontScale="90000"/>
          </a:bodyPr>
          <a:lstStyle/>
          <a:p>
            <a:pPr algn="ctr"/>
            <a:r>
              <a:rPr lang="fr-FR" sz="2400" b="1" dirty="0">
                <a:solidFill>
                  <a:srgbClr val="C00000"/>
                </a:solidFill>
                <a:latin typeface="Arial" panose="020B0604020202020204" pitchFamily="34" charset="0"/>
                <a:cs typeface="Arial" panose="020B0604020202020204" pitchFamily="34" charset="0"/>
              </a:rPr>
              <a:t>Intervalle de </a:t>
            </a:r>
            <a:r>
              <a:rPr lang="fr-FR" sz="2400" b="1" dirty="0" smtClean="0">
                <a:solidFill>
                  <a:srgbClr val="C00000"/>
                </a:solidFill>
                <a:latin typeface="Arial" panose="020B0604020202020204" pitchFamily="34" charset="0"/>
                <a:cs typeface="Arial" panose="020B0604020202020204" pitchFamily="34" charset="0"/>
              </a:rPr>
              <a:t>confiance</a:t>
            </a:r>
            <a:br>
              <a:rPr lang="fr-FR" sz="2400" b="1" dirty="0" smtClean="0">
                <a:solidFill>
                  <a:srgbClr val="C00000"/>
                </a:solidFill>
                <a:latin typeface="Arial" panose="020B0604020202020204" pitchFamily="34" charset="0"/>
                <a:cs typeface="Arial" panose="020B0604020202020204" pitchFamily="34" charset="0"/>
              </a:rPr>
            </a:br>
            <a:r>
              <a:rPr lang="fr-FR" sz="2400" b="1" dirty="0" smtClean="0">
                <a:solidFill>
                  <a:srgbClr val="C00000"/>
                </a:solidFill>
                <a:latin typeface="Arial" panose="020B0604020202020204" pitchFamily="34" charset="0"/>
                <a:cs typeface="Arial" panose="020B0604020202020204" pitchFamily="34" charset="0"/>
              </a:rPr>
              <a:t>Courbe en forme de cloche</a:t>
            </a:r>
            <a:endParaRPr lang="fr-FR" sz="2400" dirty="0">
              <a:solidFill>
                <a:srgbClr val="C00000"/>
              </a:solidFill>
              <a:latin typeface="Arial" panose="020B0604020202020204" pitchFamily="34" charset="0"/>
              <a:cs typeface="Arial" panose="020B0604020202020204" pitchFamily="34" charset="0"/>
            </a:endParaRP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752600"/>
            <a:ext cx="67818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12270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572536"/>
          </a:xfrm>
        </p:spPr>
        <p:txBody>
          <a:bodyPr>
            <a:normAutofit fontScale="90000"/>
          </a:bodyPr>
          <a:lstStyle/>
          <a:p>
            <a:r>
              <a:rPr lang="fr-FR" sz="2400" b="1" dirty="0">
                <a:solidFill>
                  <a:srgbClr val="C00000"/>
                </a:solidFill>
                <a:latin typeface="Arial" panose="020B0604020202020204" pitchFamily="34" charset="0"/>
                <a:cs typeface="Arial" panose="020B0604020202020204" pitchFamily="34" charset="0"/>
              </a:rPr>
              <a:t/>
            </a:r>
            <a:br>
              <a:rPr lang="fr-FR" sz="2400" b="1" dirty="0">
                <a:solidFill>
                  <a:srgbClr val="C00000"/>
                </a:solidFill>
                <a:latin typeface="Arial" panose="020B0604020202020204" pitchFamily="34" charset="0"/>
                <a:cs typeface="Arial" panose="020B0604020202020204" pitchFamily="34" charset="0"/>
              </a:rPr>
            </a:br>
            <a:r>
              <a:rPr lang="fr-FR" sz="2400" b="1" dirty="0">
                <a:solidFill>
                  <a:srgbClr val="C00000"/>
                </a:solidFill>
                <a:latin typeface="Arial" panose="020B0604020202020204" pitchFamily="34" charset="0"/>
                <a:cs typeface="Arial" panose="020B0604020202020204" pitchFamily="34" charset="0"/>
              </a:rPr>
              <a:t>                         Intervalle de confiance</a:t>
            </a:r>
            <a:endParaRPr lang="fr-FR" sz="2400"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66800" y="1676400"/>
            <a:ext cx="6777317" cy="4038600"/>
          </a:xfrm>
        </p:spPr>
        <p:txBody>
          <a:bodyPr>
            <a:normAutofit/>
          </a:bodyPr>
          <a:lstStyle/>
          <a:p>
            <a:r>
              <a:rPr lang="fr-FR" sz="1800" dirty="0" smtClean="0">
                <a:solidFill>
                  <a:srgbClr val="1727C1"/>
                </a:solidFill>
                <a:latin typeface="Arial" panose="020B0604020202020204" pitchFamily="34" charset="0"/>
                <a:cs typeface="Arial" panose="020B0604020202020204" pitchFamily="34" charset="0"/>
              </a:rPr>
              <a:t>IC = paramètre    ME</a:t>
            </a:r>
          </a:p>
          <a:p>
            <a:r>
              <a:rPr lang="fr-FR" sz="1800" dirty="0" smtClean="0">
                <a:solidFill>
                  <a:schemeClr val="tx1"/>
                </a:solidFill>
                <a:latin typeface="Arial" panose="020B0604020202020204" pitchFamily="34" charset="0"/>
                <a:cs typeface="Arial" panose="020B0604020202020204" pitchFamily="34" charset="0"/>
              </a:rPr>
              <a:t>Paramètre : moyenne, proportion, variance. </a:t>
            </a:r>
          </a:p>
          <a:p>
            <a:pPr marL="68580" indent="0">
              <a:buNone/>
            </a:pPr>
            <a:endParaRPr lang="fr-FR" sz="1800" dirty="0" smtClean="0">
              <a:solidFill>
                <a:schemeClr val="tx1"/>
              </a:solidFill>
              <a:latin typeface="Arial" panose="020B0604020202020204" pitchFamily="34" charset="0"/>
              <a:cs typeface="Arial" panose="020B0604020202020204" pitchFamily="34" charset="0"/>
            </a:endParaRPr>
          </a:p>
          <a:p>
            <a:r>
              <a:rPr lang="fr-FR" sz="1800" dirty="0" smtClean="0">
                <a:solidFill>
                  <a:schemeClr val="tx1"/>
                </a:solidFill>
                <a:latin typeface="Arial" panose="020B0604020202020204" pitchFamily="34" charset="0"/>
                <a:cs typeface="Arial" panose="020B0604020202020204" pitchFamily="34" charset="0"/>
              </a:rPr>
              <a:t>ME :        </a:t>
            </a:r>
          </a:p>
          <a:p>
            <a:endParaRPr lang="fr-FR" sz="1800" dirty="0">
              <a:solidFill>
                <a:schemeClr val="tx1"/>
              </a:solidFill>
              <a:latin typeface="Arial" panose="020B0604020202020204" pitchFamily="34" charset="0"/>
              <a:cs typeface="Arial" panose="020B0604020202020204" pitchFamily="34" charset="0"/>
            </a:endParaRPr>
          </a:p>
          <a:p>
            <a:pPr marL="68580" indent="0">
              <a:buNone/>
            </a:pPr>
            <a:r>
              <a:rPr lang="fr-FR" sz="1800" dirty="0" smtClean="0">
                <a:solidFill>
                  <a:schemeClr val="tx1"/>
                </a:solidFill>
                <a:latin typeface="Arial" panose="020B0604020202020204" pitchFamily="34" charset="0"/>
                <a:cs typeface="Arial" panose="020B0604020202020204" pitchFamily="34" charset="0"/>
              </a:rPr>
              <a:t>                                        </a:t>
            </a:r>
          </a:p>
          <a:p>
            <a:endParaRPr lang="fr-FR" sz="1800" dirty="0">
              <a:solidFill>
                <a:schemeClr val="tx1"/>
              </a:solidFill>
              <a:latin typeface="Arial" panose="020B0604020202020204" pitchFamily="34" charset="0"/>
              <a:cs typeface="Arial" panose="020B0604020202020204" pitchFamily="34" charset="0"/>
            </a:endParaRPr>
          </a:p>
          <a:p>
            <a:pPr marL="68580" indent="0">
              <a:buNone/>
            </a:pPr>
            <a:endParaRPr lang="fr-FR" sz="1800" dirty="0" smtClean="0">
              <a:solidFill>
                <a:schemeClr val="tx1"/>
              </a:solidFill>
              <a:latin typeface="Arial" panose="020B0604020202020204" pitchFamily="34" charset="0"/>
              <a:cs typeface="Arial" panose="020B0604020202020204" pitchFamily="34" charset="0"/>
            </a:endParaRPr>
          </a:p>
          <a:p>
            <a:pPr marL="68580" indent="0">
              <a:buNone/>
            </a:pPr>
            <a:endParaRPr lang="fr-FR" sz="1800" dirty="0" smtClean="0">
              <a:solidFill>
                <a:schemeClr val="tx1"/>
              </a:solidFill>
              <a:latin typeface="Arial" panose="020B0604020202020204" pitchFamily="34" charset="0"/>
              <a:cs typeface="Arial" panose="020B0604020202020204" pitchFamily="34" charset="0"/>
            </a:endParaRPr>
          </a:p>
          <a:p>
            <a:pPr marL="68580" indent="0">
              <a:buNone/>
            </a:pPr>
            <a:endParaRPr lang="fr-FR" sz="1800" dirty="0">
              <a:solidFill>
                <a:schemeClr val="tx1"/>
              </a:solidFill>
              <a:latin typeface="Arial" panose="020B0604020202020204" pitchFamily="34" charset="0"/>
              <a:cs typeface="Arial" panose="020B0604020202020204" pitchFamily="34" charset="0"/>
            </a:endParaRPr>
          </a:p>
          <a:p>
            <a:r>
              <a:rPr lang="fr-FR" sz="1800" dirty="0" smtClean="0">
                <a:solidFill>
                  <a:schemeClr val="tx1"/>
                </a:solidFill>
                <a:latin typeface="Arial" panose="020B0604020202020204" pitchFamily="34" charset="0"/>
                <a:cs typeface="Arial" panose="020B0604020202020204" pitchFamily="34" charset="0"/>
              </a:rPr>
              <a:t>Pour la loi de student, on remplace Z par t</a:t>
            </a:r>
            <a:endParaRPr lang="fr-FR" sz="1800" dirty="0">
              <a:solidFill>
                <a:schemeClr val="tx1"/>
              </a:solidFill>
              <a:latin typeface="Arial" panose="020B0604020202020204" pitchFamily="34" charset="0"/>
              <a:cs typeface="Arial" panose="020B0604020202020204"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3081" y="1752600"/>
            <a:ext cx="182563" cy="40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770188"/>
            <a:ext cx="2560637" cy="1968500"/>
          </a:xfrm>
          <a:prstGeom prst="rect">
            <a:avLst/>
          </a:prstGeom>
          <a:solidFill>
            <a:srgbClr val="FFFF00"/>
          </a:solidFill>
          <a:ln>
            <a:noFill/>
          </a:ln>
          <a:effectLst/>
        </p:spPr>
      </p:pic>
    </p:spTree>
    <p:extLst>
      <p:ext uri="{BB962C8B-B14F-4D97-AF65-F5344CB8AC3E}">
        <p14:creationId xmlns:p14="http://schemas.microsoft.com/office/powerpoint/2010/main" val="30100498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48736"/>
          </a:xfrm>
        </p:spPr>
        <p:txBody>
          <a:bodyPr>
            <a:normAutofit fontScale="90000"/>
          </a:bodyPr>
          <a:lstStyle/>
          <a:p>
            <a:r>
              <a:rPr lang="fr-FR" sz="2400" b="1" dirty="0">
                <a:latin typeface="Arial" panose="020B0604020202020204" pitchFamily="34" charset="0"/>
                <a:cs typeface="Arial" panose="020B0604020202020204" pitchFamily="34" charset="0"/>
              </a:rPr>
              <a:t>Estimation d'une moyenne et d'un écart type,</a:t>
            </a:r>
            <a:br>
              <a:rPr lang="fr-FR" sz="2400" b="1" dirty="0">
                <a:latin typeface="Arial" panose="020B0604020202020204" pitchFamily="34" charset="0"/>
                <a:cs typeface="Arial" panose="020B0604020202020204" pitchFamily="34" charset="0"/>
              </a:rPr>
            </a:br>
            <a:r>
              <a:rPr lang="fr-FR" sz="2400" b="1" dirty="0">
                <a:latin typeface="Arial" panose="020B0604020202020204" pitchFamily="34" charset="0"/>
                <a:cs typeface="Arial" panose="020B0604020202020204" pitchFamily="34" charset="0"/>
              </a:rPr>
              <a:t>                         </a:t>
            </a:r>
            <a:r>
              <a:rPr lang="fr-FR" sz="2400" b="1" dirty="0">
                <a:solidFill>
                  <a:srgbClr val="00FF00"/>
                </a:solidFill>
                <a:latin typeface="Arial" panose="020B0604020202020204" pitchFamily="34" charset="0"/>
                <a:cs typeface="Arial" panose="020B0604020202020204" pitchFamily="34" charset="0"/>
              </a:rPr>
              <a:t>Intervalle de confiance</a:t>
            </a:r>
            <a:endParaRPr lang="fr-FR" sz="2400" dirty="0">
              <a:solidFill>
                <a:srgbClr val="00FF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43492" y="1828800"/>
            <a:ext cx="6777317" cy="4003829"/>
          </a:xfrm>
        </p:spPr>
        <p:txBody>
          <a:bodyPr>
            <a:normAutofit/>
          </a:bodyPr>
          <a:lstStyle/>
          <a:p>
            <a:pPr>
              <a:buFont typeface="Courier New" panose="02070309020205020404" pitchFamily="49" charset="0"/>
              <a:buChar char="o"/>
            </a:pPr>
            <a:r>
              <a:rPr lang="fr-FR" sz="1800" dirty="0" smtClean="0">
                <a:solidFill>
                  <a:srgbClr val="CC3300"/>
                </a:solidFill>
                <a:latin typeface="Arial" panose="020B0604020202020204" pitchFamily="34" charset="0"/>
                <a:cs typeface="Arial" panose="020B0604020202020204" pitchFamily="34" charset="0"/>
              </a:rPr>
              <a:t>error</a:t>
            </a:r>
            <a:r>
              <a:rPr lang="fr-FR" sz="1800" dirty="0" smtClean="0">
                <a:latin typeface="Arial" panose="020B0604020202020204" pitchFamily="34" charset="0"/>
                <a:cs typeface="Arial" panose="020B0604020202020204" pitchFamily="34" charset="0"/>
              </a:rPr>
              <a:t> &lt;- </a:t>
            </a:r>
            <a:r>
              <a:rPr lang="fr-FR" sz="1800" dirty="0" err="1" smtClean="0">
                <a:latin typeface="Arial" panose="020B0604020202020204" pitchFamily="34" charset="0"/>
                <a:cs typeface="Arial" panose="020B0604020202020204" pitchFamily="34" charset="0"/>
              </a:rPr>
              <a:t>qnorm</a:t>
            </a:r>
            <a:r>
              <a:rPr lang="fr-FR" sz="1800" dirty="0" smtClean="0">
                <a:latin typeface="Arial" panose="020B0604020202020204" pitchFamily="34" charset="0"/>
                <a:cs typeface="Arial" panose="020B0604020202020204" pitchFamily="34" charset="0"/>
              </a:rPr>
              <a:t> (</a:t>
            </a:r>
            <a:r>
              <a:rPr lang="fr-FR" sz="1800" dirty="0">
                <a:latin typeface="Arial" panose="020B0604020202020204" pitchFamily="34" charset="0"/>
                <a:cs typeface="Arial" panose="020B0604020202020204" pitchFamily="34" charset="0"/>
              </a:rPr>
              <a:t>β</a:t>
            </a:r>
            <a:r>
              <a:rPr lang="fr-FR" sz="1800" dirty="0" smtClean="0">
                <a:latin typeface="Arial" panose="020B0604020202020204" pitchFamily="34" charset="0"/>
                <a:cs typeface="Arial" panose="020B0604020202020204" pitchFamily="34" charset="0"/>
              </a:rPr>
              <a:t>)*s/ </a:t>
            </a:r>
            <a:r>
              <a:rPr lang="fr-FR" sz="1800" dirty="0" err="1" smtClean="0">
                <a:latin typeface="Arial" panose="020B0604020202020204" pitchFamily="34" charset="0"/>
                <a:cs typeface="Arial" panose="020B0604020202020204" pitchFamily="34" charset="0"/>
              </a:rPr>
              <a:t>sqrt</a:t>
            </a:r>
            <a:r>
              <a:rPr lang="fr-FR" sz="1800" dirty="0" smtClean="0">
                <a:latin typeface="Arial" panose="020B0604020202020204" pitchFamily="34" charset="0"/>
                <a:cs typeface="Arial" panose="020B0604020202020204" pitchFamily="34" charset="0"/>
              </a:rPr>
              <a:t>(n)  </a:t>
            </a:r>
            <a:r>
              <a:rPr lang="fr-FR" sz="1800" dirty="0" smtClean="0">
                <a:solidFill>
                  <a:srgbClr val="FF3300"/>
                </a:solidFill>
                <a:latin typeface="Arial" panose="020B0604020202020204" pitchFamily="34" charset="0"/>
                <a:cs typeface="Arial" panose="020B0604020202020204" pitchFamily="34" charset="0"/>
              </a:rPr>
              <a:t>(Cote Z : loi normale centrée réduite)</a:t>
            </a:r>
          </a:p>
          <a:p>
            <a:pPr>
              <a:buFont typeface="Courier New" panose="02070309020205020404" pitchFamily="49" charset="0"/>
              <a:buChar char="o"/>
            </a:pPr>
            <a:r>
              <a:rPr lang="fr-FR" sz="1800" dirty="0" smtClean="0">
                <a:latin typeface="Arial" panose="020B0604020202020204" pitchFamily="34" charset="0"/>
                <a:cs typeface="Arial" panose="020B0604020202020204" pitchFamily="34" charset="0"/>
              </a:rPr>
              <a:t>left &lt;- a- error </a:t>
            </a:r>
          </a:p>
          <a:p>
            <a:pPr>
              <a:buFont typeface="Courier New" panose="02070309020205020404" pitchFamily="49" charset="0"/>
              <a:buChar char="o"/>
            </a:pPr>
            <a:r>
              <a:rPr lang="fr-FR" sz="1800" dirty="0" smtClean="0">
                <a:latin typeface="Arial" panose="020B0604020202020204" pitchFamily="34" charset="0"/>
                <a:cs typeface="Arial" panose="020B0604020202020204" pitchFamily="34" charset="0"/>
              </a:rPr>
              <a:t>Right &lt;- a+error </a:t>
            </a:r>
          </a:p>
          <a:p>
            <a:pPr>
              <a:buFont typeface="Courier New" panose="02070309020205020404" pitchFamily="49" charset="0"/>
              <a:buChar char="o"/>
            </a:pPr>
            <a:r>
              <a:rPr lang="fr-FR" sz="1800" dirty="0" smtClean="0">
                <a:latin typeface="Arial" panose="020B0604020202020204" pitchFamily="34" charset="0"/>
                <a:cs typeface="Arial" panose="020B0604020202020204" pitchFamily="34" charset="0"/>
              </a:rPr>
              <a:t>Avec paramètres à estimer (Moyenne, Proportion, Variance, Taux, etc.) </a:t>
            </a:r>
          </a:p>
          <a:p>
            <a:pPr>
              <a:buFont typeface="Courier New" panose="02070309020205020404" pitchFamily="49" charset="0"/>
              <a:buChar char="o"/>
            </a:pPr>
            <a:r>
              <a:rPr lang="fr-FR" sz="1800" dirty="0" smtClean="0">
                <a:latin typeface="Arial" panose="020B0604020202020204" pitchFamily="34" charset="0"/>
                <a:cs typeface="Arial" panose="020B0604020202020204" pitchFamily="34" charset="0"/>
              </a:rPr>
              <a:t>Pour une loi de </a:t>
            </a:r>
            <a:r>
              <a:rPr lang="fr-FR" sz="1800" dirty="0" err="1" smtClean="0">
                <a:latin typeface="Arial" panose="020B0604020202020204" pitchFamily="34" charset="0"/>
                <a:cs typeface="Arial" panose="020B0604020202020204" pitchFamily="34" charset="0"/>
              </a:rPr>
              <a:t>student</a:t>
            </a:r>
            <a:r>
              <a:rPr lang="fr-FR" sz="1800" dirty="0" smtClean="0">
                <a:latin typeface="Arial" panose="020B0604020202020204" pitchFamily="34" charset="0"/>
                <a:cs typeface="Arial" panose="020B0604020202020204" pitchFamily="34" charset="0"/>
              </a:rPr>
              <a:t> :</a:t>
            </a:r>
          </a:p>
          <a:p>
            <a:pPr marL="68580" indent="0">
              <a:buNone/>
            </a:pPr>
            <a:r>
              <a:rPr lang="fr-FR" sz="1800" dirty="0" err="1" smtClean="0">
                <a:latin typeface="Arial" panose="020B0604020202020204" pitchFamily="34" charset="0"/>
                <a:cs typeface="Arial" panose="020B0604020202020204" pitchFamily="34" charset="0"/>
              </a:rPr>
              <a:t>qt</a:t>
            </a:r>
            <a:r>
              <a:rPr lang="fr-FR" sz="1800" dirty="0" smtClean="0">
                <a:latin typeface="Arial" panose="020B0604020202020204" pitchFamily="34" charset="0"/>
                <a:cs typeface="Arial" panose="020B0604020202020204" pitchFamily="34" charset="0"/>
              </a:rPr>
              <a:t> (β,</a:t>
            </a:r>
            <a:r>
              <a:rPr lang="fr-FR" sz="1800" dirty="0" err="1" smtClean="0">
                <a:latin typeface="Arial" panose="020B0604020202020204" pitchFamily="34" charset="0"/>
                <a:cs typeface="Arial" panose="020B0604020202020204" pitchFamily="34" charset="0"/>
              </a:rPr>
              <a:t>ddl</a:t>
            </a:r>
            <a:r>
              <a:rPr lang="fr-FR" sz="1800" dirty="0" smtClean="0">
                <a:latin typeface="Arial" panose="020B0604020202020204" pitchFamily="34" charset="0"/>
                <a:cs typeface="Arial" panose="020B0604020202020204" pitchFamily="34" charset="0"/>
              </a:rPr>
              <a:t>)*</a:t>
            </a:r>
            <a:r>
              <a:rPr lang="fr-FR" sz="1800" dirty="0">
                <a:latin typeface="Arial" panose="020B0604020202020204" pitchFamily="34" charset="0"/>
                <a:cs typeface="Arial" panose="020B0604020202020204" pitchFamily="34" charset="0"/>
              </a:rPr>
              <a:t>s/ </a:t>
            </a:r>
            <a:r>
              <a:rPr lang="fr-FR" sz="1800" dirty="0" err="1">
                <a:latin typeface="Arial" panose="020B0604020202020204" pitchFamily="34" charset="0"/>
                <a:cs typeface="Arial" panose="020B0604020202020204" pitchFamily="34" charset="0"/>
              </a:rPr>
              <a:t>sqrt</a:t>
            </a:r>
            <a:r>
              <a:rPr lang="fr-FR" sz="1800" dirty="0">
                <a:latin typeface="Arial" panose="020B0604020202020204" pitchFamily="34" charset="0"/>
                <a:cs typeface="Arial" panose="020B0604020202020204" pitchFamily="34" charset="0"/>
              </a:rPr>
              <a:t>(n)</a:t>
            </a:r>
          </a:p>
        </p:txBody>
      </p:sp>
    </p:spTree>
    <p:extLst>
      <p:ext uri="{BB962C8B-B14F-4D97-AF65-F5344CB8AC3E}">
        <p14:creationId xmlns:p14="http://schemas.microsoft.com/office/powerpoint/2010/main" val="8277850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024744" cy="685800"/>
          </a:xfrm>
        </p:spPr>
        <p:txBody>
          <a:bodyPr>
            <a:normAutofit/>
          </a:bodyPr>
          <a:lstStyle/>
          <a:p>
            <a:r>
              <a:rPr lang="fr-FR" sz="2400" dirty="0" smtClean="0">
                <a:solidFill>
                  <a:srgbClr val="FF0000"/>
                </a:solidFill>
                <a:latin typeface="Arial" panose="020B0604020202020204" pitchFamily="34" charset="0"/>
                <a:cs typeface="Arial" panose="020B0604020202020204" pitchFamily="34" charset="0"/>
              </a:rPr>
              <a:t>TEST D’Hypothèses </a:t>
            </a:r>
            <a:endParaRPr lang="fr-FR" sz="2400"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00200"/>
            <a:ext cx="7315200" cy="4876800"/>
          </a:xfrm>
        </p:spPr>
        <p:txBody>
          <a:bodyPr>
            <a:normAutofit/>
          </a:bodyPr>
          <a:lstStyle/>
          <a:p>
            <a:r>
              <a:rPr lang="fr-FR" sz="1800" b="1" dirty="0" smtClean="0">
                <a:latin typeface="Arial" panose="020B0604020202020204" pitchFamily="34" charset="0"/>
                <a:cs typeface="Arial" panose="020B0604020202020204" pitchFamily="34" charset="0"/>
              </a:rPr>
              <a:t>Introduction</a:t>
            </a:r>
            <a:r>
              <a:rPr lang="fr-FR" sz="1800" dirty="0" smtClean="0">
                <a:latin typeface="Arial" panose="020B0604020202020204" pitchFamily="34" charset="0"/>
                <a:cs typeface="Arial" panose="020B0604020202020204" pitchFamily="34" charset="0"/>
              </a:rPr>
              <a:t> : C’est une démonstration par l’absurde. Ainsi l’hypothèse de recherche correspond a l’hypothèse alternative. On peut conclure que l’hypothèse de recherche est vraie si les données de l’ échantillon permettent de rejeter l’ hypothèse nulle. </a:t>
            </a:r>
          </a:p>
          <a:p>
            <a:r>
              <a:rPr lang="fr-FR" sz="1800" dirty="0" smtClean="0">
                <a:solidFill>
                  <a:srgbClr val="1727C1"/>
                </a:solidFill>
                <a:latin typeface="Arial" panose="020B0604020202020204" pitchFamily="34" charset="0"/>
                <a:cs typeface="Arial" panose="020B0604020202020204" pitchFamily="34" charset="0"/>
              </a:rPr>
              <a:t>Différentes formes d’hypothèses nulle et alternative</a:t>
            </a:r>
          </a:p>
          <a:p>
            <a:pPr marL="68580" indent="0">
              <a:buNone/>
            </a:pPr>
            <a:endParaRPr lang="fr-FR" sz="1800" dirty="0" smtClean="0">
              <a:solidFill>
                <a:srgbClr val="1727C1"/>
              </a:solidFill>
              <a:latin typeface="Arial" panose="020B0604020202020204" pitchFamily="34" charset="0"/>
              <a:cs typeface="Arial" panose="020B0604020202020204" pitchFamily="34" charset="0"/>
            </a:endParaRPr>
          </a:p>
          <a:p>
            <a:pPr marL="68580" indent="0">
              <a:buNone/>
            </a:pPr>
            <a:endParaRPr lang="fr-FR" sz="1800" dirty="0" smtClean="0">
              <a:solidFill>
                <a:srgbClr val="1727C1"/>
              </a:solidFill>
              <a:latin typeface="Arial" panose="020B0604020202020204" pitchFamily="34" charset="0"/>
              <a:cs typeface="Arial" panose="020B0604020202020204" pitchFamily="34" charset="0"/>
            </a:endParaRPr>
          </a:p>
          <a:p>
            <a:pPr marL="68580" indent="0">
              <a:buNone/>
            </a:pPr>
            <a:endParaRPr lang="fr-FR" sz="1800" dirty="0" smtClean="0">
              <a:solidFill>
                <a:srgbClr val="1727C1"/>
              </a:solidFill>
              <a:latin typeface="Arial" panose="020B0604020202020204" pitchFamily="34" charset="0"/>
              <a:cs typeface="Arial" panose="020B0604020202020204" pitchFamily="34" charset="0"/>
            </a:endParaRPr>
          </a:p>
          <a:p>
            <a:pPr marL="68580" indent="0">
              <a:buNone/>
            </a:pPr>
            <a:endParaRPr lang="fr-FR" sz="1800" dirty="0" smtClean="0">
              <a:solidFill>
                <a:srgbClr val="1727C1"/>
              </a:solidFill>
              <a:latin typeface="Arial" panose="020B0604020202020204" pitchFamily="34" charset="0"/>
              <a:cs typeface="Arial" panose="020B0604020202020204" pitchFamily="34" charset="0"/>
            </a:endParaRPr>
          </a:p>
          <a:p>
            <a:pPr marL="68580" indent="0">
              <a:buNone/>
            </a:pPr>
            <a:endParaRPr lang="fr-FR" sz="1800" dirty="0" smtClean="0">
              <a:solidFill>
                <a:srgbClr val="1727C1"/>
              </a:solidFill>
              <a:latin typeface="Arial" panose="020B0604020202020204" pitchFamily="34" charset="0"/>
              <a:cs typeface="Arial" panose="020B0604020202020204" pitchFamily="34" charset="0"/>
            </a:endParaRPr>
          </a:p>
          <a:p>
            <a:pPr marL="68580" indent="0">
              <a:buNone/>
            </a:pPr>
            <a:endParaRPr lang="fr-FR" sz="1800" dirty="0" smtClean="0">
              <a:solidFill>
                <a:srgbClr val="1727C1"/>
              </a:solidFill>
              <a:latin typeface="Arial" panose="020B0604020202020204" pitchFamily="34" charset="0"/>
              <a:cs typeface="Arial" panose="020B0604020202020204" pitchFamily="34" charset="0"/>
            </a:endParaRPr>
          </a:p>
          <a:p>
            <a:pPr marL="68580" indent="0">
              <a:buNone/>
            </a:pPr>
            <a:endParaRPr lang="fr-FR" sz="1800" dirty="0" smtClean="0">
              <a:solidFill>
                <a:srgbClr val="1727C1"/>
              </a:solidFill>
              <a:latin typeface="Arial" panose="020B0604020202020204" pitchFamily="34" charset="0"/>
              <a:cs typeface="Arial" panose="020B0604020202020204" pitchFamily="34" charset="0"/>
            </a:endParaRPr>
          </a:p>
          <a:p>
            <a:pPr>
              <a:buFont typeface="Wingdings" panose="05000000000000000000" pitchFamily="2" charset="2"/>
              <a:buChar char="v"/>
            </a:pPr>
            <a:r>
              <a:rPr lang="fr-FR" sz="1800" dirty="0" smtClean="0">
                <a:solidFill>
                  <a:srgbClr val="1727C1"/>
                </a:solidFill>
                <a:latin typeface="Arial" panose="020B0604020202020204" pitchFamily="34" charset="0"/>
                <a:cs typeface="Arial" panose="020B0604020202020204" pitchFamily="34" charset="0"/>
              </a:rPr>
              <a:t>Erreur de première espèce (</a:t>
            </a:r>
            <a:r>
              <a:rPr lang="fr-FR" sz="1800" dirty="0" smtClean="0">
                <a:solidFill>
                  <a:srgbClr val="1727C1"/>
                </a:solidFill>
                <a:latin typeface="Calibri"/>
                <a:cs typeface="Arial" panose="020B0604020202020204" pitchFamily="34" charset="0"/>
              </a:rPr>
              <a:t>α) : Rejeter </a:t>
            </a:r>
            <a:r>
              <a:rPr lang="fr-FR" sz="1800" dirty="0" smtClean="0">
                <a:solidFill>
                  <a:srgbClr val="1727C1"/>
                </a:solidFill>
              </a:rPr>
              <a:t>H</a:t>
            </a:r>
            <a:r>
              <a:rPr lang="fr-FR" sz="1800" baseline="-25000" dirty="0" smtClean="0">
                <a:solidFill>
                  <a:srgbClr val="1727C1"/>
                </a:solidFill>
              </a:rPr>
              <a:t>0</a:t>
            </a:r>
            <a:r>
              <a:rPr lang="fr-FR" sz="1800" dirty="0" smtClean="0">
                <a:solidFill>
                  <a:srgbClr val="1727C1"/>
                </a:solidFill>
              </a:rPr>
              <a:t> alors qu'elle est vraie</a:t>
            </a:r>
          </a:p>
          <a:p>
            <a:pPr>
              <a:buFont typeface="Wingdings" panose="05000000000000000000" pitchFamily="2" charset="2"/>
              <a:buChar char="v"/>
            </a:pPr>
            <a:r>
              <a:rPr lang="fr-FR" sz="1800" dirty="0" smtClean="0">
                <a:solidFill>
                  <a:srgbClr val="1727C1"/>
                </a:solidFill>
                <a:latin typeface="Arial" panose="020B0604020202020204" pitchFamily="34" charset="0"/>
                <a:cs typeface="Arial" panose="020B0604020202020204" pitchFamily="34" charset="0"/>
              </a:rPr>
              <a:t>Erreur de seconde espèce (</a:t>
            </a:r>
            <a:r>
              <a:rPr lang="fr-FR" sz="1800" dirty="0" smtClean="0">
                <a:solidFill>
                  <a:srgbClr val="1727C1"/>
                </a:solidFill>
                <a:latin typeface="Calibri"/>
                <a:cs typeface="Arial" panose="020B0604020202020204" pitchFamily="34" charset="0"/>
              </a:rPr>
              <a:t>β) : Accepter </a:t>
            </a:r>
            <a:r>
              <a:rPr lang="fr-FR" sz="1800" dirty="0" smtClean="0">
                <a:solidFill>
                  <a:srgbClr val="1727C1"/>
                </a:solidFill>
              </a:rPr>
              <a:t>H</a:t>
            </a:r>
            <a:r>
              <a:rPr lang="fr-FR" sz="1800" baseline="-25000" dirty="0" smtClean="0">
                <a:solidFill>
                  <a:srgbClr val="1727C1"/>
                </a:solidFill>
              </a:rPr>
              <a:t>0</a:t>
            </a:r>
            <a:r>
              <a:rPr lang="fr-FR" sz="1800" dirty="0" smtClean="0">
                <a:solidFill>
                  <a:srgbClr val="1727C1"/>
                </a:solidFill>
              </a:rPr>
              <a:t> alors qu'elle est fausse</a:t>
            </a:r>
            <a:r>
              <a:rPr lang="fr-FR" sz="1800" dirty="0" smtClean="0">
                <a:solidFill>
                  <a:srgbClr val="1727C1"/>
                </a:solidFill>
                <a:latin typeface="Arial" panose="020B0604020202020204" pitchFamily="34" charset="0"/>
                <a:cs typeface="Arial" panose="020B0604020202020204" pitchFamily="34" charset="0"/>
              </a:rPr>
              <a:t> </a:t>
            </a:r>
            <a:endParaRPr lang="fr-FR" sz="1800" dirty="0">
              <a:solidFill>
                <a:srgbClr val="1727C1"/>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86581727"/>
              </p:ext>
            </p:extLst>
          </p:nvPr>
        </p:nvGraphicFramePr>
        <p:xfrm>
          <a:off x="838200" y="3505201"/>
          <a:ext cx="7239000" cy="1905000"/>
        </p:xfrm>
        <a:graphic>
          <a:graphicData uri="http://schemas.openxmlformats.org/drawingml/2006/table">
            <a:tbl>
              <a:tblPr firstRow="1" firstCol="1" bandRow="1">
                <a:tableStyleId>{5C22544A-7EE6-4342-B048-85BDC9FD1C3A}</a:tableStyleId>
              </a:tblPr>
              <a:tblGrid>
                <a:gridCol w="3619500"/>
                <a:gridCol w="3619500"/>
              </a:tblGrid>
              <a:tr h="475998">
                <a:tc>
                  <a:txBody>
                    <a:bodyPr/>
                    <a:lstStyle/>
                    <a:p>
                      <a:pPr marL="0" marR="0">
                        <a:lnSpc>
                          <a:spcPct val="115000"/>
                        </a:lnSpc>
                        <a:spcBef>
                          <a:spcPts val="0"/>
                        </a:spcBef>
                        <a:spcAft>
                          <a:spcPts val="0"/>
                        </a:spcAft>
                      </a:pPr>
                      <a:r>
                        <a:rPr lang="fr-FR" sz="1100" dirty="0">
                          <a:effectLst/>
                        </a:rPr>
                        <a:t>Hypothèses nulles</a:t>
                      </a:r>
                      <a:endParaRPr lang="en-US" sz="1100" dirty="0">
                        <a:effectLst/>
                        <a:latin typeface="Calibri"/>
                        <a:ea typeface="Calibri"/>
                        <a:cs typeface="Times New Roman"/>
                      </a:endParaRPr>
                    </a:p>
                  </a:txBody>
                  <a:tcPr marL="68580" marR="68580" marT="0" marB="0">
                    <a:solidFill>
                      <a:srgbClr val="FF0000"/>
                    </a:solidFill>
                  </a:tcPr>
                </a:tc>
                <a:tc>
                  <a:txBody>
                    <a:bodyPr/>
                    <a:lstStyle/>
                    <a:p>
                      <a:pPr marL="0" marR="0">
                        <a:lnSpc>
                          <a:spcPct val="115000"/>
                        </a:lnSpc>
                        <a:spcBef>
                          <a:spcPts val="0"/>
                        </a:spcBef>
                        <a:spcAft>
                          <a:spcPts val="0"/>
                        </a:spcAft>
                      </a:pPr>
                      <a:r>
                        <a:rPr lang="fr-FR" sz="1100" dirty="0">
                          <a:effectLst/>
                        </a:rPr>
                        <a:t>Hypothèses alternatives</a:t>
                      </a:r>
                      <a:endParaRPr lang="en-US" sz="1100" dirty="0">
                        <a:effectLst/>
                        <a:latin typeface="Calibri"/>
                        <a:ea typeface="Calibri"/>
                        <a:cs typeface="Times New Roman"/>
                      </a:endParaRPr>
                    </a:p>
                  </a:txBody>
                  <a:tcPr marL="68580" marR="68580" marT="0" marB="0">
                    <a:solidFill>
                      <a:srgbClr val="FF0000"/>
                    </a:solidFill>
                  </a:tcPr>
                </a:tc>
              </a:tr>
              <a:tr h="476334">
                <a:tc>
                  <a:txBody>
                    <a:bodyPr/>
                    <a:lstStyle/>
                    <a:p>
                      <a:pPr marL="0" marR="0">
                        <a:lnSpc>
                          <a:spcPct val="115000"/>
                        </a:lnSpc>
                        <a:spcBef>
                          <a:spcPts val="0"/>
                        </a:spcBef>
                        <a:spcAft>
                          <a:spcPts val="0"/>
                        </a:spcAft>
                      </a:pPr>
                      <a:r>
                        <a:rPr lang="fr-FR" sz="1100" dirty="0">
                          <a:effectLst/>
                        </a:rPr>
                        <a:t>H</a:t>
                      </a:r>
                      <a:r>
                        <a:rPr lang="fr-FR" sz="1100" baseline="-25000" dirty="0">
                          <a:effectLst/>
                        </a:rPr>
                        <a:t>0 </a:t>
                      </a:r>
                      <a:r>
                        <a:rPr lang="fr-FR" sz="1100" dirty="0">
                          <a:effectLst/>
                        </a:rPr>
                        <a:t>: µ ≥ µ</a:t>
                      </a:r>
                      <a:r>
                        <a:rPr lang="fr-FR" sz="1100" baseline="-25000" dirty="0">
                          <a:effectLst/>
                        </a:rPr>
                        <a:t>0 </a:t>
                      </a:r>
                      <a:r>
                        <a:rPr lang="fr-FR" sz="1100" dirty="0">
                          <a:effectLst/>
                        </a:rPr>
                        <a:t> (test unilatéral à gauche)</a:t>
                      </a:r>
                      <a:endParaRPr lang="en-US" sz="1100" dirty="0">
                        <a:effectLst/>
                        <a:latin typeface="Calibri"/>
                        <a:ea typeface="Calibri"/>
                        <a:cs typeface="Times New Roman"/>
                      </a:endParaRPr>
                    </a:p>
                  </a:txBody>
                  <a:tcPr marL="68580" marR="68580" marT="0" marB="0">
                    <a:solidFill>
                      <a:srgbClr val="00B050"/>
                    </a:solidFill>
                  </a:tcPr>
                </a:tc>
                <a:tc>
                  <a:txBody>
                    <a:bodyPr/>
                    <a:lstStyle/>
                    <a:p>
                      <a:pPr marL="0" marR="0">
                        <a:lnSpc>
                          <a:spcPct val="115000"/>
                        </a:lnSpc>
                        <a:spcBef>
                          <a:spcPts val="0"/>
                        </a:spcBef>
                        <a:spcAft>
                          <a:spcPts val="0"/>
                        </a:spcAft>
                      </a:pPr>
                      <a:r>
                        <a:rPr lang="fr-FR" sz="1100" dirty="0">
                          <a:effectLst/>
                        </a:rPr>
                        <a:t>H</a:t>
                      </a:r>
                      <a:r>
                        <a:rPr lang="fr-FR" sz="1100" baseline="-25000" dirty="0">
                          <a:effectLst/>
                        </a:rPr>
                        <a:t>a </a:t>
                      </a:r>
                      <a:r>
                        <a:rPr lang="fr-FR" sz="1100" dirty="0">
                          <a:effectLst/>
                        </a:rPr>
                        <a:t>: µ &lt; µ</a:t>
                      </a:r>
                      <a:r>
                        <a:rPr lang="fr-FR" sz="1100" baseline="-25000" dirty="0">
                          <a:effectLst/>
                        </a:rPr>
                        <a:t>0 </a:t>
                      </a:r>
                      <a:r>
                        <a:rPr lang="fr-FR" sz="1100" dirty="0">
                          <a:effectLst/>
                        </a:rPr>
                        <a:t> (test unilatéral à gauche)</a:t>
                      </a:r>
                      <a:endParaRPr lang="en-US" sz="1100" dirty="0">
                        <a:effectLst/>
                        <a:latin typeface="Calibri"/>
                        <a:ea typeface="Calibri"/>
                        <a:cs typeface="Times New Roman"/>
                      </a:endParaRPr>
                    </a:p>
                  </a:txBody>
                  <a:tcPr marL="68580" marR="68580" marT="0" marB="0">
                    <a:solidFill>
                      <a:srgbClr val="FFFF00"/>
                    </a:solidFill>
                  </a:tcPr>
                </a:tc>
              </a:tr>
              <a:tr h="476334">
                <a:tc>
                  <a:txBody>
                    <a:bodyPr/>
                    <a:lstStyle/>
                    <a:p>
                      <a:pPr marL="0" marR="0">
                        <a:lnSpc>
                          <a:spcPct val="115000"/>
                        </a:lnSpc>
                        <a:spcBef>
                          <a:spcPts val="0"/>
                        </a:spcBef>
                        <a:spcAft>
                          <a:spcPts val="0"/>
                        </a:spcAft>
                      </a:pPr>
                      <a:r>
                        <a:rPr lang="fr-FR" sz="1100" dirty="0">
                          <a:effectLst/>
                        </a:rPr>
                        <a:t>H</a:t>
                      </a:r>
                      <a:r>
                        <a:rPr lang="fr-FR" sz="1100" baseline="-25000" dirty="0">
                          <a:effectLst/>
                        </a:rPr>
                        <a:t>0 </a:t>
                      </a:r>
                      <a:r>
                        <a:rPr lang="fr-FR" sz="1100" dirty="0">
                          <a:effectLst/>
                        </a:rPr>
                        <a:t>: µ ≤ µ</a:t>
                      </a:r>
                      <a:r>
                        <a:rPr lang="fr-FR" sz="1100" baseline="-25000" dirty="0">
                          <a:effectLst/>
                        </a:rPr>
                        <a:t>0 </a:t>
                      </a:r>
                      <a:r>
                        <a:rPr lang="fr-FR" sz="1100" dirty="0">
                          <a:effectLst/>
                        </a:rPr>
                        <a:t> (test unilatéral à droite)</a:t>
                      </a:r>
                      <a:endParaRPr lang="en-US" sz="1100" dirty="0">
                        <a:effectLst/>
                        <a:latin typeface="Calibri"/>
                        <a:ea typeface="Calibri"/>
                        <a:cs typeface="Times New Roman"/>
                      </a:endParaRPr>
                    </a:p>
                  </a:txBody>
                  <a:tcPr marL="68580" marR="68580" marT="0" marB="0">
                    <a:solidFill>
                      <a:srgbClr val="00B050"/>
                    </a:solidFill>
                  </a:tcPr>
                </a:tc>
                <a:tc>
                  <a:txBody>
                    <a:bodyPr/>
                    <a:lstStyle/>
                    <a:p>
                      <a:pPr marL="0" marR="0">
                        <a:lnSpc>
                          <a:spcPct val="115000"/>
                        </a:lnSpc>
                        <a:spcBef>
                          <a:spcPts val="0"/>
                        </a:spcBef>
                        <a:spcAft>
                          <a:spcPts val="0"/>
                        </a:spcAft>
                      </a:pPr>
                      <a:r>
                        <a:rPr lang="fr-FR" sz="1100" dirty="0">
                          <a:effectLst/>
                        </a:rPr>
                        <a:t>H</a:t>
                      </a:r>
                      <a:r>
                        <a:rPr lang="fr-FR" sz="1100" baseline="-25000" dirty="0">
                          <a:effectLst/>
                        </a:rPr>
                        <a:t>a </a:t>
                      </a:r>
                      <a:r>
                        <a:rPr lang="fr-FR" sz="1100" dirty="0">
                          <a:effectLst/>
                        </a:rPr>
                        <a:t>: µ &gt; µ</a:t>
                      </a:r>
                      <a:r>
                        <a:rPr lang="fr-FR" sz="1100" baseline="-25000" dirty="0">
                          <a:effectLst/>
                        </a:rPr>
                        <a:t>0 </a:t>
                      </a:r>
                      <a:r>
                        <a:rPr lang="fr-FR" sz="1100" dirty="0">
                          <a:effectLst/>
                        </a:rPr>
                        <a:t> (test unilatéral à droite)</a:t>
                      </a:r>
                      <a:endParaRPr lang="en-US" sz="1100" dirty="0">
                        <a:effectLst/>
                        <a:latin typeface="Calibri"/>
                        <a:ea typeface="Calibri"/>
                        <a:cs typeface="Times New Roman"/>
                      </a:endParaRPr>
                    </a:p>
                  </a:txBody>
                  <a:tcPr marL="68580" marR="68580" marT="0" marB="0">
                    <a:solidFill>
                      <a:srgbClr val="FFFF00"/>
                    </a:solidFill>
                  </a:tcPr>
                </a:tc>
              </a:tr>
              <a:tr h="476334">
                <a:tc>
                  <a:txBody>
                    <a:bodyPr/>
                    <a:lstStyle/>
                    <a:p>
                      <a:pPr marL="0" marR="0">
                        <a:lnSpc>
                          <a:spcPct val="115000"/>
                        </a:lnSpc>
                        <a:spcBef>
                          <a:spcPts val="0"/>
                        </a:spcBef>
                        <a:spcAft>
                          <a:spcPts val="0"/>
                        </a:spcAft>
                      </a:pPr>
                      <a:r>
                        <a:rPr lang="fr-FR" sz="1100" dirty="0">
                          <a:effectLst/>
                        </a:rPr>
                        <a:t>H</a:t>
                      </a:r>
                      <a:r>
                        <a:rPr lang="fr-FR" sz="1100" baseline="-25000" dirty="0">
                          <a:effectLst/>
                        </a:rPr>
                        <a:t>0 </a:t>
                      </a:r>
                      <a:r>
                        <a:rPr lang="fr-FR" sz="1100" dirty="0">
                          <a:effectLst/>
                        </a:rPr>
                        <a:t>: µ = µ</a:t>
                      </a:r>
                      <a:r>
                        <a:rPr lang="fr-FR" sz="1100" baseline="-25000" dirty="0">
                          <a:effectLst/>
                        </a:rPr>
                        <a:t>0 </a:t>
                      </a:r>
                      <a:r>
                        <a:rPr lang="fr-FR" sz="1100" dirty="0">
                          <a:effectLst/>
                        </a:rPr>
                        <a:t> (test unilatéral à droite)</a:t>
                      </a:r>
                      <a:endParaRPr lang="en-US" sz="1100" dirty="0">
                        <a:effectLst/>
                        <a:latin typeface="Calibri"/>
                        <a:ea typeface="Calibri"/>
                        <a:cs typeface="Times New Roman"/>
                      </a:endParaRPr>
                    </a:p>
                  </a:txBody>
                  <a:tcPr marL="68580" marR="68580" marT="0" marB="0">
                    <a:solidFill>
                      <a:srgbClr val="00B050"/>
                    </a:solidFill>
                  </a:tcPr>
                </a:tc>
                <a:tc>
                  <a:txBody>
                    <a:bodyPr/>
                    <a:lstStyle/>
                    <a:p>
                      <a:pPr marL="0" marR="0">
                        <a:lnSpc>
                          <a:spcPct val="115000"/>
                        </a:lnSpc>
                        <a:spcBef>
                          <a:spcPts val="0"/>
                        </a:spcBef>
                        <a:spcAft>
                          <a:spcPts val="0"/>
                        </a:spcAft>
                      </a:pPr>
                      <a:r>
                        <a:rPr lang="fr-FR" sz="1100" dirty="0">
                          <a:effectLst/>
                        </a:rPr>
                        <a:t>H</a:t>
                      </a:r>
                      <a:r>
                        <a:rPr lang="fr-FR" sz="1100" baseline="-25000" dirty="0">
                          <a:effectLst/>
                        </a:rPr>
                        <a:t>a </a:t>
                      </a:r>
                      <a:r>
                        <a:rPr lang="fr-FR" sz="1100" dirty="0">
                          <a:effectLst/>
                        </a:rPr>
                        <a:t>: µ ≠ µ</a:t>
                      </a:r>
                      <a:r>
                        <a:rPr lang="fr-FR" sz="1100" baseline="-25000" dirty="0">
                          <a:effectLst/>
                        </a:rPr>
                        <a:t>0 </a:t>
                      </a:r>
                      <a:r>
                        <a:rPr lang="fr-FR" sz="1100" dirty="0">
                          <a:effectLst/>
                        </a:rPr>
                        <a:t> (test unilatéral à droite)</a:t>
                      </a:r>
                      <a:endParaRPr lang="en-US" sz="1100" dirty="0">
                        <a:effectLst/>
                        <a:latin typeface="Calibri"/>
                        <a:ea typeface="Calibri"/>
                        <a:cs typeface="Times New Roman"/>
                      </a:endParaRPr>
                    </a:p>
                  </a:txBody>
                  <a:tcPr marL="68580" marR="68580" marT="0" marB="0">
                    <a:solidFill>
                      <a:srgbClr val="FFFF00"/>
                    </a:solidFill>
                  </a:tcPr>
                </a:tc>
              </a:tr>
            </a:tbl>
          </a:graphicData>
        </a:graphic>
      </p:graphicFrame>
    </p:spTree>
    <p:extLst>
      <p:ext uri="{BB962C8B-B14F-4D97-AF65-F5344CB8AC3E}">
        <p14:creationId xmlns:p14="http://schemas.microsoft.com/office/powerpoint/2010/main" val="3459178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572536"/>
          </a:xfrm>
        </p:spPr>
        <p:txBody>
          <a:bodyPr>
            <a:normAutofit/>
          </a:bodyPr>
          <a:lstStyle/>
          <a:p>
            <a:r>
              <a:rPr lang="fr-FR" sz="2400" dirty="0">
                <a:solidFill>
                  <a:srgbClr val="FF0000"/>
                </a:solidFill>
                <a:latin typeface="Arial" panose="020B0604020202020204" pitchFamily="34" charset="0"/>
                <a:cs typeface="Arial" panose="020B0604020202020204" pitchFamily="34" charset="0"/>
              </a:rPr>
              <a:t>TEST </a:t>
            </a:r>
            <a:r>
              <a:rPr lang="fr-FR" sz="2400" dirty="0" smtClean="0">
                <a:solidFill>
                  <a:srgbClr val="FF0000"/>
                </a:solidFill>
                <a:latin typeface="Arial" panose="020B0604020202020204" pitchFamily="34" charset="0"/>
                <a:cs typeface="Arial" panose="020B0604020202020204" pitchFamily="34" charset="0"/>
              </a:rPr>
              <a:t>D’hypothèses </a:t>
            </a:r>
            <a:endParaRPr lang="fr-FR" sz="2400" dirty="0"/>
          </a:p>
        </p:txBody>
      </p:sp>
      <p:sp>
        <p:nvSpPr>
          <p:cNvPr id="3" name="Content Placeholder 2"/>
          <p:cNvSpPr>
            <a:spLocks noGrp="1"/>
          </p:cNvSpPr>
          <p:nvPr>
            <p:ph idx="1"/>
          </p:nvPr>
        </p:nvSpPr>
        <p:spPr>
          <a:xfrm>
            <a:off x="838200" y="1676400"/>
            <a:ext cx="7620000" cy="4343400"/>
          </a:xfrm>
        </p:spPr>
        <p:txBody>
          <a:bodyPr>
            <a:normAutofit fontScale="85000" lnSpcReduction="10000"/>
          </a:bodyPr>
          <a:lstStyle/>
          <a:p>
            <a:r>
              <a:rPr lang="fr-FR" sz="1800" dirty="0" smtClean="0">
                <a:solidFill>
                  <a:srgbClr val="1727C1"/>
                </a:solidFill>
                <a:latin typeface="Arial" panose="020B0604020202020204" pitchFamily="34" charset="0"/>
                <a:cs typeface="Arial" panose="020B0604020202020204" pitchFamily="34" charset="0"/>
              </a:rPr>
              <a:t>Étapes d’un test d’ hypothèses : </a:t>
            </a:r>
          </a:p>
          <a:p>
            <a:pPr marL="525780" indent="-457200">
              <a:buFont typeface="+mj-lt"/>
              <a:buAutoNum type="arabicPeriod"/>
            </a:pPr>
            <a:r>
              <a:rPr lang="fr-FR" sz="1800" dirty="0" smtClean="0">
                <a:solidFill>
                  <a:schemeClr val="tx1"/>
                </a:solidFill>
                <a:latin typeface="Arial" panose="020B0604020202020204" pitchFamily="34" charset="0"/>
                <a:cs typeface="Arial" panose="020B0604020202020204" pitchFamily="34" charset="0"/>
              </a:rPr>
              <a:t>Écrivez les hypothèses appropriées a l’étude (nulle et alternative)</a:t>
            </a:r>
          </a:p>
          <a:p>
            <a:pPr marL="525780" indent="-457200">
              <a:buFont typeface="+mj-lt"/>
              <a:buAutoNum type="arabicPeriod"/>
            </a:pPr>
            <a:r>
              <a:rPr lang="fr-FR" sz="1800" dirty="0" smtClean="0">
                <a:solidFill>
                  <a:schemeClr val="tx1"/>
                </a:solidFill>
                <a:latin typeface="Arial" panose="020B0604020202020204" pitchFamily="34" charset="0"/>
                <a:cs typeface="Arial" panose="020B0604020202020204" pitchFamily="34" charset="0"/>
              </a:rPr>
              <a:t>Sélectionnez la statistique de test qui sera utilisée pour décider du rejet ou de l’acceptation de l’ hypothèse nulle. </a:t>
            </a:r>
          </a:p>
          <a:p>
            <a:pPr marL="68580" indent="0">
              <a:buNone/>
            </a:pPr>
            <a:r>
              <a:rPr lang="fr-FR" sz="1800" dirty="0" err="1">
                <a:solidFill>
                  <a:schemeClr val="tx1"/>
                </a:solidFill>
                <a:latin typeface="Arial" panose="020B0604020202020204" pitchFamily="34" charset="0"/>
                <a:cs typeface="Arial" panose="020B0604020202020204" pitchFamily="34" charset="0"/>
              </a:rPr>
              <a:t>Z</a:t>
            </a:r>
            <a:r>
              <a:rPr lang="fr-FR" sz="1800" baseline="-25000" dirty="0" err="1">
                <a:solidFill>
                  <a:schemeClr val="tx1"/>
                </a:solidFill>
                <a:latin typeface="Arial" panose="020B0604020202020204" pitchFamily="34" charset="0"/>
                <a:cs typeface="Arial" panose="020B0604020202020204" pitchFamily="34" charset="0"/>
              </a:rPr>
              <a:t>c</a:t>
            </a:r>
            <a:r>
              <a:rPr lang="fr-FR" sz="1800" dirty="0">
                <a:solidFill>
                  <a:schemeClr val="tx1"/>
                </a:solidFill>
                <a:latin typeface="Arial" panose="020B0604020202020204" pitchFamily="34" charset="0"/>
                <a:cs typeface="Arial" panose="020B0604020202020204" pitchFamily="34" charset="0"/>
              </a:rPr>
              <a:t> = (x barre - µ) / erreur </a:t>
            </a:r>
            <a:r>
              <a:rPr lang="fr-FR" sz="1800" dirty="0" smtClean="0">
                <a:solidFill>
                  <a:schemeClr val="tx1"/>
                </a:solidFill>
                <a:latin typeface="Arial" panose="020B0604020202020204" pitchFamily="34" charset="0"/>
                <a:cs typeface="Arial" panose="020B0604020202020204" pitchFamily="34" charset="0"/>
              </a:rPr>
              <a:t>type       ou</a:t>
            </a:r>
            <a:endParaRPr lang="en-US" sz="1800" dirty="0">
              <a:solidFill>
                <a:schemeClr val="tx1"/>
              </a:solidFill>
              <a:latin typeface="Arial" panose="020B0604020202020204" pitchFamily="34" charset="0"/>
              <a:cs typeface="Arial" panose="020B0604020202020204" pitchFamily="34" charset="0"/>
            </a:endParaRPr>
          </a:p>
          <a:p>
            <a:pPr marL="68580" indent="0">
              <a:buNone/>
            </a:pPr>
            <a:r>
              <a:rPr lang="fr-FR" sz="1800" dirty="0" err="1">
                <a:solidFill>
                  <a:schemeClr val="tx1"/>
                </a:solidFill>
                <a:latin typeface="Arial" panose="020B0604020202020204" pitchFamily="34" charset="0"/>
                <a:cs typeface="Arial" panose="020B0604020202020204" pitchFamily="34" charset="0"/>
              </a:rPr>
              <a:t>t</a:t>
            </a:r>
            <a:r>
              <a:rPr lang="fr-FR" sz="1800" baseline="-25000" dirty="0" err="1" smtClean="0">
                <a:solidFill>
                  <a:schemeClr val="tx1"/>
                </a:solidFill>
                <a:latin typeface="Arial" panose="020B0604020202020204" pitchFamily="34" charset="0"/>
                <a:cs typeface="Arial" panose="020B0604020202020204" pitchFamily="34" charset="0"/>
              </a:rPr>
              <a:t>c</a:t>
            </a:r>
            <a:r>
              <a:rPr lang="fr-FR" sz="1800" dirty="0" smtClean="0">
                <a:solidFill>
                  <a:schemeClr val="tx1"/>
                </a:solidFill>
                <a:latin typeface="Arial" panose="020B0604020202020204" pitchFamily="34" charset="0"/>
                <a:cs typeface="Arial" panose="020B0604020202020204" pitchFamily="34" charset="0"/>
              </a:rPr>
              <a:t> </a:t>
            </a:r>
            <a:r>
              <a:rPr lang="fr-FR" sz="1800" dirty="0">
                <a:solidFill>
                  <a:schemeClr val="tx1"/>
                </a:solidFill>
                <a:latin typeface="Arial" panose="020B0604020202020204" pitchFamily="34" charset="0"/>
                <a:cs typeface="Arial" panose="020B0604020202020204" pitchFamily="34" charset="0"/>
              </a:rPr>
              <a:t>= (x barre - µ) / erreur type</a:t>
            </a:r>
            <a:endParaRPr lang="en-US" sz="1800" dirty="0">
              <a:solidFill>
                <a:schemeClr val="tx1"/>
              </a:solidFill>
              <a:latin typeface="Arial" panose="020B0604020202020204" pitchFamily="34" charset="0"/>
              <a:cs typeface="Arial" panose="020B0604020202020204" pitchFamily="34" charset="0"/>
            </a:endParaRPr>
          </a:p>
          <a:p>
            <a:pPr marL="68580" indent="0">
              <a:buNone/>
            </a:pPr>
            <a:endParaRPr lang="fr-FR" sz="1800" dirty="0" smtClean="0">
              <a:solidFill>
                <a:schemeClr val="tx1"/>
              </a:solidFill>
              <a:latin typeface="Arial" panose="020B0604020202020204" pitchFamily="34" charset="0"/>
              <a:cs typeface="Arial" panose="020B0604020202020204" pitchFamily="34" charset="0"/>
            </a:endParaRPr>
          </a:p>
          <a:p>
            <a:pPr marL="68580" indent="0">
              <a:buNone/>
            </a:pPr>
            <a:r>
              <a:rPr lang="fr-FR" sz="1800" dirty="0" smtClean="0">
                <a:solidFill>
                  <a:schemeClr val="tx1"/>
                </a:solidFill>
                <a:latin typeface="Arial" panose="020B0604020202020204" pitchFamily="34" charset="0"/>
                <a:cs typeface="Arial" panose="020B0604020202020204" pitchFamily="34" charset="0"/>
              </a:rPr>
              <a:t>3.Spécifiez α du test.</a:t>
            </a:r>
          </a:p>
          <a:p>
            <a:pPr marL="68580" indent="0">
              <a:buNone/>
            </a:pPr>
            <a:r>
              <a:rPr lang="fr-FR" sz="1800" dirty="0" smtClean="0">
                <a:solidFill>
                  <a:schemeClr val="tx1"/>
                </a:solidFill>
                <a:latin typeface="Arial" panose="020B0604020202020204" pitchFamily="34" charset="0"/>
                <a:cs typeface="Arial" panose="020B0604020202020204" pitchFamily="34" charset="0"/>
              </a:rPr>
              <a:t>4. Définissez la règle de rejet qui indique les valeurs de la statistique de test qui conduiront au rejet de H</a:t>
            </a:r>
            <a:r>
              <a:rPr lang="fr-FR" sz="1800" baseline="-25000" dirty="0" smtClean="0">
                <a:solidFill>
                  <a:schemeClr val="tx1"/>
                </a:solidFill>
                <a:latin typeface="Arial" panose="020B0604020202020204" pitchFamily="34" charset="0"/>
                <a:cs typeface="Arial" panose="020B0604020202020204" pitchFamily="34" charset="0"/>
              </a:rPr>
              <a:t>0.</a:t>
            </a:r>
            <a:r>
              <a:rPr lang="fr-FR" sz="1800" dirty="0" smtClean="0">
                <a:solidFill>
                  <a:schemeClr val="tx1"/>
                </a:solidFill>
                <a:latin typeface="Arial" panose="020B0604020202020204" pitchFamily="34" charset="0"/>
                <a:cs typeface="Arial" panose="020B0604020202020204" pitchFamily="34" charset="0"/>
              </a:rPr>
              <a:t> </a:t>
            </a:r>
          </a:p>
          <a:p>
            <a:pPr marL="68580" indent="0">
              <a:buNone/>
            </a:pPr>
            <a:r>
              <a:rPr lang="fr-FR" sz="1800" dirty="0" smtClean="0">
                <a:solidFill>
                  <a:schemeClr val="tx1"/>
                </a:solidFill>
                <a:latin typeface="Arial" panose="020B0604020202020204" pitchFamily="34" charset="0"/>
                <a:cs typeface="Arial" panose="020B0604020202020204" pitchFamily="34" charset="0"/>
              </a:rPr>
              <a:t>5. Calculez la statistique de test a partir des données d’ échantillon.</a:t>
            </a:r>
          </a:p>
          <a:p>
            <a:pPr marL="68580" indent="0">
              <a:buNone/>
            </a:pPr>
            <a:r>
              <a:rPr lang="fr-FR" sz="1800" dirty="0" smtClean="0">
                <a:solidFill>
                  <a:schemeClr val="tx1"/>
                </a:solidFill>
                <a:latin typeface="Arial" panose="020B0604020202020204" pitchFamily="34" charset="0"/>
                <a:cs typeface="Arial" panose="020B0604020202020204" pitchFamily="34" charset="0"/>
              </a:rPr>
              <a:t>6. Confrontez les statistiques de test et les valeurs critiques</a:t>
            </a:r>
          </a:p>
          <a:p>
            <a:pPr marL="68580" indent="0">
              <a:buNone/>
            </a:pPr>
            <a:r>
              <a:rPr lang="fr-FR" sz="1800" b="1" i="1" u="sng" dirty="0" smtClean="0">
                <a:solidFill>
                  <a:schemeClr val="tx1"/>
                </a:solidFill>
                <a:latin typeface="Arial" panose="020B0604020202020204" pitchFamily="34" charset="0"/>
                <a:cs typeface="Arial" panose="020B0604020202020204" pitchFamily="34" charset="0"/>
              </a:rPr>
              <a:t>     </a:t>
            </a:r>
            <a:r>
              <a:rPr lang="fr-FR" sz="2600" b="1" i="1" u="sng" dirty="0" smtClean="0">
                <a:solidFill>
                  <a:srgbClr val="1727C1"/>
                </a:solidFill>
                <a:latin typeface="Arial" panose="020B0604020202020204" pitchFamily="34" charset="0"/>
                <a:cs typeface="Arial" panose="020B0604020202020204" pitchFamily="34" charset="0"/>
              </a:rPr>
              <a:t>Ou utilisez p value (si p value </a:t>
            </a:r>
            <a:r>
              <a:rPr lang="fr-FR" sz="2600" b="1" i="1" u="sng" dirty="0" smtClean="0">
                <a:solidFill>
                  <a:srgbClr val="1727C1"/>
                </a:solidFill>
                <a:latin typeface="Calibri"/>
                <a:cs typeface="Arial" panose="020B0604020202020204" pitchFamily="34" charset="0"/>
              </a:rPr>
              <a:t>&lt; α alors </a:t>
            </a:r>
            <a:r>
              <a:rPr lang="fr-FR" sz="2600" b="1" i="1" u="sng" dirty="0" smtClean="0">
                <a:solidFill>
                  <a:srgbClr val="1727C1"/>
                </a:solidFill>
              </a:rPr>
              <a:t>H</a:t>
            </a:r>
            <a:r>
              <a:rPr lang="fr-FR" sz="2600" b="1" i="1" u="sng" baseline="-25000" dirty="0" smtClean="0">
                <a:solidFill>
                  <a:srgbClr val="1727C1"/>
                </a:solidFill>
              </a:rPr>
              <a:t>0</a:t>
            </a:r>
            <a:r>
              <a:rPr lang="fr-FR" sz="2600" b="1" i="1" u="sng" dirty="0" smtClean="0">
                <a:solidFill>
                  <a:srgbClr val="1727C1"/>
                </a:solidFill>
              </a:rPr>
              <a:t> est a rejetée, Test unilatéral et p value &lt; </a:t>
            </a:r>
            <a:r>
              <a:rPr lang="fr-FR" sz="2600" b="1" i="1" u="sng" dirty="0" smtClean="0">
                <a:solidFill>
                  <a:srgbClr val="1727C1"/>
                </a:solidFill>
                <a:latin typeface="Calibri"/>
                <a:cs typeface="Arial" panose="020B0604020202020204" pitchFamily="34" charset="0"/>
              </a:rPr>
              <a:t>α/2 test bilatéral</a:t>
            </a:r>
            <a:r>
              <a:rPr lang="fr-FR" sz="2600" b="1" i="1" u="sng" dirty="0" smtClean="0">
                <a:solidFill>
                  <a:srgbClr val="1727C1"/>
                </a:solidFill>
              </a:rPr>
              <a:t>). </a:t>
            </a:r>
            <a:r>
              <a:rPr lang="fr-FR" sz="2600" b="1" i="1" u="sng" dirty="0" smtClean="0">
                <a:solidFill>
                  <a:srgbClr val="1727C1"/>
                </a:solidFill>
                <a:latin typeface="Arial" panose="020B0604020202020204" pitchFamily="34" charset="0"/>
                <a:cs typeface="Arial" panose="020B0604020202020204" pitchFamily="34" charset="0"/>
              </a:rPr>
              <a:t>   </a:t>
            </a:r>
          </a:p>
          <a:p>
            <a:pPr marL="68580" indent="0">
              <a:buNone/>
            </a:pPr>
            <a:r>
              <a:rPr lang="fr-FR" sz="2600" b="1" i="1" u="sng" dirty="0" smtClean="0">
                <a:solidFill>
                  <a:srgbClr val="FF0000"/>
                </a:solidFill>
                <a:latin typeface="Arial" panose="020B0604020202020204" pitchFamily="34" charset="0"/>
                <a:cs typeface="Arial" panose="020B0604020202020204" pitchFamily="34" charset="0"/>
              </a:rPr>
              <a:t>     </a:t>
            </a:r>
            <a:endParaRPr lang="fr-FR" sz="2600" b="1" i="1" u="sng"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56695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66800"/>
            <a:ext cx="7024744" cy="724936"/>
          </a:xfrm>
        </p:spPr>
        <p:txBody>
          <a:bodyPr>
            <a:normAutofit/>
          </a:bodyPr>
          <a:lstStyle/>
          <a:p>
            <a:r>
              <a:rPr lang="fr-FR" sz="2400" dirty="0" smtClean="0">
                <a:solidFill>
                  <a:srgbClr val="FF0000"/>
                </a:solidFill>
                <a:latin typeface="Arial" panose="020B0604020202020204" pitchFamily="34" charset="0"/>
                <a:cs typeface="Arial" panose="020B0604020202020204" pitchFamily="34" charset="0"/>
              </a:rPr>
              <a:t>Test </a:t>
            </a:r>
            <a:r>
              <a:rPr lang="fr-FR" sz="2400" dirty="0">
                <a:solidFill>
                  <a:srgbClr val="FF0000"/>
                </a:solidFill>
                <a:latin typeface="Arial" panose="020B0604020202020204" pitchFamily="34" charset="0"/>
                <a:cs typeface="Arial" panose="020B0604020202020204" pitchFamily="34" charset="0"/>
              </a:rPr>
              <a:t>D’Hypothèses </a:t>
            </a:r>
            <a:endParaRPr lang="fr-FR" sz="2400" dirty="0"/>
          </a:p>
        </p:txBody>
      </p:sp>
      <p:sp>
        <p:nvSpPr>
          <p:cNvPr id="3" name="Content Placeholder 2"/>
          <p:cNvSpPr>
            <a:spLocks noGrp="1"/>
          </p:cNvSpPr>
          <p:nvPr>
            <p:ph idx="1"/>
          </p:nvPr>
        </p:nvSpPr>
        <p:spPr>
          <a:xfrm>
            <a:off x="609600" y="1828800"/>
            <a:ext cx="7772400" cy="4003829"/>
          </a:xfrm>
        </p:spPr>
        <p:txBody>
          <a:bodyPr/>
          <a:lstStyle/>
          <a:p>
            <a:r>
              <a:rPr lang="fr-FR" sz="1800" dirty="0" smtClean="0">
                <a:solidFill>
                  <a:srgbClr val="1727C1"/>
                </a:solidFill>
                <a:latin typeface="Arial" panose="020B0604020202020204" pitchFamily="34" charset="0"/>
                <a:cs typeface="Arial" panose="020B0604020202020204" pitchFamily="34" charset="0"/>
              </a:rPr>
              <a:t>Code R pour réaliser le test d’ hypothèse  (indépendamment de z ou t) : </a:t>
            </a:r>
          </a:p>
          <a:p>
            <a:pPr marL="468630" indent="-400050">
              <a:buFont typeface="+mj-lt"/>
              <a:buAutoNum type="arabicPeriod"/>
            </a:pPr>
            <a:r>
              <a:rPr lang="fr-FR" sz="1800" dirty="0" smtClean="0">
                <a:solidFill>
                  <a:srgbClr val="252D47"/>
                </a:solidFill>
                <a:latin typeface="Arial" panose="020B0604020202020204" pitchFamily="34" charset="0"/>
                <a:cs typeface="Arial" panose="020B0604020202020204" pitchFamily="34" charset="0"/>
              </a:rPr>
              <a:t>t.test(nom de la variable, </a:t>
            </a:r>
            <a:r>
              <a:rPr lang="fr-FR" sz="1800" dirty="0">
                <a:solidFill>
                  <a:srgbClr val="252D47"/>
                </a:solidFill>
                <a:latin typeface="Arial" panose="020B0604020202020204" pitchFamily="34" charset="0"/>
                <a:cs typeface="Arial" panose="020B0604020202020204" pitchFamily="34" charset="0"/>
              </a:rPr>
              <a:t>alternative='</a:t>
            </a:r>
            <a:r>
              <a:rPr lang="fr-FR" sz="1800" dirty="0" err="1">
                <a:solidFill>
                  <a:srgbClr val="252D47"/>
                </a:solidFill>
                <a:latin typeface="Arial" panose="020B0604020202020204" pitchFamily="34" charset="0"/>
                <a:cs typeface="Arial" panose="020B0604020202020204" pitchFamily="34" charset="0"/>
              </a:rPr>
              <a:t>two.sided</a:t>
            </a:r>
            <a:r>
              <a:rPr lang="fr-FR" sz="1800" dirty="0">
                <a:solidFill>
                  <a:srgbClr val="252D47"/>
                </a:solidFill>
                <a:latin typeface="Arial" panose="020B0604020202020204" pitchFamily="34" charset="0"/>
                <a:cs typeface="Arial" panose="020B0604020202020204" pitchFamily="34" charset="0"/>
              </a:rPr>
              <a:t>', </a:t>
            </a:r>
            <a:r>
              <a:rPr lang="fr-FR" sz="1800" dirty="0" smtClean="0">
                <a:solidFill>
                  <a:srgbClr val="252D47"/>
                </a:solidFill>
                <a:latin typeface="Arial" panose="020B0604020202020204" pitchFamily="34" charset="0"/>
                <a:cs typeface="Arial" panose="020B0604020202020204" pitchFamily="34" charset="0"/>
              </a:rPr>
              <a:t>mu=valeur donnée, </a:t>
            </a:r>
            <a:r>
              <a:rPr lang="fr-FR" sz="1800" dirty="0" err="1" smtClean="0">
                <a:solidFill>
                  <a:srgbClr val="252D47"/>
                </a:solidFill>
                <a:latin typeface="Arial" panose="020B0604020202020204" pitchFamily="34" charset="0"/>
                <a:cs typeface="Arial" panose="020B0604020202020204" pitchFamily="34" charset="0"/>
              </a:rPr>
              <a:t>conf.level</a:t>
            </a:r>
            <a:r>
              <a:rPr lang="fr-FR" sz="1800" dirty="0" smtClean="0">
                <a:solidFill>
                  <a:srgbClr val="252D47"/>
                </a:solidFill>
                <a:latin typeface="Arial" panose="020B0604020202020204" pitchFamily="34" charset="0"/>
                <a:cs typeface="Arial" panose="020B0604020202020204" pitchFamily="34" charset="0"/>
              </a:rPr>
              <a:t>=</a:t>
            </a:r>
            <a:r>
              <a:rPr lang="el-GR" sz="1800" dirty="0" smtClean="0">
                <a:solidFill>
                  <a:srgbClr val="252D47"/>
                </a:solidFill>
                <a:latin typeface="Calibri"/>
                <a:cs typeface="Arial" panose="020B0604020202020204" pitchFamily="34" charset="0"/>
              </a:rPr>
              <a:t>β</a:t>
            </a:r>
            <a:r>
              <a:rPr lang="fr-FR" sz="1800" dirty="0" smtClean="0">
                <a:solidFill>
                  <a:srgbClr val="252D47"/>
                </a:solidFill>
                <a:latin typeface="Arial" panose="020B0604020202020204" pitchFamily="34" charset="0"/>
                <a:cs typeface="Arial" panose="020B0604020202020204" pitchFamily="34" charset="0"/>
              </a:rPr>
              <a:t>). </a:t>
            </a:r>
            <a:r>
              <a:rPr lang="fr-FR" sz="1800" b="1" i="1" u="sng" dirty="0" smtClean="0">
                <a:solidFill>
                  <a:srgbClr val="252D47"/>
                </a:solidFill>
                <a:latin typeface="Arial" panose="020B0604020202020204" pitchFamily="34" charset="0"/>
                <a:cs typeface="Arial" panose="020B0604020202020204" pitchFamily="34" charset="0"/>
              </a:rPr>
              <a:t>Test bilatéral</a:t>
            </a:r>
          </a:p>
          <a:p>
            <a:pPr marL="468630" indent="-400050">
              <a:buFont typeface="+mj-lt"/>
              <a:buAutoNum type="arabicPeriod"/>
            </a:pPr>
            <a:r>
              <a:rPr lang="fr-FR" sz="1800" dirty="0" smtClean="0">
                <a:solidFill>
                  <a:srgbClr val="252D47"/>
                </a:solidFill>
                <a:latin typeface="Arial" panose="020B0604020202020204" pitchFamily="34" charset="0"/>
                <a:cs typeface="Arial" panose="020B0604020202020204" pitchFamily="34" charset="0"/>
              </a:rPr>
              <a:t>t.test(</a:t>
            </a:r>
            <a:r>
              <a:rPr lang="fr-FR" sz="1800" dirty="0">
                <a:solidFill>
                  <a:srgbClr val="252D47"/>
                </a:solidFill>
                <a:latin typeface="Arial" panose="020B0604020202020204" pitchFamily="34" charset="0"/>
                <a:cs typeface="Arial" panose="020B0604020202020204" pitchFamily="34" charset="0"/>
              </a:rPr>
              <a:t>nom de la variable</a:t>
            </a:r>
            <a:r>
              <a:rPr lang="fr-FR" sz="1800" dirty="0" smtClean="0">
                <a:solidFill>
                  <a:srgbClr val="252D47"/>
                </a:solidFill>
                <a:latin typeface="Arial" panose="020B0604020202020204" pitchFamily="34" charset="0"/>
                <a:cs typeface="Arial" panose="020B0604020202020204" pitchFamily="34" charset="0"/>
              </a:rPr>
              <a:t>, </a:t>
            </a:r>
            <a:r>
              <a:rPr lang="fr-FR" sz="1800" dirty="0">
                <a:solidFill>
                  <a:srgbClr val="252D47"/>
                </a:solidFill>
                <a:latin typeface="Arial" panose="020B0604020202020204" pitchFamily="34" charset="0"/>
                <a:cs typeface="Arial" panose="020B0604020202020204" pitchFamily="34" charset="0"/>
              </a:rPr>
              <a:t>alternative='</a:t>
            </a:r>
            <a:r>
              <a:rPr lang="fr-FR" sz="1800" dirty="0" err="1">
                <a:solidFill>
                  <a:srgbClr val="252D47"/>
                </a:solidFill>
                <a:latin typeface="Arial" panose="020B0604020202020204" pitchFamily="34" charset="0"/>
                <a:cs typeface="Arial" panose="020B0604020202020204" pitchFamily="34" charset="0"/>
              </a:rPr>
              <a:t>less</a:t>
            </a:r>
            <a:r>
              <a:rPr lang="fr-FR" sz="1800" dirty="0">
                <a:solidFill>
                  <a:srgbClr val="252D47"/>
                </a:solidFill>
                <a:latin typeface="Arial" panose="020B0604020202020204" pitchFamily="34" charset="0"/>
                <a:cs typeface="Arial" panose="020B0604020202020204" pitchFamily="34" charset="0"/>
              </a:rPr>
              <a:t>', mu=valeur donnée, </a:t>
            </a:r>
            <a:r>
              <a:rPr lang="fr-FR" sz="1800" dirty="0" err="1">
                <a:solidFill>
                  <a:srgbClr val="252D47"/>
                </a:solidFill>
                <a:latin typeface="Arial" panose="020B0604020202020204" pitchFamily="34" charset="0"/>
                <a:cs typeface="Arial" panose="020B0604020202020204" pitchFamily="34" charset="0"/>
              </a:rPr>
              <a:t>conf.level</a:t>
            </a:r>
            <a:r>
              <a:rPr lang="fr-FR" sz="1800" dirty="0">
                <a:solidFill>
                  <a:srgbClr val="252D47"/>
                </a:solidFill>
                <a:latin typeface="Arial" panose="020B0604020202020204" pitchFamily="34" charset="0"/>
                <a:cs typeface="Arial" panose="020B0604020202020204" pitchFamily="34" charset="0"/>
              </a:rPr>
              <a:t>=</a:t>
            </a:r>
            <a:r>
              <a:rPr lang="el-GR" sz="1800" dirty="0">
                <a:solidFill>
                  <a:srgbClr val="252D47"/>
                </a:solidFill>
                <a:latin typeface="Calibri"/>
                <a:cs typeface="Arial" panose="020B0604020202020204" pitchFamily="34" charset="0"/>
              </a:rPr>
              <a:t>β</a:t>
            </a:r>
            <a:r>
              <a:rPr lang="fr-FR" sz="1800" dirty="0" smtClean="0">
                <a:solidFill>
                  <a:srgbClr val="252D47"/>
                </a:solidFill>
                <a:latin typeface="Arial" panose="020B0604020202020204" pitchFamily="34" charset="0"/>
                <a:cs typeface="Arial" panose="020B0604020202020204" pitchFamily="34" charset="0"/>
              </a:rPr>
              <a:t>). </a:t>
            </a:r>
            <a:r>
              <a:rPr lang="fr-FR" sz="1800" b="1" i="1" u="sng" dirty="0">
                <a:solidFill>
                  <a:srgbClr val="252D47"/>
                </a:solidFill>
                <a:latin typeface="Arial" panose="020B0604020202020204" pitchFamily="34" charset="0"/>
                <a:cs typeface="Arial" panose="020B0604020202020204" pitchFamily="34" charset="0"/>
              </a:rPr>
              <a:t>Test </a:t>
            </a:r>
            <a:r>
              <a:rPr lang="fr-FR" sz="1800" b="1" i="1" u="sng" dirty="0" smtClean="0">
                <a:solidFill>
                  <a:srgbClr val="252D47"/>
                </a:solidFill>
                <a:latin typeface="Arial" panose="020B0604020202020204" pitchFamily="34" charset="0"/>
                <a:cs typeface="Arial" panose="020B0604020202020204" pitchFamily="34" charset="0"/>
              </a:rPr>
              <a:t>unilatéral a gauche</a:t>
            </a:r>
          </a:p>
          <a:p>
            <a:pPr marL="468630" indent="-400050">
              <a:buFont typeface="+mj-lt"/>
              <a:buAutoNum type="arabicPeriod"/>
            </a:pPr>
            <a:r>
              <a:rPr lang="fr-FR" sz="1800" dirty="0">
                <a:solidFill>
                  <a:srgbClr val="252D47"/>
                </a:solidFill>
                <a:latin typeface="Arial" panose="020B0604020202020204" pitchFamily="34" charset="0"/>
                <a:cs typeface="Arial" panose="020B0604020202020204" pitchFamily="34" charset="0"/>
              </a:rPr>
              <a:t>t.test(nom de la variable, </a:t>
            </a:r>
            <a:r>
              <a:rPr lang="fr-FR" sz="1800" dirty="0" smtClean="0">
                <a:solidFill>
                  <a:srgbClr val="252D47"/>
                </a:solidFill>
                <a:latin typeface="Arial" panose="020B0604020202020204" pitchFamily="34" charset="0"/>
                <a:cs typeface="Arial" panose="020B0604020202020204" pitchFamily="34" charset="0"/>
              </a:rPr>
              <a:t>alternative=‘</a:t>
            </a:r>
            <a:r>
              <a:rPr lang="fr-FR" sz="1800" dirty="0" err="1" smtClean="0">
                <a:solidFill>
                  <a:srgbClr val="252D47"/>
                </a:solidFill>
                <a:latin typeface="Arial" panose="020B0604020202020204" pitchFamily="34" charset="0"/>
                <a:cs typeface="Arial" panose="020B0604020202020204" pitchFamily="34" charset="0"/>
              </a:rPr>
              <a:t>greater</a:t>
            </a:r>
            <a:r>
              <a:rPr lang="fr-FR" sz="1800" dirty="0" smtClean="0">
                <a:solidFill>
                  <a:srgbClr val="252D47"/>
                </a:solidFill>
                <a:latin typeface="Arial" panose="020B0604020202020204" pitchFamily="34" charset="0"/>
                <a:cs typeface="Arial" panose="020B0604020202020204" pitchFamily="34" charset="0"/>
              </a:rPr>
              <a:t>', </a:t>
            </a:r>
            <a:r>
              <a:rPr lang="fr-FR" sz="1800" dirty="0">
                <a:solidFill>
                  <a:srgbClr val="252D47"/>
                </a:solidFill>
                <a:latin typeface="Arial" panose="020B0604020202020204" pitchFamily="34" charset="0"/>
                <a:cs typeface="Arial" panose="020B0604020202020204" pitchFamily="34" charset="0"/>
              </a:rPr>
              <a:t>mu=valeur donnée, </a:t>
            </a:r>
            <a:r>
              <a:rPr lang="fr-FR" sz="1800" dirty="0" err="1">
                <a:solidFill>
                  <a:srgbClr val="252D47"/>
                </a:solidFill>
                <a:latin typeface="Arial" panose="020B0604020202020204" pitchFamily="34" charset="0"/>
                <a:cs typeface="Arial" panose="020B0604020202020204" pitchFamily="34" charset="0"/>
              </a:rPr>
              <a:t>conf.level</a:t>
            </a:r>
            <a:r>
              <a:rPr lang="fr-FR" sz="1800" dirty="0">
                <a:solidFill>
                  <a:srgbClr val="252D47"/>
                </a:solidFill>
                <a:latin typeface="Arial" panose="020B0604020202020204" pitchFamily="34" charset="0"/>
                <a:cs typeface="Arial" panose="020B0604020202020204" pitchFamily="34" charset="0"/>
              </a:rPr>
              <a:t>=</a:t>
            </a:r>
            <a:r>
              <a:rPr lang="el-GR" sz="1800" dirty="0">
                <a:solidFill>
                  <a:srgbClr val="252D47"/>
                </a:solidFill>
                <a:latin typeface="Calibri"/>
                <a:cs typeface="Arial" panose="020B0604020202020204" pitchFamily="34" charset="0"/>
              </a:rPr>
              <a:t>β</a:t>
            </a:r>
            <a:r>
              <a:rPr lang="fr-FR" sz="1800" dirty="0">
                <a:solidFill>
                  <a:srgbClr val="252D47"/>
                </a:solidFill>
                <a:latin typeface="Arial" panose="020B0604020202020204" pitchFamily="34" charset="0"/>
                <a:cs typeface="Arial" panose="020B0604020202020204" pitchFamily="34" charset="0"/>
              </a:rPr>
              <a:t>). </a:t>
            </a:r>
            <a:r>
              <a:rPr lang="fr-FR" sz="1800" b="1" i="1" u="sng" dirty="0">
                <a:solidFill>
                  <a:srgbClr val="252D47"/>
                </a:solidFill>
                <a:latin typeface="Arial" panose="020B0604020202020204" pitchFamily="34" charset="0"/>
                <a:cs typeface="Arial" panose="020B0604020202020204" pitchFamily="34" charset="0"/>
              </a:rPr>
              <a:t>Test unilatéral a </a:t>
            </a:r>
            <a:r>
              <a:rPr lang="fr-FR" sz="1800" b="1" i="1" u="sng" dirty="0" smtClean="0">
                <a:solidFill>
                  <a:srgbClr val="252D47"/>
                </a:solidFill>
                <a:latin typeface="Arial" panose="020B0604020202020204" pitchFamily="34" charset="0"/>
                <a:cs typeface="Arial" panose="020B0604020202020204" pitchFamily="34" charset="0"/>
              </a:rPr>
              <a:t>droite</a:t>
            </a:r>
          </a:p>
          <a:p>
            <a:pPr marL="68580" indent="0">
              <a:buNone/>
            </a:pPr>
            <a:endParaRPr lang="fr-FR" sz="1800" b="1" i="1" u="sng" dirty="0">
              <a:solidFill>
                <a:srgbClr val="252D47"/>
              </a:solidFill>
              <a:latin typeface="Arial" panose="020B0604020202020204" pitchFamily="34" charset="0"/>
              <a:cs typeface="Arial" panose="020B0604020202020204" pitchFamily="34" charset="0"/>
            </a:endParaRPr>
          </a:p>
          <a:p>
            <a:pPr marL="68580" indent="0" algn="ctr">
              <a:buNone/>
            </a:pPr>
            <a:r>
              <a:rPr lang="fr-FR" sz="1800" dirty="0" smtClean="0">
                <a:solidFill>
                  <a:srgbClr val="00B050"/>
                </a:solidFill>
                <a:latin typeface="Arial" panose="020B0604020202020204" pitchFamily="34" charset="0"/>
                <a:cs typeface="Arial" panose="020B0604020202020204" pitchFamily="34" charset="0"/>
              </a:rPr>
              <a:t>Exercices fichier Excel : UEH_stat_Exercices</a:t>
            </a:r>
            <a:endParaRPr lang="fr-FR" sz="1800" dirty="0">
              <a:solidFill>
                <a:srgbClr val="00B050"/>
              </a:solidFill>
              <a:latin typeface="Arial" panose="020B0604020202020204" pitchFamily="34" charset="0"/>
              <a:cs typeface="Arial" panose="020B0604020202020204" pitchFamily="34" charset="0"/>
            </a:endParaRPr>
          </a:p>
          <a:p>
            <a:pPr marL="68580" indent="0">
              <a:buNone/>
            </a:pPr>
            <a:endParaRPr lang="fr-FR" sz="1800" dirty="0">
              <a:solidFill>
                <a:srgbClr val="252D47"/>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2443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48736"/>
          </a:xfrm>
        </p:spPr>
        <p:txBody>
          <a:bodyPr>
            <a:normAutofit/>
          </a:bodyPr>
          <a:lstStyle/>
          <a:p>
            <a:r>
              <a:rPr lang="fr-FR" sz="2400" dirty="0" smtClean="0">
                <a:solidFill>
                  <a:srgbClr val="FF0000"/>
                </a:solidFill>
                <a:latin typeface="Arial" panose="020B0604020202020204" pitchFamily="34" charset="0"/>
                <a:cs typeface="Arial" panose="020B0604020202020204" pitchFamily="34" charset="0"/>
              </a:rPr>
              <a:t>Comparaisons de moyennes</a:t>
            </a:r>
            <a:endParaRPr lang="fr-FR" sz="2400"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85800" y="1828800"/>
            <a:ext cx="7696200" cy="3508977"/>
          </a:xfrm>
        </p:spPr>
        <p:txBody>
          <a:bodyPr>
            <a:normAutofit/>
          </a:bodyPr>
          <a:lstStyle/>
          <a:p>
            <a:r>
              <a:rPr lang="fr-FR" sz="1800" dirty="0" smtClean="0">
                <a:solidFill>
                  <a:srgbClr val="1727C1"/>
                </a:solidFill>
                <a:latin typeface="Arial" panose="020B0604020202020204" pitchFamily="34" charset="0"/>
                <a:cs typeface="Arial" panose="020B0604020202020204" pitchFamily="34" charset="0"/>
              </a:rPr>
              <a:t>Estimation de l’ écart entre les moyennes de deux population </a:t>
            </a:r>
          </a:p>
          <a:p>
            <a:pPr>
              <a:buFont typeface="Wingdings" panose="05000000000000000000" pitchFamily="2" charset="2"/>
              <a:buChar char="Ø"/>
            </a:pPr>
            <a:r>
              <a:rPr lang="fr-FR" sz="1800" dirty="0" smtClean="0">
                <a:solidFill>
                  <a:schemeClr val="tx1"/>
                </a:solidFill>
                <a:latin typeface="Arial" panose="020B0604020202020204" pitchFamily="34" charset="0"/>
                <a:cs typeface="Arial" panose="020B0604020202020204" pitchFamily="34" charset="0"/>
              </a:rPr>
              <a:t>Ponctuelle :  </a:t>
            </a:r>
            <a:r>
              <a:rPr lang="fr-FR" sz="1800" dirty="0"/>
              <a:t>X</a:t>
            </a:r>
            <a:r>
              <a:rPr lang="fr-FR" sz="1800" baseline="-25000" dirty="0"/>
              <a:t>1</a:t>
            </a:r>
            <a:r>
              <a:rPr lang="fr-FR" sz="1800" dirty="0"/>
              <a:t> barre – X</a:t>
            </a:r>
            <a:r>
              <a:rPr lang="fr-FR" sz="1800" baseline="-25000" dirty="0"/>
              <a:t>2 </a:t>
            </a:r>
            <a:r>
              <a:rPr lang="fr-FR" sz="1800" dirty="0" smtClean="0"/>
              <a:t>barre</a:t>
            </a:r>
          </a:p>
          <a:p>
            <a:pPr>
              <a:buFont typeface="Wingdings" panose="05000000000000000000" pitchFamily="2" charset="2"/>
              <a:buChar char="Ø"/>
            </a:pPr>
            <a:r>
              <a:rPr lang="fr-FR" sz="1800" dirty="0" smtClean="0"/>
              <a:t>Intervalle de confiance : </a:t>
            </a:r>
            <a:r>
              <a:rPr lang="fr-FR" sz="1800" dirty="0"/>
              <a:t>X</a:t>
            </a:r>
            <a:r>
              <a:rPr lang="fr-FR" sz="1800" baseline="-25000" dirty="0"/>
              <a:t>1</a:t>
            </a:r>
            <a:r>
              <a:rPr lang="fr-FR" sz="1800" dirty="0"/>
              <a:t> barre – X</a:t>
            </a:r>
            <a:r>
              <a:rPr lang="fr-FR" sz="1800" baseline="-25000" dirty="0"/>
              <a:t>2 </a:t>
            </a:r>
            <a:r>
              <a:rPr lang="fr-FR" sz="1800" dirty="0" smtClean="0"/>
              <a:t>barre + marge d’erreur</a:t>
            </a:r>
            <a:endParaRPr lang="en-US" sz="1800" dirty="0"/>
          </a:p>
          <a:p>
            <a:pPr marL="68580" indent="0">
              <a:buNone/>
            </a:pPr>
            <a:endParaRPr lang="fr-FR"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03977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990600"/>
            <a:ext cx="7024744" cy="609600"/>
          </a:xfrm>
        </p:spPr>
        <p:txBody>
          <a:bodyPr>
            <a:normAutofit/>
          </a:bodyPr>
          <a:lstStyle/>
          <a:p>
            <a:r>
              <a:rPr lang="fr-FR" sz="2400" b="1" dirty="0" smtClean="0">
                <a:latin typeface="Arial" panose="020B0604020202020204" pitchFamily="34" charset="0"/>
                <a:cs typeface="Arial" panose="020B0604020202020204" pitchFamily="34" charset="0"/>
              </a:rPr>
              <a:t>Probabilités discrètes: Loi binomiale </a:t>
            </a:r>
            <a:r>
              <a:rPr lang="fr-FR" sz="2400" b="1" dirty="0" smtClean="0">
                <a:solidFill>
                  <a:schemeClr val="tx1"/>
                </a:solidFill>
                <a:latin typeface="Arial" panose="020B0604020202020204" pitchFamily="34" charset="0"/>
                <a:cs typeface="Arial" panose="020B0604020202020204" pitchFamily="34" charset="0"/>
              </a:rPr>
              <a:t>{B(n , p)}</a:t>
            </a:r>
            <a:endParaRPr lang="fr-FR" sz="2400" b="1"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33400" y="1676400"/>
            <a:ext cx="8458200" cy="4038600"/>
          </a:xfrm>
        </p:spPr>
        <p:txBody>
          <a:bodyPr>
            <a:normAutofit/>
          </a:bodyPr>
          <a:lstStyle/>
          <a:p>
            <a:r>
              <a:rPr lang="fr-FR" sz="1800" b="1" dirty="0">
                <a:latin typeface="Arial" panose="020B0604020202020204" pitchFamily="34" charset="0"/>
                <a:cs typeface="Arial" panose="020B0604020202020204" pitchFamily="34" charset="0"/>
              </a:rPr>
              <a:t> </a:t>
            </a:r>
            <a:r>
              <a:rPr lang="fr-FR" sz="1800" dirty="0">
                <a:latin typeface="Arial" panose="020B0604020202020204" pitchFamily="34" charset="0"/>
                <a:cs typeface="Arial" panose="020B0604020202020204" pitchFamily="34" charset="0"/>
              </a:rPr>
              <a:t>On dit qu'une variable aléatoire X, à valeurs dans {0 ; 1 ; ...n}, suit une loi binomiale si sa loi de probabilité est </a:t>
            </a:r>
            <a:r>
              <a:rPr lang="fr-FR" sz="1800" dirty="0" smtClean="0">
                <a:latin typeface="Arial" panose="020B0604020202020204" pitchFamily="34" charset="0"/>
                <a:cs typeface="Arial" panose="020B0604020202020204" pitchFamily="34" charset="0"/>
              </a:rPr>
              <a:t>:</a:t>
            </a:r>
          </a:p>
          <a:p>
            <a:endParaRPr lang="fr-FR" sz="1800" dirty="0">
              <a:latin typeface="Arial" panose="020B0604020202020204" pitchFamily="34" charset="0"/>
              <a:cs typeface="Arial" panose="020B0604020202020204" pitchFamily="34" charset="0"/>
            </a:endParaRPr>
          </a:p>
          <a:p>
            <a:pPr marL="68580" indent="0">
              <a:buNone/>
            </a:pPr>
            <a:r>
              <a:rPr lang="fr-FR" sz="1800" dirty="0">
                <a:latin typeface="Arial" panose="020B0604020202020204" pitchFamily="34" charset="0"/>
                <a:cs typeface="Arial" panose="020B0604020202020204" pitchFamily="34" charset="0"/>
              </a:rPr>
              <a:t/>
            </a:r>
            <a:br>
              <a:rPr lang="fr-FR" sz="1800" dirty="0">
                <a:latin typeface="Arial" panose="020B0604020202020204" pitchFamily="34" charset="0"/>
                <a:cs typeface="Arial" panose="020B0604020202020204" pitchFamily="34" charset="0"/>
              </a:rPr>
            </a:br>
            <a:r>
              <a:rPr lang="fr-FR" sz="1800" dirty="0">
                <a:latin typeface="Arial" panose="020B0604020202020204" pitchFamily="34" charset="0"/>
                <a:cs typeface="Arial" panose="020B0604020202020204" pitchFamily="34" charset="0"/>
              </a:rPr>
              <a:t/>
            </a:r>
            <a:br>
              <a:rPr lang="fr-FR" sz="1800" dirty="0">
                <a:latin typeface="Arial" panose="020B0604020202020204" pitchFamily="34" charset="0"/>
                <a:cs typeface="Arial" panose="020B0604020202020204" pitchFamily="34" charset="0"/>
              </a:rPr>
            </a:br>
            <a:r>
              <a:rPr lang="fr-FR" sz="1800" dirty="0">
                <a:latin typeface="Arial" panose="020B0604020202020204" pitchFamily="34" charset="0"/>
                <a:cs typeface="Arial" panose="020B0604020202020204" pitchFamily="34" charset="0"/>
              </a:rPr>
              <a:t>avec </a:t>
            </a:r>
            <a:r>
              <a:rPr lang="fr-FR" sz="1800" dirty="0">
                <a:solidFill>
                  <a:srgbClr val="1727C1"/>
                </a:solidFill>
                <a:latin typeface="Arial" panose="020B0604020202020204" pitchFamily="34" charset="0"/>
                <a:cs typeface="Arial" panose="020B0604020202020204" pitchFamily="34" charset="0"/>
              </a:rPr>
              <a:t>k</a:t>
            </a:r>
            <a:r>
              <a:rPr lang="fr-FR" sz="1800" dirty="0">
                <a:latin typeface="Arial" panose="020B0604020202020204" pitchFamily="34" charset="0"/>
                <a:cs typeface="Arial" panose="020B0604020202020204" pitchFamily="34" charset="0"/>
              </a:rPr>
              <a:t>  {0, 1, 2,..., n</a:t>
            </a:r>
            <a:r>
              <a:rPr lang="fr-FR" sz="1800" dirty="0" smtClean="0">
                <a:latin typeface="Arial" panose="020B0604020202020204" pitchFamily="34" charset="0"/>
                <a:cs typeface="Arial" panose="020B0604020202020204" pitchFamily="34" charset="0"/>
              </a:rPr>
              <a:t>} (</a:t>
            </a:r>
            <a:r>
              <a:rPr lang="fr-FR" sz="1800" dirty="0">
                <a:solidFill>
                  <a:srgbClr val="FF3300"/>
                </a:solidFill>
                <a:latin typeface="Arial" panose="020B0604020202020204" pitchFamily="34" charset="0"/>
                <a:cs typeface="Arial" panose="020B0604020202020204" pitchFamily="34" charset="0"/>
              </a:rPr>
              <a:t>nombre de succès souhaité</a:t>
            </a:r>
            <a:r>
              <a:rPr lang="fr-FR" sz="1800" dirty="0" smtClean="0">
                <a:latin typeface="Arial" panose="020B0604020202020204" pitchFamily="34" charset="0"/>
                <a:cs typeface="Arial" panose="020B0604020202020204" pitchFamily="34" charset="0"/>
              </a:rPr>
              <a:t>), </a:t>
            </a:r>
            <a:r>
              <a:rPr lang="fr-FR" sz="1800" dirty="0">
                <a:latin typeface="Arial" panose="020B0604020202020204" pitchFamily="34" charset="0"/>
                <a:cs typeface="Arial" panose="020B0604020202020204" pitchFamily="34" charset="0"/>
              </a:rPr>
              <a:t>où </a:t>
            </a:r>
            <a:r>
              <a:rPr lang="fr-FR" sz="1800" dirty="0">
                <a:solidFill>
                  <a:srgbClr val="1727C1"/>
                </a:solidFill>
                <a:latin typeface="Arial" panose="020B0604020202020204" pitchFamily="34" charset="0"/>
                <a:cs typeface="Arial" panose="020B0604020202020204" pitchFamily="34" charset="0"/>
              </a:rPr>
              <a:t>n</a:t>
            </a:r>
            <a:r>
              <a:rPr lang="fr-FR" sz="1800" dirty="0">
                <a:latin typeface="Arial" panose="020B0604020202020204" pitchFamily="34" charset="0"/>
                <a:cs typeface="Arial" panose="020B0604020202020204" pitchFamily="34" charset="0"/>
              </a:rPr>
              <a:t> </a:t>
            </a:r>
            <a:r>
              <a:rPr lang="fr-FR" sz="1800" dirty="0" smtClean="0">
                <a:latin typeface="Arial" panose="020B0604020202020204" pitchFamily="34" charset="0"/>
                <a:cs typeface="Arial" panose="020B0604020202020204" pitchFamily="34" charset="0"/>
              </a:rPr>
              <a:t>(</a:t>
            </a:r>
            <a:r>
              <a:rPr lang="fr-FR" sz="1800" dirty="0" smtClean="0">
                <a:solidFill>
                  <a:srgbClr val="FF0000"/>
                </a:solidFill>
                <a:latin typeface="Arial" panose="020B0604020202020204" pitchFamily="34" charset="0"/>
                <a:cs typeface="Arial" panose="020B0604020202020204" pitchFamily="34" charset="0"/>
              </a:rPr>
              <a:t>Nombre de fois que l’ expérience aléatoire a été réalisée</a:t>
            </a:r>
            <a:r>
              <a:rPr lang="fr-FR" sz="1800" dirty="0" smtClean="0">
                <a:latin typeface="Arial" panose="020B0604020202020204" pitchFamily="34" charset="0"/>
                <a:cs typeface="Arial" panose="020B0604020202020204" pitchFamily="34" charset="0"/>
              </a:rPr>
              <a:t>) est </a:t>
            </a:r>
            <a:r>
              <a:rPr lang="fr-FR" sz="1800" dirty="0">
                <a:latin typeface="Arial" panose="020B0604020202020204" pitchFamily="34" charset="0"/>
                <a:cs typeface="Arial" panose="020B0604020202020204" pitchFamily="34" charset="0"/>
              </a:rPr>
              <a:t>un entier naturel donné et où </a:t>
            </a:r>
            <a:r>
              <a:rPr lang="fr-FR" sz="1800" dirty="0">
                <a:solidFill>
                  <a:srgbClr val="1727C1"/>
                </a:solidFill>
                <a:latin typeface="Arial" panose="020B0604020202020204" pitchFamily="34" charset="0"/>
                <a:cs typeface="Arial" panose="020B0604020202020204" pitchFamily="34" charset="0"/>
              </a:rPr>
              <a:t>p</a:t>
            </a:r>
            <a:r>
              <a:rPr lang="fr-FR" sz="1800" dirty="0">
                <a:latin typeface="Arial" panose="020B0604020202020204" pitchFamily="34" charset="0"/>
                <a:cs typeface="Arial" panose="020B0604020202020204" pitchFamily="34" charset="0"/>
              </a:rPr>
              <a:t> </a:t>
            </a:r>
            <a:r>
              <a:rPr lang="fr-FR" sz="1800" dirty="0" smtClean="0">
                <a:latin typeface="Arial" panose="020B0604020202020204" pitchFamily="34" charset="0"/>
                <a:cs typeface="Arial" panose="020B0604020202020204" pitchFamily="34" charset="0"/>
              </a:rPr>
              <a:t>(</a:t>
            </a:r>
            <a:r>
              <a:rPr lang="fr-FR" sz="1800" dirty="0" smtClean="0">
                <a:solidFill>
                  <a:srgbClr val="FF0000"/>
                </a:solidFill>
                <a:latin typeface="Arial" panose="020B0604020202020204" pitchFamily="34" charset="0"/>
                <a:cs typeface="Arial" panose="020B0604020202020204" pitchFamily="34" charset="0"/>
              </a:rPr>
              <a:t>probabilité de succès dans un essai</a:t>
            </a:r>
            <a:r>
              <a:rPr lang="fr-FR" sz="1800" dirty="0" smtClean="0">
                <a:latin typeface="Arial" panose="020B0604020202020204" pitchFamily="34" charset="0"/>
                <a:cs typeface="Arial" panose="020B0604020202020204" pitchFamily="34" charset="0"/>
              </a:rPr>
              <a:t>)est </a:t>
            </a:r>
            <a:r>
              <a:rPr lang="fr-FR" sz="1800" dirty="0">
                <a:latin typeface="Arial" panose="020B0604020202020204" pitchFamily="34" charset="0"/>
                <a:cs typeface="Arial" panose="020B0604020202020204" pitchFamily="34" charset="0"/>
              </a:rPr>
              <a:t>un réel de ]0 ; </a:t>
            </a:r>
            <a:r>
              <a:rPr lang="fr-FR" sz="1800" dirty="0" smtClean="0">
                <a:latin typeface="Arial" panose="020B0604020202020204" pitchFamily="34" charset="0"/>
                <a:cs typeface="Arial" panose="020B0604020202020204" pitchFamily="34" charset="0"/>
              </a:rPr>
              <a:t>1[.  </a:t>
            </a:r>
          </a:p>
          <a:p>
            <a:pPr>
              <a:buFont typeface="Wingdings" panose="05000000000000000000" pitchFamily="2" charset="2"/>
              <a:buChar char="v"/>
            </a:pPr>
            <a:r>
              <a:rPr lang="fr-FR" sz="1800" b="1" dirty="0" smtClean="0">
                <a:solidFill>
                  <a:srgbClr val="00B0F0"/>
                </a:solidFill>
                <a:latin typeface="Arial" panose="020B0604020202020204" pitchFamily="34" charset="0"/>
                <a:cs typeface="Arial" panose="020B0604020202020204" pitchFamily="34" charset="0"/>
              </a:rPr>
              <a:t>Code R pour calculer la probabilité :</a:t>
            </a:r>
          </a:p>
          <a:p>
            <a:pPr>
              <a:buFont typeface="Wingdings" panose="05000000000000000000" pitchFamily="2" charset="2"/>
              <a:buChar char="ü"/>
            </a:pPr>
            <a:r>
              <a:rPr lang="fr-FR" sz="1600" dirty="0" smtClean="0">
                <a:latin typeface="Arial" panose="020B0604020202020204" pitchFamily="34" charset="0"/>
                <a:cs typeface="Arial" panose="020B0604020202020204" pitchFamily="34" charset="0"/>
              </a:rPr>
              <a:t>Que X est égale </a:t>
            </a:r>
            <a:r>
              <a:rPr lang="fr-FR" sz="1600" dirty="0" smtClean="0">
                <a:latin typeface="Calibri"/>
                <a:cs typeface="Arial" panose="020B0604020202020204" pitchFamily="34" charset="0"/>
              </a:rPr>
              <a:t>à</a:t>
            </a:r>
            <a:r>
              <a:rPr lang="fr-FR" sz="1600" dirty="0" smtClean="0">
                <a:latin typeface="Arial" panose="020B0604020202020204" pitchFamily="34" charset="0"/>
                <a:cs typeface="Arial" panose="020B0604020202020204" pitchFamily="34" charset="0"/>
              </a:rPr>
              <a:t> une valeur donnée </a:t>
            </a:r>
            <a:r>
              <a:rPr lang="fr-FR" sz="1600" dirty="0" smtClean="0">
                <a:solidFill>
                  <a:srgbClr val="00B0F0"/>
                </a:solidFill>
                <a:latin typeface="Arial" panose="020B0604020202020204" pitchFamily="34" charset="0"/>
                <a:cs typeface="Arial" panose="020B0604020202020204" pitchFamily="34" charset="0"/>
              </a:rPr>
              <a:t>{</a:t>
            </a:r>
            <a:r>
              <a:rPr lang="fr-FR" sz="1600" b="1" dirty="0" smtClean="0">
                <a:solidFill>
                  <a:srgbClr val="00B0F0"/>
                </a:solidFill>
                <a:latin typeface="Arial" panose="020B0604020202020204" pitchFamily="34" charset="0"/>
                <a:cs typeface="Arial" panose="020B0604020202020204" pitchFamily="34" charset="0"/>
              </a:rPr>
              <a:t>P(X=k)} </a:t>
            </a:r>
            <a:r>
              <a:rPr lang="fr-FR" sz="1600" dirty="0" smtClean="0">
                <a:latin typeface="Arial" panose="020B0604020202020204" pitchFamily="34" charset="0"/>
                <a:cs typeface="Arial" panose="020B0604020202020204" pitchFamily="34" charset="0"/>
              </a:rPr>
              <a:t>: </a:t>
            </a:r>
            <a:r>
              <a:rPr lang="fr-FR" sz="1600" b="1" dirty="0" err="1" smtClean="0">
                <a:solidFill>
                  <a:srgbClr val="FF3300"/>
                </a:solidFill>
                <a:latin typeface="Arial" panose="020B0604020202020204" pitchFamily="34" charset="0"/>
                <a:cs typeface="Arial" panose="020B0604020202020204" pitchFamily="34" charset="0"/>
              </a:rPr>
              <a:t>dbinom</a:t>
            </a:r>
            <a:r>
              <a:rPr lang="fr-FR" sz="1600" dirty="0" smtClean="0">
                <a:solidFill>
                  <a:schemeClr val="tx1"/>
                </a:solidFill>
                <a:latin typeface="Arial" panose="020B0604020202020204" pitchFamily="34" charset="0"/>
                <a:cs typeface="Arial" panose="020B0604020202020204" pitchFamily="34" charset="0"/>
              </a:rPr>
              <a:t>(</a:t>
            </a:r>
            <a:r>
              <a:rPr lang="fr-FR" sz="1600" dirty="0" smtClean="0">
                <a:solidFill>
                  <a:schemeClr val="accent1">
                    <a:lumMod val="75000"/>
                  </a:schemeClr>
                </a:solidFill>
                <a:latin typeface="Arial" panose="020B0604020202020204" pitchFamily="34" charset="0"/>
                <a:cs typeface="Arial" panose="020B0604020202020204" pitchFamily="34" charset="0"/>
              </a:rPr>
              <a:t>k</a:t>
            </a:r>
            <a:r>
              <a:rPr lang="fr-FR" sz="1600" dirty="0" smtClean="0">
                <a:solidFill>
                  <a:srgbClr val="FF0000"/>
                </a:solidFill>
                <a:latin typeface="Arial" panose="020B0604020202020204" pitchFamily="34" charset="0"/>
                <a:cs typeface="Arial" panose="020B0604020202020204" pitchFamily="34" charset="0"/>
              </a:rPr>
              <a:t>, size =</a:t>
            </a:r>
            <a:r>
              <a:rPr lang="fr-FR" sz="1600" dirty="0" smtClean="0">
                <a:solidFill>
                  <a:srgbClr val="1727C1"/>
                </a:solidFill>
                <a:latin typeface="Arial" panose="020B0604020202020204" pitchFamily="34" charset="0"/>
                <a:cs typeface="Arial" panose="020B0604020202020204" pitchFamily="34" charset="0"/>
              </a:rPr>
              <a:t>n</a:t>
            </a:r>
            <a:r>
              <a:rPr lang="fr-FR" sz="1600" dirty="0" smtClean="0">
                <a:solidFill>
                  <a:srgbClr val="FF0000"/>
                </a:solidFill>
                <a:latin typeface="Arial" panose="020B0604020202020204" pitchFamily="34" charset="0"/>
                <a:cs typeface="Arial" panose="020B0604020202020204" pitchFamily="34" charset="0"/>
              </a:rPr>
              <a:t>, prob = </a:t>
            </a:r>
            <a:r>
              <a:rPr lang="fr-FR" sz="1600" dirty="0" smtClean="0">
                <a:solidFill>
                  <a:srgbClr val="990099"/>
                </a:solidFill>
                <a:latin typeface="Arial" panose="020B0604020202020204" pitchFamily="34" charset="0"/>
                <a:cs typeface="Arial" panose="020B0604020202020204" pitchFamily="34" charset="0"/>
              </a:rPr>
              <a:t>p</a:t>
            </a:r>
            <a:r>
              <a:rPr lang="fr-FR" sz="1600" dirty="0" smtClean="0">
                <a:solidFill>
                  <a:srgbClr val="FF0000"/>
                </a:solidFill>
                <a:latin typeface="Arial" panose="020B0604020202020204" pitchFamily="34" charset="0"/>
                <a:cs typeface="Arial" panose="020B0604020202020204" pitchFamily="34" charset="0"/>
              </a:rPr>
              <a:t>)</a:t>
            </a:r>
          </a:p>
          <a:p>
            <a:pPr>
              <a:buFont typeface="Wingdings" panose="05000000000000000000" pitchFamily="2" charset="2"/>
              <a:buChar char="ü"/>
            </a:pPr>
            <a:r>
              <a:rPr lang="fr-FR" sz="1600" dirty="0" smtClean="0">
                <a:solidFill>
                  <a:schemeClr val="tx1"/>
                </a:solidFill>
                <a:latin typeface="Arial" panose="020B0604020202020204" pitchFamily="34" charset="0"/>
                <a:cs typeface="Arial" panose="020B0604020202020204" pitchFamily="34" charset="0"/>
              </a:rPr>
              <a:t>Que </a:t>
            </a:r>
            <a:r>
              <a:rPr lang="fr-FR" sz="1600" dirty="0">
                <a:solidFill>
                  <a:schemeClr val="tx1"/>
                </a:solidFill>
                <a:latin typeface="Arial" panose="020B0604020202020204" pitchFamily="34" charset="0"/>
                <a:cs typeface="Arial" panose="020B0604020202020204" pitchFamily="34" charset="0"/>
              </a:rPr>
              <a:t>X </a:t>
            </a:r>
            <a:r>
              <a:rPr lang="fr-FR" sz="1600" dirty="0" smtClean="0">
                <a:solidFill>
                  <a:schemeClr val="tx1"/>
                </a:solidFill>
                <a:latin typeface="Arial" panose="020B0604020202020204" pitchFamily="34" charset="0"/>
                <a:cs typeface="Arial" panose="020B0604020202020204" pitchFamily="34" charset="0"/>
              </a:rPr>
              <a:t>est </a:t>
            </a:r>
            <a:r>
              <a:rPr lang="fr-FR" sz="1600" dirty="0">
                <a:solidFill>
                  <a:schemeClr val="tx1"/>
                </a:solidFill>
                <a:latin typeface="Arial" panose="020B0604020202020204" pitchFamily="34" charset="0"/>
                <a:cs typeface="Arial" panose="020B0604020202020204" pitchFamily="34" charset="0"/>
              </a:rPr>
              <a:t>au plus </a:t>
            </a:r>
            <a:r>
              <a:rPr lang="fr-FR" sz="1600" dirty="0" smtClean="0">
                <a:solidFill>
                  <a:schemeClr val="tx1"/>
                </a:solidFill>
                <a:latin typeface="Arial" panose="020B0604020202020204" pitchFamily="34" charset="0"/>
                <a:cs typeface="Arial" panose="020B0604020202020204" pitchFamily="34" charset="0"/>
              </a:rPr>
              <a:t>« valeur donnée » </a:t>
            </a:r>
            <a:r>
              <a:rPr lang="fr-FR" sz="1600" dirty="0">
                <a:solidFill>
                  <a:srgbClr val="00B0F0"/>
                </a:solidFill>
                <a:latin typeface="Arial" panose="020B0604020202020204" pitchFamily="34" charset="0"/>
                <a:cs typeface="Arial" panose="020B0604020202020204" pitchFamily="34" charset="0"/>
              </a:rPr>
              <a:t>{</a:t>
            </a:r>
            <a:r>
              <a:rPr lang="fr-FR" sz="1600" b="1" dirty="0" smtClean="0">
                <a:solidFill>
                  <a:srgbClr val="00B0F0"/>
                </a:solidFill>
                <a:latin typeface="Arial" panose="020B0604020202020204" pitchFamily="34" charset="0"/>
                <a:cs typeface="Arial" panose="020B0604020202020204" pitchFamily="34" charset="0"/>
              </a:rPr>
              <a:t>P(X &lt;= k)}: </a:t>
            </a:r>
            <a:r>
              <a:rPr lang="fr-FR" sz="1600" b="1" dirty="0" smtClean="0">
                <a:solidFill>
                  <a:srgbClr val="FF3300"/>
                </a:solidFill>
                <a:latin typeface="Arial" panose="020B0604020202020204" pitchFamily="34" charset="0"/>
                <a:cs typeface="Arial" panose="020B0604020202020204" pitchFamily="34" charset="0"/>
              </a:rPr>
              <a:t>pbinom </a:t>
            </a:r>
            <a:r>
              <a:rPr lang="fr-FR" sz="1600" dirty="0" smtClean="0">
                <a:solidFill>
                  <a:schemeClr val="tx1"/>
                </a:solidFill>
                <a:latin typeface="Arial" panose="020B0604020202020204" pitchFamily="34" charset="0"/>
                <a:cs typeface="Arial" panose="020B0604020202020204" pitchFamily="34" charset="0"/>
              </a:rPr>
              <a:t>(</a:t>
            </a:r>
            <a:r>
              <a:rPr lang="fr-FR" sz="1600" dirty="0">
                <a:solidFill>
                  <a:schemeClr val="accent1">
                    <a:lumMod val="75000"/>
                  </a:schemeClr>
                </a:solidFill>
                <a:latin typeface="Arial" panose="020B0604020202020204" pitchFamily="34" charset="0"/>
                <a:cs typeface="Arial" panose="020B0604020202020204" pitchFamily="34" charset="0"/>
              </a:rPr>
              <a:t>k</a:t>
            </a:r>
            <a:r>
              <a:rPr lang="fr-FR" sz="1600" dirty="0">
                <a:solidFill>
                  <a:srgbClr val="FF0000"/>
                </a:solidFill>
                <a:latin typeface="Arial" panose="020B0604020202020204" pitchFamily="34" charset="0"/>
                <a:cs typeface="Arial" panose="020B0604020202020204" pitchFamily="34" charset="0"/>
              </a:rPr>
              <a:t>, size =</a:t>
            </a:r>
            <a:r>
              <a:rPr lang="fr-FR" sz="1600" dirty="0">
                <a:solidFill>
                  <a:srgbClr val="1727C1"/>
                </a:solidFill>
                <a:latin typeface="Arial" panose="020B0604020202020204" pitchFamily="34" charset="0"/>
                <a:cs typeface="Arial" panose="020B0604020202020204" pitchFamily="34" charset="0"/>
              </a:rPr>
              <a:t>n</a:t>
            </a:r>
            <a:r>
              <a:rPr lang="fr-FR" sz="1600" dirty="0">
                <a:solidFill>
                  <a:srgbClr val="FF0000"/>
                </a:solidFill>
                <a:latin typeface="Arial" panose="020B0604020202020204" pitchFamily="34" charset="0"/>
                <a:cs typeface="Arial" panose="020B0604020202020204" pitchFamily="34" charset="0"/>
              </a:rPr>
              <a:t>, prob = </a:t>
            </a:r>
            <a:r>
              <a:rPr lang="fr-FR" sz="1600" dirty="0">
                <a:solidFill>
                  <a:srgbClr val="990099"/>
                </a:solidFill>
                <a:latin typeface="Arial" panose="020B0604020202020204" pitchFamily="34" charset="0"/>
                <a:cs typeface="Arial" panose="020B0604020202020204" pitchFamily="34" charset="0"/>
              </a:rPr>
              <a:t>p</a:t>
            </a:r>
            <a:r>
              <a:rPr lang="fr-FR" sz="1600" dirty="0" smtClean="0">
                <a:solidFill>
                  <a:srgbClr val="FF0000"/>
                </a:solidFill>
                <a:latin typeface="Arial" panose="020B0604020202020204" pitchFamily="34" charset="0"/>
                <a:cs typeface="Arial" panose="020B0604020202020204" pitchFamily="34" charset="0"/>
              </a:rPr>
              <a:t>)</a:t>
            </a:r>
          </a:p>
          <a:p>
            <a:pPr>
              <a:buFont typeface="Wingdings" panose="05000000000000000000" pitchFamily="2" charset="2"/>
              <a:buChar char="ü"/>
            </a:pPr>
            <a:r>
              <a:rPr lang="fr-FR" sz="1600" dirty="0">
                <a:solidFill>
                  <a:schemeClr val="tx1"/>
                </a:solidFill>
                <a:latin typeface="Arial" panose="020B0604020202020204" pitchFamily="34" charset="0"/>
                <a:cs typeface="Arial" panose="020B0604020202020204" pitchFamily="34" charset="0"/>
              </a:rPr>
              <a:t>Que X </a:t>
            </a:r>
            <a:r>
              <a:rPr lang="fr-FR" sz="1600" dirty="0" smtClean="0">
                <a:solidFill>
                  <a:schemeClr val="tx1"/>
                </a:solidFill>
                <a:latin typeface="Arial" panose="020B0604020202020204" pitchFamily="34" charset="0"/>
                <a:cs typeface="Arial" panose="020B0604020202020204" pitchFamily="34" charset="0"/>
              </a:rPr>
              <a:t>est </a:t>
            </a:r>
            <a:r>
              <a:rPr lang="fr-FR" sz="1600" dirty="0">
                <a:solidFill>
                  <a:schemeClr val="tx1"/>
                </a:solidFill>
                <a:latin typeface="Arial" panose="020B0604020202020204" pitchFamily="34" charset="0"/>
                <a:cs typeface="Arial" panose="020B0604020202020204" pitchFamily="34" charset="0"/>
              </a:rPr>
              <a:t>plus grand </a:t>
            </a:r>
            <a:r>
              <a:rPr lang="fr-FR" sz="1600" dirty="0" smtClean="0">
                <a:solidFill>
                  <a:schemeClr val="tx1"/>
                </a:solidFill>
                <a:latin typeface="Arial" panose="020B0604020202020204" pitchFamily="34" charset="0"/>
                <a:cs typeface="Arial" panose="020B0604020202020204" pitchFamily="34" charset="0"/>
              </a:rPr>
              <a:t>qu’une valeur donnée </a:t>
            </a:r>
            <a:r>
              <a:rPr lang="fr-FR" sz="1600" dirty="0">
                <a:solidFill>
                  <a:srgbClr val="00B0F0"/>
                </a:solidFill>
                <a:latin typeface="Arial" panose="020B0604020202020204" pitchFamily="34" charset="0"/>
                <a:cs typeface="Arial" panose="020B0604020202020204" pitchFamily="34" charset="0"/>
              </a:rPr>
              <a:t>{</a:t>
            </a:r>
            <a:r>
              <a:rPr lang="fr-FR" sz="1600" b="1" dirty="0" smtClean="0">
                <a:solidFill>
                  <a:srgbClr val="00B0F0"/>
                </a:solidFill>
                <a:latin typeface="Arial" panose="020B0604020202020204" pitchFamily="34" charset="0"/>
                <a:cs typeface="Arial" panose="020B0604020202020204" pitchFamily="34" charset="0"/>
              </a:rPr>
              <a:t>P(X &gt; k</a:t>
            </a:r>
            <a:r>
              <a:rPr lang="fr-FR" sz="1600" b="1" dirty="0">
                <a:solidFill>
                  <a:srgbClr val="00B0F0"/>
                </a:solidFill>
                <a:latin typeface="Arial" panose="020B0604020202020204" pitchFamily="34" charset="0"/>
                <a:cs typeface="Arial" panose="020B0604020202020204" pitchFamily="34" charset="0"/>
              </a:rPr>
              <a:t>)} </a:t>
            </a:r>
            <a:r>
              <a:rPr lang="fr-FR" sz="1600" b="1" dirty="0" smtClean="0">
                <a:solidFill>
                  <a:srgbClr val="00B0F0"/>
                </a:solidFill>
                <a:latin typeface="Arial" panose="020B0604020202020204" pitchFamily="34" charset="0"/>
                <a:cs typeface="Arial" panose="020B0604020202020204" pitchFamily="34" charset="0"/>
              </a:rPr>
              <a:t>: </a:t>
            </a:r>
          </a:p>
          <a:p>
            <a:pPr marL="68580" indent="0">
              <a:buNone/>
            </a:pPr>
            <a:r>
              <a:rPr lang="en-US" sz="1600" b="1" dirty="0" smtClean="0">
                <a:solidFill>
                  <a:srgbClr val="FF0000"/>
                </a:solidFill>
              </a:rPr>
              <a:t>pbinom</a:t>
            </a:r>
            <a:r>
              <a:rPr lang="en-US" sz="1600" dirty="0" smtClean="0">
                <a:solidFill>
                  <a:srgbClr val="FF0000"/>
                </a:solidFill>
              </a:rPr>
              <a:t>(</a:t>
            </a:r>
            <a:r>
              <a:rPr lang="fr-FR" sz="1600" dirty="0">
                <a:solidFill>
                  <a:schemeClr val="accent1">
                    <a:lumMod val="75000"/>
                  </a:schemeClr>
                </a:solidFill>
                <a:latin typeface="Arial" panose="020B0604020202020204" pitchFamily="34" charset="0"/>
                <a:cs typeface="Arial" panose="020B0604020202020204" pitchFamily="34" charset="0"/>
              </a:rPr>
              <a:t>k</a:t>
            </a:r>
            <a:r>
              <a:rPr lang="fr-FR" sz="1600" dirty="0">
                <a:solidFill>
                  <a:srgbClr val="FF0000"/>
                </a:solidFill>
                <a:latin typeface="Arial" panose="020B0604020202020204" pitchFamily="34" charset="0"/>
                <a:cs typeface="Arial" panose="020B0604020202020204" pitchFamily="34" charset="0"/>
              </a:rPr>
              <a:t>, size =</a:t>
            </a:r>
            <a:r>
              <a:rPr lang="fr-FR" sz="1600" dirty="0">
                <a:solidFill>
                  <a:srgbClr val="1727C1"/>
                </a:solidFill>
                <a:latin typeface="Arial" panose="020B0604020202020204" pitchFamily="34" charset="0"/>
                <a:cs typeface="Arial" panose="020B0604020202020204" pitchFamily="34" charset="0"/>
              </a:rPr>
              <a:t>n</a:t>
            </a:r>
            <a:r>
              <a:rPr lang="fr-FR" sz="1600" dirty="0">
                <a:solidFill>
                  <a:srgbClr val="FF0000"/>
                </a:solidFill>
                <a:latin typeface="Arial" panose="020B0604020202020204" pitchFamily="34" charset="0"/>
                <a:cs typeface="Arial" panose="020B0604020202020204" pitchFamily="34" charset="0"/>
              </a:rPr>
              <a:t>, prob = </a:t>
            </a:r>
            <a:r>
              <a:rPr lang="fr-FR" sz="1600" dirty="0">
                <a:solidFill>
                  <a:srgbClr val="990099"/>
                </a:solidFill>
                <a:latin typeface="Arial" panose="020B0604020202020204" pitchFamily="34" charset="0"/>
                <a:cs typeface="Arial" panose="020B0604020202020204" pitchFamily="34" charset="0"/>
              </a:rPr>
              <a:t>p</a:t>
            </a:r>
            <a:r>
              <a:rPr lang="en-US" sz="1600" dirty="0" smtClean="0">
                <a:solidFill>
                  <a:srgbClr val="FF0000"/>
                </a:solidFill>
              </a:rPr>
              <a:t>, </a:t>
            </a:r>
            <a:r>
              <a:rPr lang="en-US" sz="1600" b="1" dirty="0">
                <a:solidFill>
                  <a:srgbClr val="CC3300"/>
                </a:solidFill>
              </a:rPr>
              <a:t>lower.tail = FALSE</a:t>
            </a:r>
            <a:r>
              <a:rPr lang="en-US" sz="1600" dirty="0" smtClean="0">
                <a:solidFill>
                  <a:srgbClr val="FF0000"/>
                </a:solidFill>
              </a:rPr>
              <a:t>) </a:t>
            </a:r>
            <a:endParaRPr lang="fr-FR" sz="1600" dirty="0">
              <a:solidFill>
                <a:srgbClr val="FF0000"/>
              </a:solidFill>
              <a:latin typeface="Arial" panose="020B0604020202020204" pitchFamily="34" charset="0"/>
              <a:cs typeface="Arial" panose="020B0604020202020204" pitchFamily="34" charset="0"/>
            </a:endParaRPr>
          </a:p>
          <a:p>
            <a:pPr>
              <a:buFont typeface="Wingdings" panose="05000000000000000000" pitchFamily="2" charset="2"/>
              <a:buChar char="ü"/>
            </a:pPr>
            <a:endParaRPr lang="fr-FR" sz="1800" dirty="0" smtClean="0">
              <a:solidFill>
                <a:srgbClr val="FF0000"/>
              </a:solidFill>
              <a:latin typeface="Arial" panose="020B0604020202020204" pitchFamily="34" charset="0"/>
              <a:cs typeface="Arial" panose="020B0604020202020204" pitchFamily="34" charset="0"/>
            </a:endParaRPr>
          </a:p>
          <a:p>
            <a:pPr marL="68580" indent="0">
              <a:buNone/>
            </a:pPr>
            <a:endParaRPr lang="fr-FR" sz="1800" dirty="0">
              <a:latin typeface="Arial" panose="020B0604020202020204" pitchFamily="34" charset="0"/>
              <a:cs typeface="Arial" panose="020B0604020202020204" pitchFamily="34" charset="0"/>
            </a:endParaRPr>
          </a:p>
        </p:txBody>
      </p:sp>
      <p:pic>
        <p:nvPicPr>
          <p:cNvPr id="5" name="Picture 4" descr="http://homeomath.imingo.net/image2/binomiale3.gif"/>
          <p:cNvPicPr/>
          <p:nvPr/>
        </p:nvPicPr>
        <p:blipFill>
          <a:blip r:embed="rId2">
            <a:extLst>
              <a:ext uri="{28A0092B-C50C-407E-A947-70E740481C1C}">
                <a14:useLocalDpi xmlns:a14="http://schemas.microsoft.com/office/drawing/2010/main" val="0"/>
              </a:ext>
            </a:extLst>
          </a:blip>
          <a:srcRect/>
          <a:stretch>
            <a:fillRect/>
          </a:stretch>
        </p:blipFill>
        <p:spPr bwMode="auto">
          <a:xfrm>
            <a:off x="762000" y="2438400"/>
            <a:ext cx="4953000" cy="609600"/>
          </a:xfrm>
          <a:prstGeom prst="roundRect">
            <a:avLst>
              <a:gd name="adj" fmla="val 4167"/>
            </a:avLst>
          </a:prstGeom>
          <a:solidFill>
            <a:srgbClr val="FFC000"/>
          </a:solidFill>
          <a:ln w="76200" cap="sq">
            <a:solidFill>
              <a:srgbClr val="00B050"/>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6783275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7024744" cy="724936"/>
          </a:xfrm>
        </p:spPr>
        <p:txBody>
          <a:bodyPr>
            <a:normAutofit/>
          </a:bodyPr>
          <a:lstStyle/>
          <a:p>
            <a:r>
              <a:rPr lang="fr-FR" sz="2400" dirty="0">
                <a:latin typeface="Arial" panose="020B0604020202020204" pitchFamily="34" charset="0"/>
                <a:cs typeface="Arial" panose="020B0604020202020204" pitchFamily="34" charset="0"/>
              </a:rPr>
              <a:t>Probabilités discrètes</a:t>
            </a:r>
          </a:p>
        </p:txBody>
      </p:sp>
      <p:sp>
        <p:nvSpPr>
          <p:cNvPr id="3" name="Content Placeholder 2"/>
          <p:cNvSpPr>
            <a:spLocks noGrp="1"/>
          </p:cNvSpPr>
          <p:nvPr>
            <p:ph idx="1"/>
          </p:nvPr>
        </p:nvSpPr>
        <p:spPr>
          <a:xfrm>
            <a:off x="685800" y="1600200"/>
            <a:ext cx="7620000" cy="4232429"/>
          </a:xfrm>
        </p:spPr>
        <p:txBody>
          <a:bodyPr>
            <a:normAutofit fontScale="25000" lnSpcReduction="20000"/>
          </a:bodyPr>
          <a:lstStyle/>
          <a:p>
            <a:pPr>
              <a:buFont typeface="Wingdings" panose="05000000000000000000" pitchFamily="2" charset="2"/>
              <a:buChar char="v"/>
            </a:pPr>
            <a:r>
              <a:rPr lang="fr-FR" sz="4900" b="1" dirty="0" smtClean="0">
                <a:solidFill>
                  <a:srgbClr val="00B0F0"/>
                </a:solidFill>
                <a:latin typeface="Arial" panose="020B0604020202020204" pitchFamily="34" charset="0"/>
                <a:cs typeface="Arial" panose="020B0604020202020204" pitchFamily="34" charset="0"/>
              </a:rPr>
              <a:t>Code R pour calculer la probabilité :</a:t>
            </a:r>
          </a:p>
          <a:p>
            <a:pPr>
              <a:buFont typeface="Wingdings" panose="05000000000000000000" pitchFamily="2" charset="2"/>
              <a:buChar char="ü"/>
            </a:pPr>
            <a:r>
              <a:rPr lang="fr-FR" sz="4900" dirty="0" smtClean="0">
                <a:solidFill>
                  <a:schemeClr val="tx1"/>
                </a:solidFill>
                <a:latin typeface="Arial" panose="020B0604020202020204" pitchFamily="34" charset="0"/>
                <a:cs typeface="Arial" panose="020B0604020202020204" pitchFamily="34" charset="0"/>
              </a:rPr>
              <a:t>Que X est d'au moins qu’une valeur donnée </a:t>
            </a:r>
            <a:r>
              <a:rPr lang="fr-FR" sz="4900" dirty="0" smtClean="0">
                <a:solidFill>
                  <a:srgbClr val="00B0F0"/>
                </a:solidFill>
                <a:latin typeface="Arial" panose="020B0604020202020204" pitchFamily="34" charset="0"/>
                <a:cs typeface="Arial" panose="020B0604020202020204" pitchFamily="34" charset="0"/>
              </a:rPr>
              <a:t>{</a:t>
            </a:r>
            <a:r>
              <a:rPr lang="fr-FR" sz="4900" b="1" dirty="0" smtClean="0">
                <a:solidFill>
                  <a:srgbClr val="00B0F0"/>
                </a:solidFill>
                <a:latin typeface="Arial" panose="020B0604020202020204" pitchFamily="34" charset="0"/>
                <a:cs typeface="Arial" panose="020B0604020202020204" pitchFamily="34" charset="0"/>
              </a:rPr>
              <a:t>P(X &gt;= k)} :</a:t>
            </a:r>
          </a:p>
          <a:p>
            <a:pPr marL="68580" indent="0">
              <a:buNone/>
            </a:pPr>
            <a:r>
              <a:rPr lang="fr-FR" sz="4900" b="1" dirty="0" smtClean="0">
                <a:solidFill>
                  <a:srgbClr val="FF0000"/>
                </a:solidFill>
                <a:latin typeface="Arial" panose="020B0604020202020204" pitchFamily="34" charset="0"/>
                <a:cs typeface="Arial" panose="020B0604020202020204" pitchFamily="34" charset="0"/>
              </a:rPr>
              <a:t>pbinom</a:t>
            </a:r>
            <a:r>
              <a:rPr lang="fr-FR" sz="4900" dirty="0" smtClean="0">
                <a:solidFill>
                  <a:srgbClr val="FF0000"/>
                </a:solidFill>
                <a:latin typeface="Arial" panose="020B0604020202020204" pitchFamily="34" charset="0"/>
                <a:cs typeface="Arial" panose="020B0604020202020204" pitchFamily="34" charset="0"/>
              </a:rPr>
              <a:t>(</a:t>
            </a:r>
            <a:r>
              <a:rPr lang="fr-FR" sz="4900" dirty="0" smtClean="0">
                <a:solidFill>
                  <a:schemeClr val="accent1">
                    <a:lumMod val="75000"/>
                  </a:schemeClr>
                </a:solidFill>
                <a:latin typeface="Arial" panose="020B0604020202020204" pitchFamily="34" charset="0"/>
                <a:cs typeface="Arial" panose="020B0604020202020204" pitchFamily="34" charset="0"/>
              </a:rPr>
              <a:t>k-1</a:t>
            </a:r>
            <a:r>
              <a:rPr lang="fr-FR" sz="4900" dirty="0" smtClean="0">
                <a:solidFill>
                  <a:srgbClr val="FF0000"/>
                </a:solidFill>
                <a:latin typeface="Arial" panose="020B0604020202020204" pitchFamily="34" charset="0"/>
                <a:cs typeface="Arial" panose="020B0604020202020204" pitchFamily="34" charset="0"/>
              </a:rPr>
              <a:t>, size =</a:t>
            </a:r>
            <a:r>
              <a:rPr lang="fr-FR" sz="4900" dirty="0" smtClean="0">
                <a:solidFill>
                  <a:srgbClr val="1727C1"/>
                </a:solidFill>
                <a:latin typeface="Arial" panose="020B0604020202020204" pitchFamily="34" charset="0"/>
                <a:cs typeface="Arial" panose="020B0604020202020204" pitchFamily="34" charset="0"/>
              </a:rPr>
              <a:t>n</a:t>
            </a:r>
            <a:r>
              <a:rPr lang="fr-FR" sz="4900" dirty="0" smtClean="0">
                <a:solidFill>
                  <a:srgbClr val="FF0000"/>
                </a:solidFill>
                <a:latin typeface="Arial" panose="020B0604020202020204" pitchFamily="34" charset="0"/>
                <a:cs typeface="Arial" panose="020B0604020202020204" pitchFamily="34" charset="0"/>
              </a:rPr>
              <a:t>, prob = </a:t>
            </a:r>
            <a:r>
              <a:rPr lang="fr-FR" sz="4900" dirty="0" smtClean="0">
                <a:solidFill>
                  <a:srgbClr val="990099"/>
                </a:solidFill>
                <a:latin typeface="Arial" panose="020B0604020202020204" pitchFamily="34" charset="0"/>
                <a:cs typeface="Arial" panose="020B0604020202020204" pitchFamily="34" charset="0"/>
              </a:rPr>
              <a:t>p</a:t>
            </a:r>
            <a:r>
              <a:rPr lang="fr-FR" sz="4900" dirty="0" smtClean="0">
                <a:solidFill>
                  <a:srgbClr val="FF0000"/>
                </a:solidFill>
                <a:latin typeface="Arial" panose="020B0604020202020204" pitchFamily="34" charset="0"/>
                <a:cs typeface="Arial" panose="020B0604020202020204" pitchFamily="34" charset="0"/>
              </a:rPr>
              <a:t>, </a:t>
            </a:r>
            <a:r>
              <a:rPr lang="fr-FR" sz="4900" b="1" dirty="0" err="1" smtClean="0">
                <a:solidFill>
                  <a:srgbClr val="CC3300"/>
                </a:solidFill>
                <a:latin typeface="Arial" panose="020B0604020202020204" pitchFamily="34" charset="0"/>
                <a:cs typeface="Arial" panose="020B0604020202020204" pitchFamily="34" charset="0"/>
              </a:rPr>
              <a:t>lower.tail</a:t>
            </a:r>
            <a:r>
              <a:rPr lang="fr-FR" sz="4900" b="1" dirty="0" smtClean="0">
                <a:solidFill>
                  <a:srgbClr val="CC3300"/>
                </a:solidFill>
                <a:latin typeface="Arial" panose="020B0604020202020204" pitchFamily="34" charset="0"/>
                <a:cs typeface="Arial" panose="020B0604020202020204" pitchFamily="34" charset="0"/>
              </a:rPr>
              <a:t> = FALSE</a:t>
            </a:r>
            <a:r>
              <a:rPr lang="fr-FR" sz="4900" dirty="0" smtClean="0">
                <a:solidFill>
                  <a:srgbClr val="FF0000"/>
                </a:solidFill>
                <a:latin typeface="Arial" panose="020B0604020202020204" pitchFamily="34" charset="0"/>
                <a:cs typeface="Arial" panose="020B0604020202020204" pitchFamily="34" charset="0"/>
              </a:rPr>
              <a:t>) </a:t>
            </a:r>
          </a:p>
          <a:p>
            <a:pPr marL="68580" indent="0">
              <a:buNone/>
            </a:pPr>
            <a:endParaRPr lang="fr-FR" sz="4900" dirty="0" smtClean="0">
              <a:solidFill>
                <a:srgbClr val="FF0000"/>
              </a:solidFill>
              <a:latin typeface="Arial" panose="020B0604020202020204" pitchFamily="34" charset="0"/>
              <a:cs typeface="Arial" panose="020B0604020202020204" pitchFamily="34" charset="0"/>
            </a:endParaRPr>
          </a:p>
          <a:p>
            <a:pPr>
              <a:buFont typeface="Wingdings" panose="05000000000000000000" pitchFamily="2" charset="2"/>
              <a:buChar char="ü"/>
            </a:pPr>
            <a:r>
              <a:rPr lang="fr-FR" sz="4900" dirty="0" smtClean="0">
                <a:solidFill>
                  <a:schemeClr val="tx1"/>
                </a:solidFill>
                <a:latin typeface="Arial" panose="020B0604020202020204" pitchFamily="34" charset="0"/>
                <a:cs typeface="Arial" panose="020B0604020202020204" pitchFamily="34" charset="0"/>
              </a:rPr>
              <a:t>Que X est comprise entre k et k’ </a:t>
            </a:r>
            <a:r>
              <a:rPr lang="fr-FR" sz="4900" dirty="0" smtClean="0">
                <a:solidFill>
                  <a:srgbClr val="00B0F0"/>
                </a:solidFill>
                <a:latin typeface="Arial" panose="020B0604020202020204" pitchFamily="34" charset="0"/>
                <a:cs typeface="Arial" panose="020B0604020202020204" pitchFamily="34" charset="0"/>
              </a:rPr>
              <a:t>{</a:t>
            </a:r>
            <a:r>
              <a:rPr lang="fr-FR" sz="4900" b="1" dirty="0" smtClean="0">
                <a:solidFill>
                  <a:srgbClr val="00B0F0"/>
                </a:solidFill>
                <a:latin typeface="Arial" panose="020B0604020202020204" pitchFamily="34" charset="0"/>
                <a:cs typeface="Arial" panose="020B0604020202020204" pitchFamily="34" charset="0"/>
              </a:rPr>
              <a:t>P(k&lt;=X&lt;=k’)} :</a:t>
            </a:r>
          </a:p>
          <a:p>
            <a:pPr marL="68580" indent="0">
              <a:buNone/>
            </a:pPr>
            <a:r>
              <a:rPr lang="fr-FR" sz="4900" b="1" dirty="0" smtClean="0">
                <a:solidFill>
                  <a:srgbClr val="00B0F0"/>
                </a:solidFill>
                <a:latin typeface="Arial" panose="020B0604020202020204" pitchFamily="34" charset="0"/>
                <a:cs typeface="Arial" panose="020B0604020202020204" pitchFamily="34" charset="0"/>
              </a:rPr>
              <a:t>1- </a:t>
            </a:r>
            <a:r>
              <a:rPr lang="fr-FR" sz="4900" b="1" dirty="0" smtClean="0">
                <a:solidFill>
                  <a:srgbClr val="FF9900"/>
                </a:solidFill>
                <a:latin typeface="Arial" panose="020B0604020202020204" pitchFamily="34" charset="0"/>
                <a:cs typeface="Arial" panose="020B0604020202020204" pitchFamily="34" charset="0"/>
              </a:rPr>
              <a:t>sum (dbinom(k : k’ , size =n, prob = p))</a:t>
            </a:r>
          </a:p>
          <a:p>
            <a:pPr marL="68580" indent="0">
              <a:buNone/>
            </a:pPr>
            <a:r>
              <a:rPr lang="fr-FR" sz="4900" b="1" dirty="0" smtClean="0">
                <a:solidFill>
                  <a:srgbClr val="00B0F0"/>
                </a:solidFill>
                <a:latin typeface="Arial" panose="020B0604020202020204" pitchFamily="34" charset="0"/>
                <a:cs typeface="Arial" panose="020B0604020202020204" pitchFamily="34" charset="0"/>
              </a:rPr>
              <a:t>2-</a:t>
            </a:r>
            <a:r>
              <a:rPr lang="fr-FR" sz="4900" b="1" dirty="0" smtClean="0">
                <a:solidFill>
                  <a:srgbClr val="FF9900"/>
                </a:solidFill>
                <a:latin typeface="Arial" panose="020B0604020202020204" pitchFamily="34" charset="0"/>
                <a:cs typeface="Arial" panose="020B0604020202020204" pitchFamily="34" charset="0"/>
              </a:rPr>
              <a:t> </a:t>
            </a:r>
            <a:r>
              <a:rPr lang="fr-FR" sz="4900" b="1" dirty="0" err="1" smtClean="0">
                <a:solidFill>
                  <a:srgbClr val="FF9900"/>
                </a:solidFill>
                <a:latin typeface="Arial" panose="020B0604020202020204" pitchFamily="34" charset="0"/>
                <a:cs typeface="Arial" panose="020B0604020202020204" pitchFamily="34" charset="0"/>
              </a:rPr>
              <a:t>diff</a:t>
            </a:r>
            <a:r>
              <a:rPr lang="fr-FR" sz="4900" b="1" dirty="0" smtClean="0">
                <a:solidFill>
                  <a:srgbClr val="FF9900"/>
                </a:solidFill>
                <a:latin typeface="Arial" panose="020B0604020202020204" pitchFamily="34" charset="0"/>
                <a:cs typeface="Arial" panose="020B0604020202020204" pitchFamily="34" charset="0"/>
              </a:rPr>
              <a:t>(pbinom(c(k’, k-1), size = n, prob = p, </a:t>
            </a:r>
            <a:r>
              <a:rPr lang="fr-FR" sz="4900" b="1" dirty="0" err="1" smtClean="0">
                <a:solidFill>
                  <a:srgbClr val="FF9900"/>
                </a:solidFill>
                <a:latin typeface="Arial" panose="020B0604020202020204" pitchFamily="34" charset="0"/>
                <a:cs typeface="Arial" panose="020B0604020202020204" pitchFamily="34" charset="0"/>
              </a:rPr>
              <a:t>lower.tail</a:t>
            </a:r>
            <a:r>
              <a:rPr lang="fr-FR" sz="4900" b="1" dirty="0" smtClean="0">
                <a:solidFill>
                  <a:srgbClr val="FF9900"/>
                </a:solidFill>
                <a:latin typeface="Arial" panose="020B0604020202020204" pitchFamily="34" charset="0"/>
                <a:cs typeface="Arial" panose="020B0604020202020204" pitchFamily="34" charset="0"/>
              </a:rPr>
              <a:t> = FALSE))</a:t>
            </a:r>
          </a:p>
          <a:p>
            <a:pPr marL="68580" indent="0">
              <a:buNone/>
            </a:pPr>
            <a:endParaRPr lang="fr-FR" sz="4900" b="1" dirty="0" smtClean="0">
              <a:solidFill>
                <a:srgbClr val="FF9900"/>
              </a:solidFill>
              <a:latin typeface="Arial" panose="020B0604020202020204" pitchFamily="34" charset="0"/>
              <a:cs typeface="Arial" panose="020B0604020202020204" pitchFamily="34" charset="0"/>
            </a:endParaRPr>
          </a:p>
          <a:p>
            <a:pPr marL="68580" indent="0">
              <a:buNone/>
            </a:pPr>
            <a:r>
              <a:rPr lang="fr-FR" sz="4900" b="1" dirty="0" smtClean="0">
                <a:solidFill>
                  <a:schemeClr val="tx1"/>
                </a:solidFill>
                <a:latin typeface="Arial" panose="020B0604020202020204" pitchFamily="34" charset="0"/>
                <a:cs typeface="Arial" panose="020B0604020202020204" pitchFamily="34" charset="0"/>
              </a:rPr>
              <a:t>Exercice 1</a:t>
            </a:r>
          </a:p>
          <a:p>
            <a:pPr marL="68580" indent="0">
              <a:buNone/>
            </a:pPr>
            <a:r>
              <a:rPr lang="fr-FR" sz="4900" dirty="0">
                <a:solidFill>
                  <a:schemeClr val="tx1"/>
                </a:solidFill>
                <a:latin typeface="Arial" panose="020B0604020202020204" pitchFamily="34" charset="0"/>
                <a:cs typeface="Arial" panose="020B0604020202020204" pitchFamily="34" charset="0"/>
              </a:rPr>
              <a:t>Une étude nationale récente a montré que près de 44,7% des étudiants du collégial </a:t>
            </a:r>
            <a:r>
              <a:rPr lang="fr-FR" sz="4900" dirty="0" smtClean="0">
                <a:solidFill>
                  <a:schemeClr val="tx1"/>
                </a:solidFill>
                <a:latin typeface="Arial" panose="020B0604020202020204" pitchFamily="34" charset="0"/>
                <a:cs typeface="Arial" panose="020B0604020202020204" pitchFamily="34" charset="0"/>
              </a:rPr>
              <a:t>ont utilisé </a:t>
            </a:r>
            <a:r>
              <a:rPr lang="fr-FR" sz="4900" dirty="0">
                <a:solidFill>
                  <a:schemeClr val="tx1"/>
                </a:solidFill>
                <a:latin typeface="Arial" panose="020B0604020202020204" pitchFamily="34" charset="0"/>
                <a:cs typeface="Arial" panose="020B0604020202020204" pitchFamily="34" charset="0"/>
              </a:rPr>
              <a:t>Wikipédia comme source dans au moins un de leurs dissertations. Soit X égal au nombre d'étudiants dans un échantillon aléatoire de taille n = 31 qui ont utilisé Wikipédia comme source</a:t>
            </a:r>
            <a:r>
              <a:rPr lang="fr-FR" sz="4900" dirty="0" smtClean="0">
                <a:solidFill>
                  <a:schemeClr val="tx1"/>
                </a:solidFill>
                <a:latin typeface="Arial" panose="020B0604020202020204" pitchFamily="34" charset="0"/>
                <a:cs typeface="Arial" panose="020B0604020202020204" pitchFamily="34" charset="0"/>
              </a:rPr>
              <a:t>.</a:t>
            </a:r>
          </a:p>
          <a:p>
            <a:pPr marL="411480" indent="-342900">
              <a:buAutoNum type="alphaLcParenR"/>
            </a:pPr>
            <a:r>
              <a:rPr lang="fr-FR" sz="4900" dirty="0" smtClean="0">
                <a:solidFill>
                  <a:schemeClr val="tx1"/>
                </a:solidFill>
                <a:latin typeface="Arial" panose="020B0604020202020204" pitchFamily="34" charset="0"/>
                <a:cs typeface="Arial" panose="020B0604020202020204" pitchFamily="34" charset="0"/>
              </a:rPr>
              <a:t>Quelle loi suit la variable X, précisez les paramètres de la loi. </a:t>
            </a:r>
          </a:p>
          <a:p>
            <a:pPr marL="411480" indent="-342900">
              <a:buAutoNum type="alphaLcParenR"/>
            </a:pPr>
            <a:r>
              <a:rPr lang="fr-FR" sz="4900" dirty="0">
                <a:solidFill>
                  <a:schemeClr val="tx1"/>
                </a:solidFill>
                <a:latin typeface="Arial" panose="020B0604020202020204" pitchFamily="34" charset="0"/>
                <a:cs typeface="Arial" panose="020B0604020202020204" pitchFamily="34" charset="0"/>
              </a:rPr>
              <a:t>Trouver la probabilité que X est égal à 17</a:t>
            </a:r>
            <a:r>
              <a:rPr lang="fr-FR" sz="4900" dirty="0" smtClean="0">
                <a:solidFill>
                  <a:schemeClr val="tx1"/>
                </a:solidFill>
                <a:latin typeface="Arial" panose="020B0604020202020204" pitchFamily="34" charset="0"/>
                <a:cs typeface="Arial" panose="020B0604020202020204" pitchFamily="34" charset="0"/>
              </a:rPr>
              <a:t>.</a:t>
            </a:r>
          </a:p>
          <a:p>
            <a:pPr marL="411480" indent="-342900">
              <a:buAutoNum type="alphaLcParenR"/>
            </a:pPr>
            <a:r>
              <a:rPr lang="fr-FR" sz="4900" dirty="0">
                <a:solidFill>
                  <a:schemeClr val="tx1"/>
                </a:solidFill>
                <a:latin typeface="Arial" panose="020B0604020202020204" pitchFamily="34" charset="0"/>
                <a:cs typeface="Arial" panose="020B0604020202020204" pitchFamily="34" charset="0"/>
              </a:rPr>
              <a:t>Trouver la probabilité que X est au plus 13</a:t>
            </a:r>
            <a:r>
              <a:rPr lang="fr-FR" sz="4900" dirty="0" smtClean="0">
                <a:solidFill>
                  <a:schemeClr val="tx1"/>
                </a:solidFill>
                <a:latin typeface="Arial" panose="020B0604020202020204" pitchFamily="34" charset="0"/>
                <a:cs typeface="Arial" panose="020B0604020202020204" pitchFamily="34" charset="0"/>
              </a:rPr>
              <a:t>.</a:t>
            </a:r>
          </a:p>
          <a:p>
            <a:pPr marL="411480" indent="-342900">
              <a:buAutoNum type="alphaLcParenR"/>
            </a:pPr>
            <a:r>
              <a:rPr lang="fr-FR" sz="4900" dirty="0" smtClean="0">
                <a:solidFill>
                  <a:schemeClr val="tx1"/>
                </a:solidFill>
                <a:latin typeface="Arial" panose="020B0604020202020204" pitchFamily="34" charset="0"/>
                <a:cs typeface="Arial" panose="020B0604020202020204" pitchFamily="34" charset="0"/>
              </a:rPr>
              <a:t>Trouver </a:t>
            </a:r>
            <a:r>
              <a:rPr lang="fr-FR" sz="4900" dirty="0">
                <a:solidFill>
                  <a:schemeClr val="tx1"/>
                </a:solidFill>
                <a:latin typeface="Arial" panose="020B0604020202020204" pitchFamily="34" charset="0"/>
                <a:cs typeface="Arial" panose="020B0604020202020204" pitchFamily="34" charset="0"/>
              </a:rPr>
              <a:t>la probabilité que X est d'au moins 15</a:t>
            </a:r>
            <a:r>
              <a:rPr lang="fr-FR" sz="4900" dirty="0" smtClean="0">
                <a:solidFill>
                  <a:schemeClr val="tx1"/>
                </a:solidFill>
                <a:latin typeface="Arial" panose="020B0604020202020204" pitchFamily="34" charset="0"/>
                <a:cs typeface="Arial" panose="020B0604020202020204" pitchFamily="34" charset="0"/>
              </a:rPr>
              <a:t>.</a:t>
            </a:r>
          </a:p>
          <a:p>
            <a:pPr marL="411480" indent="-342900">
              <a:buAutoNum type="alphaLcParenR"/>
            </a:pPr>
            <a:r>
              <a:rPr lang="fr-FR" sz="4900" dirty="0">
                <a:solidFill>
                  <a:schemeClr val="tx1"/>
                </a:solidFill>
                <a:latin typeface="Arial" panose="020B0604020202020204" pitchFamily="34" charset="0"/>
                <a:cs typeface="Arial" panose="020B0604020202020204" pitchFamily="34" charset="0"/>
              </a:rPr>
              <a:t>Trouver la probabilité que X est plus grand que 11</a:t>
            </a:r>
            <a:r>
              <a:rPr lang="fr-FR" sz="4900" dirty="0" smtClean="0">
                <a:solidFill>
                  <a:schemeClr val="tx1"/>
                </a:solidFill>
                <a:latin typeface="Arial" panose="020B0604020202020204" pitchFamily="34" charset="0"/>
                <a:cs typeface="Arial" panose="020B0604020202020204" pitchFamily="34" charset="0"/>
              </a:rPr>
              <a:t>.</a:t>
            </a:r>
          </a:p>
          <a:p>
            <a:pPr marL="411480" indent="-342900">
              <a:buAutoNum type="alphaLcParenR"/>
            </a:pPr>
            <a:r>
              <a:rPr lang="fr-FR" sz="4900" dirty="0">
                <a:solidFill>
                  <a:schemeClr val="tx1"/>
                </a:solidFill>
                <a:latin typeface="Arial" panose="020B0604020202020204" pitchFamily="34" charset="0"/>
                <a:cs typeface="Arial" panose="020B0604020202020204" pitchFamily="34" charset="0"/>
              </a:rPr>
              <a:t>Trouver la probabilité que X est comprise entre 16 et 19, inclusivement.</a:t>
            </a:r>
            <a:endParaRPr lang="fr-FR" sz="4900" dirty="0" smtClean="0">
              <a:solidFill>
                <a:schemeClr val="tx1"/>
              </a:solidFill>
              <a:latin typeface="Arial" panose="020B0604020202020204" pitchFamily="34" charset="0"/>
              <a:cs typeface="Arial" panose="020B0604020202020204" pitchFamily="34" charset="0"/>
            </a:endParaRPr>
          </a:p>
          <a:p>
            <a:pPr marL="411480" indent="-342900">
              <a:buAutoNum type="alphaLcParenR"/>
            </a:pPr>
            <a:endParaRPr lang="fr-FR" sz="4900" dirty="0" smtClean="0">
              <a:solidFill>
                <a:schemeClr val="tx1"/>
              </a:solidFill>
              <a:latin typeface="Arial" panose="020B0604020202020204" pitchFamily="34" charset="0"/>
              <a:cs typeface="Arial" panose="020B0604020202020204" pitchFamily="34" charset="0"/>
            </a:endParaRPr>
          </a:p>
          <a:p>
            <a:pPr marL="411480" indent="-342900">
              <a:buAutoNum type="alphaLcParenR"/>
            </a:pPr>
            <a:endParaRPr lang="fr-FR" sz="4900" dirty="0" smtClean="0">
              <a:solidFill>
                <a:schemeClr val="tx1"/>
              </a:solidFill>
              <a:latin typeface="Arial" panose="020B0604020202020204" pitchFamily="34" charset="0"/>
              <a:cs typeface="Arial" panose="020B0604020202020204" pitchFamily="34" charset="0"/>
            </a:endParaRPr>
          </a:p>
          <a:p>
            <a:pPr marL="68580" indent="0">
              <a:buNone/>
            </a:pPr>
            <a:endParaRPr lang="fr-FR" sz="1600" b="1" dirty="0" smtClean="0">
              <a:solidFill>
                <a:srgbClr val="FF9900"/>
              </a:solidFill>
              <a:latin typeface="Arial" panose="020B0604020202020204" pitchFamily="34" charset="0"/>
              <a:cs typeface="Arial" panose="020B0604020202020204" pitchFamily="34" charset="0"/>
            </a:endParaRPr>
          </a:p>
          <a:p>
            <a:pPr marL="68580" indent="0">
              <a:buNone/>
            </a:pPr>
            <a:r>
              <a:rPr lang="fr-FR" sz="1600" b="1" dirty="0" smtClean="0">
                <a:solidFill>
                  <a:srgbClr val="00B0F0"/>
                </a:solidFill>
                <a:latin typeface="Arial" panose="020B0604020202020204" pitchFamily="34" charset="0"/>
                <a:cs typeface="Arial" panose="020B0604020202020204" pitchFamily="34" charset="0"/>
              </a:rPr>
              <a:t> </a:t>
            </a:r>
            <a:endParaRPr lang="fr-FR" sz="1600" dirty="0" smtClean="0">
              <a:solidFill>
                <a:schemeClr val="tx1"/>
              </a:solidFill>
              <a:latin typeface="Arial" panose="020B0604020202020204" pitchFamily="34" charset="0"/>
              <a:cs typeface="Arial" panose="020B0604020202020204" pitchFamily="34" charset="0"/>
            </a:endParaRPr>
          </a:p>
          <a:p>
            <a:pPr marL="68580" indent="0">
              <a:buNone/>
            </a:pPr>
            <a:endParaRPr lang="fr-F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0233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572536"/>
          </a:xfrm>
        </p:spPr>
        <p:txBody>
          <a:bodyPr>
            <a:normAutofit/>
          </a:bodyPr>
          <a:lstStyle/>
          <a:p>
            <a:r>
              <a:rPr lang="fr-FR" sz="2400" dirty="0">
                <a:latin typeface="Arial" panose="020B0604020202020204" pitchFamily="34" charset="0"/>
                <a:cs typeface="Arial" panose="020B0604020202020204" pitchFamily="34" charset="0"/>
              </a:rPr>
              <a:t>Probabilités </a:t>
            </a:r>
            <a:r>
              <a:rPr lang="fr-FR" sz="2400" dirty="0" smtClean="0">
                <a:latin typeface="Arial" panose="020B0604020202020204" pitchFamily="34" charset="0"/>
                <a:cs typeface="Arial" panose="020B0604020202020204" pitchFamily="34" charset="0"/>
              </a:rPr>
              <a:t>normales</a:t>
            </a:r>
            <a:endParaRPr lang="fr-FR" sz="2400" dirty="0"/>
          </a:p>
        </p:txBody>
      </p:sp>
      <p:sp>
        <p:nvSpPr>
          <p:cNvPr id="3" name="Content Placeholder 2"/>
          <p:cNvSpPr>
            <a:spLocks noGrp="1"/>
          </p:cNvSpPr>
          <p:nvPr>
            <p:ph idx="1"/>
          </p:nvPr>
        </p:nvSpPr>
        <p:spPr>
          <a:xfrm>
            <a:off x="914400" y="1828800"/>
            <a:ext cx="7315200" cy="3962400"/>
          </a:xfrm>
        </p:spPr>
        <p:txBody>
          <a:bodyPr>
            <a:normAutofit/>
          </a:bodyPr>
          <a:lstStyle/>
          <a:p>
            <a:r>
              <a:rPr lang="fr-FR" sz="1800" dirty="0">
                <a:latin typeface="Arial" panose="020B0604020202020204" pitchFamily="34" charset="0"/>
                <a:cs typeface="Arial" panose="020B0604020202020204" pitchFamily="34" charset="0"/>
              </a:rPr>
              <a:t>La distribution normale est définie par la fonction de densité de probabilité qui suit, où μ est la moyenne de population et σ2 est la variance</a:t>
            </a:r>
            <a:r>
              <a:rPr lang="fr-FR" sz="1800" dirty="0" smtClean="0">
                <a:latin typeface="Arial" panose="020B0604020202020204" pitchFamily="34" charset="0"/>
                <a:cs typeface="Arial" panose="020B0604020202020204" pitchFamily="34" charset="0"/>
              </a:rPr>
              <a:t>.</a:t>
            </a:r>
          </a:p>
          <a:p>
            <a:pPr marL="68580" indent="0">
              <a:buNone/>
            </a:pPr>
            <a:endParaRPr lang="fr-FR" sz="1800" dirty="0" smtClean="0">
              <a:latin typeface="Arial" panose="020B0604020202020204" pitchFamily="34" charset="0"/>
              <a:cs typeface="Arial" panose="020B0604020202020204" pitchFamily="34" charset="0"/>
            </a:endParaRPr>
          </a:p>
          <a:p>
            <a:pPr marL="68580" indent="0">
              <a:buNone/>
            </a:pPr>
            <a:endParaRPr lang="fr-FR" sz="1800" dirty="0" smtClean="0">
              <a:latin typeface="Arial" panose="020B0604020202020204" pitchFamily="34" charset="0"/>
              <a:cs typeface="Arial" panose="020B0604020202020204" pitchFamily="34" charset="0"/>
            </a:endParaRPr>
          </a:p>
          <a:p>
            <a:pPr marL="68580" indent="0">
              <a:buNone/>
            </a:pPr>
            <a:endParaRPr lang="fr-FR" sz="1800" dirty="0">
              <a:latin typeface="Arial" panose="020B0604020202020204" pitchFamily="34" charset="0"/>
              <a:cs typeface="Arial" panose="020B0604020202020204" pitchFamily="34" charset="0"/>
            </a:endParaRPr>
          </a:p>
          <a:p>
            <a:pPr marL="68580" indent="0">
              <a:buNone/>
            </a:pPr>
            <a:r>
              <a:rPr lang="fr-FR" sz="1800" dirty="0" smtClean="0">
                <a:latin typeface="Arial" panose="020B0604020202020204" pitchFamily="34" charset="0"/>
                <a:cs typeface="Arial" panose="020B0604020202020204" pitchFamily="34" charset="0"/>
              </a:rPr>
              <a:t>Paramètres :  </a:t>
            </a:r>
          </a:p>
          <a:p>
            <a:pPr marL="68580" indent="0">
              <a:buNone/>
            </a:pPr>
            <a:endParaRPr lang="fr-FR" sz="1800" dirty="0">
              <a:latin typeface="Arial" panose="020B0604020202020204" pitchFamily="34" charset="0"/>
              <a:cs typeface="Arial" panose="020B0604020202020204" pitchFamily="34" charset="0"/>
            </a:endParaRPr>
          </a:p>
          <a:p>
            <a:pPr marL="68580" indent="0">
              <a:buNone/>
            </a:pPr>
            <a:r>
              <a:rPr lang="fr-FR" sz="1800" dirty="0">
                <a:latin typeface="Arial" panose="020B0604020202020204" pitchFamily="34" charset="0"/>
                <a:cs typeface="Arial" panose="020B0604020202020204" pitchFamily="34" charset="0"/>
              </a:rPr>
              <a:t>En particulier, la distribution normale avec μ = 0 et σ = 1 est appelé la </a:t>
            </a:r>
            <a:r>
              <a:rPr lang="fr-FR" sz="1800" dirty="0" smtClean="0">
                <a:latin typeface="Arial" panose="020B0604020202020204" pitchFamily="34" charset="0"/>
                <a:cs typeface="Arial" panose="020B0604020202020204" pitchFamily="34" charset="0"/>
              </a:rPr>
              <a:t>distribution normale centrée réduite, </a:t>
            </a:r>
            <a:r>
              <a:rPr lang="fr-FR" sz="1800" dirty="0">
                <a:latin typeface="Arial" panose="020B0604020202020204" pitchFamily="34" charset="0"/>
                <a:cs typeface="Arial" panose="020B0604020202020204" pitchFamily="34" charset="0"/>
              </a:rPr>
              <a:t>et est désignée par N (0,1</a:t>
            </a:r>
            <a:r>
              <a:rPr lang="fr-FR" sz="1800" dirty="0" smtClean="0">
                <a:latin typeface="Arial" panose="020B0604020202020204" pitchFamily="34" charset="0"/>
                <a:cs typeface="Arial" panose="020B0604020202020204" pitchFamily="34" charset="0"/>
              </a:rPr>
              <a:t>). </a:t>
            </a:r>
            <a:endParaRPr lang="fr-FR" sz="1800" dirty="0">
              <a:latin typeface="Arial" panose="020B0604020202020204" pitchFamily="34" charset="0"/>
              <a:cs typeface="Arial" panose="020B0604020202020204" pitchFamily="34" charset="0"/>
            </a:endParaRPr>
          </a:p>
        </p:txBody>
      </p:sp>
      <p:pic>
        <p:nvPicPr>
          <p:cNvPr id="4" name="Picture 3" descr="f(x) =-√1--e-(x-μ)2∕2σ2&#10;      σ  2π&#10;"/>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819400"/>
            <a:ext cx="3276600" cy="533400"/>
          </a:xfrm>
          <a:prstGeom prst="rect">
            <a:avLst/>
          </a:prstGeom>
          <a:ln w="88900" cap="sq" cmpd="thickThin">
            <a:solidFill>
              <a:srgbClr val="C00000"/>
            </a:solidFill>
            <a:prstDash val="solid"/>
            <a:miter lim="800000"/>
          </a:ln>
          <a:effectLst>
            <a:innerShdw blurRad="76200">
              <a:srgbClr val="000000"/>
            </a:innerShdw>
          </a:effectLst>
        </p:spPr>
      </p:pic>
      <p:pic>
        <p:nvPicPr>
          <p:cNvPr id="5" name="Picture 4" descr="          2&#10;X ~ N (μ,σ )&#10;"/>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733800"/>
            <a:ext cx="2514600" cy="381000"/>
          </a:xfrm>
          <a:prstGeom prst="rect">
            <a:avLst/>
          </a:prstGeom>
          <a:ln w="88900" cap="sq" cmpd="thickThin">
            <a:solidFill>
              <a:srgbClr val="CC3300"/>
            </a:solidFill>
            <a:prstDash val="solid"/>
            <a:miter lim="800000"/>
          </a:ln>
          <a:effectLst>
            <a:innerShdw blurRad="76200">
              <a:srgbClr val="000000"/>
            </a:innerShdw>
          </a:effectLst>
        </p:spPr>
      </p:pic>
    </p:spTree>
    <p:extLst>
      <p:ext uri="{BB962C8B-B14F-4D97-AF65-F5344CB8AC3E}">
        <p14:creationId xmlns:p14="http://schemas.microsoft.com/office/powerpoint/2010/main" val="22833056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24936"/>
          </a:xfrm>
        </p:spPr>
        <p:txBody>
          <a:bodyPr>
            <a:normAutofit/>
          </a:bodyPr>
          <a:lstStyle/>
          <a:p>
            <a:r>
              <a:rPr lang="fr-FR" sz="2400" dirty="0" smtClean="0">
                <a:solidFill>
                  <a:schemeClr val="tx1"/>
                </a:solidFill>
                <a:latin typeface="Arial" panose="020B0604020202020204" pitchFamily="34" charset="0"/>
                <a:cs typeface="Arial" panose="020B0604020202020204" pitchFamily="34" charset="0"/>
              </a:rPr>
              <a:t>Statistiques descriptives </a:t>
            </a:r>
            <a:endParaRPr lang="fr-FR" sz="2400" dirty="0">
              <a:solidFill>
                <a:schemeClr val="tx1"/>
              </a:solidFill>
            </a:endParaRPr>
          </a:p>
        </p:txBody>
      </p:sp>
      <p:sp>
        <p:nvSpPr>
          <p:cNvPr id="3" name="Content Placeholder 2"/>
          <p:cNvSpPr>
            <a:spLocks noGrp="1"/>
          </p:cNvSpPr>
          <p:nvPr>
            <p:ph idx="1"/>
          </p:nvPr>
        </p:nvSpPr>
        <p:spPr>
          <a:xfrm>
            <a:off x="838200" y="1905000"/>
            <a:ext cx="6982609" cy="3927629"/>
          </a:xfrm>
        </p:spPr>
        <p:txBody>
          <a:bodyPr>
            <a:normAutofit fontScale="92500" lnSpcReduction="20000"/>
          </a:bodyPr>
          <a:lstStyle/>
          <a:p>
            <a:r>
              <a:rPr lang="fr-FR" sz="1800" dirty="0" smtClean="0">
                <a:solidFill>
                  <a:srgbClr val="6600FF"/>
                </a:solidFill>
                <a:latin typeface="Arial" panose="020B0604020202020204" pitchFamily="34" charset="0"/>
                <a:cs typeface="Arial" panose="020B0604020202020204" pitchFamily="34" charset="0"/>
              </a:rPr>
              <a:t>Mesures de tendance centrale </a:t>
            </a:r>
            <a:r>
              <a:rPr lang="fr-FR" sz="1800" dirty="0" smtClean="0">
                <a:solidFill>
                  <a:schemeClr val="tx1"/>
                </a:solidFill>
                <a:latin typeface="Arial" panose="020B0604020202020204" pitchFamily="34" charset="0"/>
                <a:cs typeface="Arial" panose="020B0604020202020204" pitchFamily="34" charset="0"/>
              </a:rPr>
              <a:t>: Moyenne, Médiane, Mode. </a:t>
            </a:r>
          </a:p>
          <a:p>
            <a:r>
              <a:rPr lang="fr-FR" sz="1800" dirty="0" smtClean="0">
                <a:solidFill>
                  <a:srgbClr val="6600FF"/>
                </a:solidFill>
                <a:latin typeface="Arial" panose="020B0604020202020204" pitchFamily="34" charset="0"/>
                <a:cs typeface="Arial" panose="020B0604020202020204" pitchFamily="34" charset="0"/>
              </a:rPr>
              <a:t>Mesures de position </a:t>
            </a:r>
            <a:r>
              <a:rPr lang="fr-FR" sz="1800" dirty="0" smtClean="0">
                <a:solidFill>
                  <a:schemeClr val="tx1"/>
                </a:solidFill>
                <a:latin typeface="Arial" panose="020B0604020202020204" pitchFamily="34" charset="0"/>
                <a:cs typeface="Arial" panose="020B0604020202020204" pitchFamily="34" charset="0"/>
              </a:rPr>
              <a:t>: Les percentiles, 25 iem percentile est identique au premier quartile, le 50 iem percentile est identique a la médiane et au deuxième quartile et le 75 iem percentile = troisième quartile. </a:t>
            </a:r>
          </a:p>
          <a:p>
            <a:r>
              <a:rPr lang="fr-FR" sz="1800" dirty="0" smtClean="0">
                <a:solidFill>
                  <a:srgbClr val="6600FF"/>
                </a:solidFill>
                <a:latin typeface="Arial" panose="020B0604020202020204" pitchFamily="34" charset="0"/>
                <a:cs typeface="Arial" panose="020B0604020202020204" pitchFamily="34" charset="0"/>
              </a:rPr>
              <a:t>Mesures de dispersion </a:t>
            </a:r>
            <a:r>
              <a:rPr lang="fr-FR" sz="1800" dirty="0" smtClean="0">
                <a:solidFill>
                  <a:schemeClr val="tx1"/>
                </a:solidFill>
                <a:latin typeface="Arial" panose="020B0604020202020204" pitchFamily="34" charset="0"/>
                <a:cs typeface="Arial" panose="020B0604020202020204" pitchFamily="34" charset="0"/>
              </a:rPr>
              <a:t>: Variance, </a:t>
            </a:r>
            <a:r>
              <a:rPr lang="fr-FR" sz="1800" dirty="0" err="1" smtClean="0">
                <a:solidFill>
                  <a:schemeClr val="tx1"/>
                </a:solidFill>
                <a:latin typeface="Arial" panose="020B0604020202020204" pitchFamily="34" charset="0"/>
                <a:cs typeface="Arial" panose="020B0604020202020204" pitchFamily="34" charset="0"/>
              </a:rPr>
              <a:t>Ecart</a:t>
            </a:r>
            <a:r>
              <a:rPr lang="fr-FR" sz="1800" dirty="0" smtClean="0">
                <a:solidFill>
                  <a:schemeClr val="tx1"/>
                </a:solidFill>
                <a:latin typeface="Arial" panose="020B0604020202020204" pitchFamily="34" charset="0"/>
                <a:cs typeface="Arial" panose="020B0604020202020204" pitchFamily="34" charset="0"/>
              </a:rPr>
              <a:t> type, Coefficient de variation. </a:t>
            </a:r>
          </a:p>
          <a:p>
            <a:r>
              <a:rPr lang="fr-FR" sz="1800" dirty="0" smtClean="0">
                <a:solidFill>
                  <a:schemeClr val="tx1"/>
                </a:solidFill>
                <a:latin typeface="Arial" panose="020B0604020202020204" pitchFamily="34" charset="0"/>
                <a:cs typeface="Arial" panose="020B0604020202020204" pitchFamily="34" charset="0"/>
              </a:rPr>
              <a:t>Pour trouver </a:t>
            </a:r>
            <a:r>
              <a:rPr lang="fr-FR" sz="1800" dirty="0" smtClean="0">
                <a:solidFill>
                  <a:srgbClr val="FF0000"/>
                </a:solidFill>
                <a:latin typeface="Arial" panose="020B0604020202020204" pitchFamily="34" charset="0"/>
                <a:cs typeface="Arial" panose="020B0604020202020204" pitchFamily="34" charset="0"/>
              </a:rPr>
              <a:t>l’effectif</a:t>
            </a:r>
            <a:r>
              <a:rPr lang="fr-FR" sz="1800" dirty="0" smtClean="0">
                <a:solidFill>
                  <a:schemeClr val="tx1"/>
                </a:solidFill>
                <a:latin typeface="Arial" panose="020B0604020202020204" pitchFamily="34" charset="0"/>
                <a:cs typeface="Arial" panose="020B0604020202020204" pitchFamily="34" charset="0"/>
              </a:rPr>
              <a:t> de chaque modalité a l’intérieure d’un jeu de données : table(nom </a:t>
            </a:r>
            <a:r>
              <a:rPr lang="fr-FR" sz="1800" dirty="0">
                <a:solidFill>
                  <a:schemeClr val="tx1"/>
                </a:solidFill>
                <a:latin typeface="Arial" panose="020B0604020202020204" pitchFamily="34" charset="0"/>
                <a:cs typeface="Arial" panose="020B0604020202020204" pitchFamily="34" charset="0"/>
              </a:rPr>
              <a:t>du jeu de </a:t>
            </a:r>
            <a:r>
              <a:rPr lang="fr-FR" sz="1800" dirty="0" err="1">
                <a:solidFill>
                  <a:schemeClr val="tx1"/>
                </a:solidFill>
                <a:latin typeface="Arial" panose="020B0604020202020204" pitchFamily="34" charset="0"/>
                <a:cs typeface="Arial" panose="020B0604020202020204" pitchFamily="34" charset="0"/>
              </a:rPr>
              <a:t>données$nom</a:t>
            </a:r>
            <a:r>
              <a:rPr lang="fr-FR" sz="1800" dirty="0">
                <a:solidFill>
                  <a:schemeClr val="tx1"/>
                </a:solidFill>
                <a:latin typeface="Arial" panose="020B0604020202020204" pitchFamily="34" charset="0"/>
                <a:cs typeface="Arial" panose="020B0604020202020204" pitchFamily="34" charset="0"/>
              </a:rPr>
              <a:t> de la colonne dont on veut calculer </a:t>
            </a:r>
            <a:r>
              <a:rPr lang="fr-FR" sz="1800" dirty="0" smtClean="0">
                <a:solidFill>
                  <a:schemeClr val="tx1"/>
                </a:solidFill>
                <a:latin typeface="Arial" panose="020B0604020202020204" pitchFamily="34" charset="0"/>
                <a:cs typeface="Arial" panose="020B0604020202020204" pitchFamily="34" charset="0"/>
              </a:rPr>
              <a:t>les effectifs)   </a:t>
            </a:r>
          </a:p>
          <a:p>
            <a:pPr marL="68580" indent="0">
              <a:buNone/>
            </a:pPr>
            <a:r>
              <a:rPr lang="fr-FR" sz="1800" dirty="0" smtClean="0">
                <a:solidFill>
                  <a:srgbClr val="1727C1"/>
                </a:solidFill>
                <a:latin typeface="Arial" panose="020B0604020202020204" pitchFamily="34" charset="0"/>
                <a:cs typeface="Arial" panose="020B0604020202020204" pitchFamily="34" charset="0"/>
              </a:rPr>
              <a:t>Codes R </a:t>
            </a:r>
          </a:p>
          <a:p>
            <a:pPr marL="411480" indent="-342900">
              <a:buFont typeface="+mj-lt"/>
              <a:buAutoNum type="arabicPeriod"/>
            </a:pPr>
            <a:r>
              <a:rPr lang="fr-FR" sz="1800" dirty="0" smtClean="0">
                <a:solidFill>
                  <a:srgbClr val="00B050"/>
                </a:solidFill>
                <a:latin typeface="Arial" panose="020B0604020202020204" pitchFamily="34" charset="0"/>
                <a:cs typeface="Arial" panose="020B0604020202020204" pitchFamily="34" charset="0"/>
              </a:rPr>
              <a:t>Pour calculer une moyenne : </a:t>
            </a:r>
            <a:r>
              <a:rPr lang="fr-FR" sz="1800" dirty="0" smtClean="0">
                <a:solidFill>
                  <a:srgbClr val="FF0000"/>
                </a:solidFill>
                <a:latin typeface="Arial" panose="020B0604020202020204" pitchFamily="34" charset="0"/>
                <a:cs typeface="Arial" panose="020B0604020202020204" pitchFamily="34" charset="0"/>
              </a:rPr>
              <a:t>mean </a:t>
            </a:r>
            <a:r>
              <a:rPr lang="fr-FR" sz="1800" dirty="0" smtClean="0">
                <a:solidFill>
                  <a:schemeClr val="tx1"/>
                </a:solidFill>
                <a:latin typeface="Arial" panose="020B0604020202020204" pitchFamily="34" charset="0"/>
                <a:cs typeface="Arial" panose="020B0604020202020204" pitchFamily="34" charset="0"/>
              </a:rPr>
              <a:t>(nom du vecteur de données) </a:t>
            </a:r>
            <a:r>
              <a:rPr lang="fr-FR" sz="1800" dirty="0" smtClean="0">
                <a:latin typeface="Arial" panose="020B0604020202020204" pitchFamily="34" charset="0"/>
                <a:cs typeface="Arial" panose="020B0604020202020204" pitchFamily="34" charset="0"/>
              </a:rPr>
              <a:t>; mais dans un data frame : </a:t>
            </a:r>
            <a:r>
              <a:rPr lang="fr-FR" sz="1800" dirty="0" smtClean="0">
                <a:solidFill>
                  <a:schemeClr val="tx1"/>
                </a:solidFill>
                <a:latin typeface="Arial" panose="020B0604020202020204" pitchFamily="34" charset="0"/>
                <a:cs typeface="Arial" panose="020B0604020202020204" pitchFamily="34" charset="0"/>
              </a:rPr>
              <a:t>mean(</a:t>
            </a:r>
            <a:r>
              <a:rPr lang="fr-FR" sz="1800" dirty="0">
                <a:solidFill>
                  <a:schemeClr val="tx1"/>
                </a:solidFill>
                <a:latin typeface="Arial" panose="020B0604020202020204" pitchFamily="34" charset="0"/>
                <a:cs typeface="Arial" panose="020B0604020202020204" pitchFamily="34" charset="0"/>
              </a:rPr>
              <a:t>nom du jeu de </a:t>
            </a:r>
            <a:r>
              <a:rPr lang="fr-FR" sz="1800" dirty="0" err="1" smtClean="0">
                <a:solidFill>
                  <a:schemeClr val="tx1"/>
                </a:solidFill>
                <a:latin typeface="Arial" panose="020B0604020202020204" pitchFamily="34" charset="0"/>
                <a:cs typeface="Arial" panose="020B0604020202020204" pitchFamily="34" charset="0"/>
              </a:rPr>
              <a:t>données$nom</a:t>
            </a:r>
            <a:r>
              <a:rPr lang="fr-FR" sz="1800" dirty="0" smtClean="0">
                <a:solidFill>
                  <a:schemeClr val="tx1"/>
                </a:solidFill>
                <a:latin typeface="Arial" panose="020B0604020202020204" pitchFamily="34" charset="0"/>
                <a:cs typeface="Arial" panose="020B0604020202020204" pitchFamily="34" charset="0"/>
              </a:rPr>
              <a:t> de la colonne dont on veut calculer la moyenne).</a:t>
            </a:r>
          </a:p>
          <a:p>
            <a:pPr marL="411480" indent="-342900">
              <a:buFont typeface="+mj-lt"/>
              <a:buAutoNum type="arabicPeriod"/>
            </a:pPr>
            <a:r>
              <a:rPr lang="fr-FR" sz="1800" dirty="0">
                <a:solidFill>
                  <a:srgbClr val="00B050"/>
                </a:solidFill>
                <a:latin typeface="Arial" panose="020B0604020202020204" pitchFamily="34" charset="0"/>
                <a:cs typeface="Arial" panose="020B0604020202020204" pitchFamily="34" charset="0"/>
              </a:rPr>
              <a:t>Pour calculer une </a:t>
            </a:r>
            <a:r>
              <a:rPr lang="fr-FR" sz="1800" dirty="0" smtClean="0">
                <a:solidFill>
                  <a:srgbClr val="00B050"/>
                </a:solidFill>
                <a:latin typeface="Arial" panose="020B0604020202020204" pitchFamily="34" charset="0"/>
                <a:cs typeface="Arial" panose="020B0604020202020204" pitchFamily="34" charset="0"/>
              </a:rPr>
              <a:t>médiane : </a:t>
            </a:r>
            <a:r>
              <a:rPr lang="fr-FR" sz="1800" dirty="0" err="1" smtClean="0">
                <a:solidFill>
                  <a:srgbClr val="FF0000"/>
                </a:solidFill>
                <a:latin typeface="Arial" panose="020B0604020202020204" pitchFamily="34" charset="0"/>
                <a:cs typeface="Arial" panose="020B0604020202020204" pitchFamily="34" charset="0"/>
              </a:rPr>
              <a:t>median</a:t>
            </a:r>
            <a:r>
              <a:rPr lang="fr-FR" sz="1800" dirty="0" smtClean="0">
                <a:solidFill>
                  <a:srgbClr val="FF0000"/>
                </a:solidFill>
                <a:latin typeface="Arial" panose="020B0604020202020204" pitchFamily="34" charset="0"/>
                <a:cs typeface="Arial" panose="020B0604020202020204" pitchFamily="34" charset="0"/>
              </a:rPr>
              <a:t> </a:t>
            </a:r>
            <a:r>
              <a:rPr lang="fr-FR" sz="1800" dirty="0" smtClean="0">
                <a:solidFill>
                  <a:schemeClr val="tx1"/>
                </a:solidFill>
                <a:latin typeface="Arial" panose="020B0604020202020204" pitchFamily="34" charset="0"/>
                <a:cs typeface="Arial" panose="020B0604020202020204" pitchFamily="34" charset="0"/>
              </a:rPr>
              <a:t>(nom </a:t>
            </a:r>
            <a:r>
              <a:rPr lang="fr-FR" sz="1800" dirty="0">
                <a:solidFill>
                  <a:schemeClr val="tx1"/>
                </a:solidFill>
                <a:latin typeface="Arial" panose="020B0604020202020204" pitchFamily="34" charset="0"/>
                <a:cs typeface="Arial" panose="020B0604020202020204" pitchFamily="34" charset="0"/>
              </a:rPr>
              <a:t>du vecteur de données) </a:t>
            </a:r>
            <a:r>
              <a:rPr lang="fr-FR" sz="1800" dirty="0">
                <a:latin typeface="Arial" panose="020B0604020202020204" pitchFamily="34" charset="0"/>
                <a:cs typeface="Arial" panose="020B0604020202020204" pitchFamily="34" charset="0"/>
              </a:rPr>
              <a:t>; mais dans un data frame : </a:t>
            </a:r>
            <a:r>
              <a:rPr lang="fr-FR" sz="1800" dirty="0" err="1" smtClean="0">
                <a:solidFill>
                  <a:srgbClr val="FF0000"/>
                </a:solidFill>
                <a:latin typeface="Arial" panose="020B0604020202020204" pitchFamily="34" charset="0"/>
                <a:cs typeface="Arial" panose="020B0604020202020204" pitchFamily="34" charset="0"/>
              </a:rPr>
              <a:t>median</a:t>
            </a:r>
            <a:r>
              <a:rPr lang="fr-FR" sz="1800" dirty="0" smtClean="0">
                <a:solidFill>
                  <a:srgbClr val="FF0000"/>
                </a:solidFill>
                <a:latin typeface="Arial" panose="020B0604020202020204" pitchFamily="34" charset="0"/>
                <a:cs typeface="Arial" panose="020B0604020202020204" pitchFamily="34" charset="0"/>
              </a:rPr>
              <a:t> </a:t>
            </a:r>
            <a:r>
              <a:rPr lang="fr-FR" sz="1800" dirty="0" smtClean="0">
                <a:solidFill>
                  <a:schemeClr val="tx1"/>
                </a:solidFill>
                <a:latin typeface="Arial" panose="020B0604020202020204" pitchFamily="34" charset="0"/>
                <a:cs typeface="Arial" panose="020B0604020202020204" pitchFamily="34" charset="0"/>
              </a:rPr>
              <a:t>(nom </a:t>
            </a:r>
            <a:r>
              <a:rPr lang="fr-FR" sz="1800" dirty="0">
                <a:solidFill>
                  <a:schemeClr val="tx1"/>
                </a:solidFill>
                <a:latin typeface="Arial" panose="020B0604020202020204" pitchFamily="34" charset="0"/>
                <a:cs typeface="Arial" panose="020B0604020202020204" pitchFamily="34" charset="0"/>
              </a:rPr>
              <a:t>du jeu de </a:t>
            </a:r>
            <a:r>
              <a:rPr lang="fr-FR" sz="1800" dirty="0" err="1">
                <a:solidFill>
                  <a:schemeClr val="tx1"/>
                </a:solidFill>
                <a:latin typeface="Arial" panose="020B0604020202020204" pitchFamily="34" charset="0"/>
                <a:cs typeface="Arial" panose="020B0604020202020204" pitchFamily="34" charset="0"/>
              </a:rPr>
              <a:t>données$nom</a:t>
            </a:r>
            <a:r>
              <a:rPr lang="fr-FR" sz="1800" dirty="0">
                <a:solidFill>
                  <a:schemeClr val="tx1"/>
                </a:solidFill>
                <a:latin typeface="Arial" panose="020B0604020202020204" pitchFamily="34" charset="0"/>
                <a:cs typeface="Arial" panose="020B0604020202020204" pitchFamily="34" charset="0"/>
              </a:rPr>
              <a:t> de la colonne dont on veut calculer la </a:t>
            </a:r>
            <a:r>
              <a:rPr lang="fr-FR" sz="1800" dirty="0" err="1" smtClean="0">
                <a:solidFill>
                  <a:schemeClr val="tx1"/>
                </a:solidFill>
                <a:latin typeface="Arial" panose="020B0604020202020204" pitchFamily="34" charset="0"/>
                <a:cs typeface="Arial" panose="020B0604020202020204" pitchFamily="34" charset="0"/>
              </a:rPr>
              <a:t>mediane</a:t>
            </a:r>
            <a:r>
              <a:rPr lang="fr-FR" sz="1800" dirty="0" smtClean="0">
                <a:solidFill>
                  <a:schemeClr val="tx1"/>
                </a:solidFill>
                <a:latin typeface="Arial" panose="020B0604020202020204" pitchFamily="34" charset="0"/>
                <a:cs typeface="Arial" panose="020B0604020202020204" pitchFamily="34" charset="0"/>
              </a:rPr>
              <a:t>).</a:t>
            </a:r>
            <a:endParaRPr lang="fr-FR" sz="1800" dirty="0">
              <a:solidFill>
                <a:schemeClr val="tx1"/>
              </a:solidFill>
              <a:latin typeface="Arial" panose="020B0604020202020204" pitchFamily="34" charset="0"/>
              <a:cs typeface="Arial" panose="020B0604020202020204" pitchFamily="34" charset="0"/>
            </a:endParaRPr>
          </a:p>
          <a:p>
            <a:pPr marL="411480" indent="-342900">
              <a:buFont typeface="+mj-lt"/>
              <a:buAutoNum type="arabicPeriod"/>
            </a:pPr>
            <a:endParaRPr lang="fr-FR" sz="1800" dirty="0" smtClean="0">
              <a:solidFill>
                <a:schemeClr val="tx1"/>
              </a:solidFill>
              <a:latin typeface="Arial" panose="020B0604020202020204" pitchFamily="34" charset="0"/>
              <a:cs typeface="Arial" panose="020B0604020202020204" pitchFamily="34" charset="0"/>
            </a:endParaRPr>
          </a:p>
          <a:p>
            <a:pPr marL="411480" indent="-342900">
              <a:buFont typeface="+mj-lt"/>
              <a:buAutoNum type="arabicPeriod"/>
            </a:pPr>
            <a:endParaRPr lang="fr-FR" sz="1800" dirty="0" smtClean="0">
              <a:solidFill>
                <a:srgbClr val="FF0000"/>
              </a:solidFill>
              <a:latin typeface="Arial" panose="020B0604020202020204" pitchFamily="34" charset="0"/>
              <a:cs typeface="Arial" panose="020B0604020202020204" pitchFamily="34" charset="0"/>
            </a:endParaRPr>
          </a:p>
          <a:p>
            <a:pPr marL="411480" indent="-342900">
              <a:buFont typeface="+mj-lt"/>
              <a:buAutoNum type="arabicPeriod"/>
            </a:pPr>
            <a:endParaRPr lang="fr-FR" sz="1800" dirty="0" smtClean="0">
              <a:solidFill>
                <a:srgbClr val="FF0000"/>
              </a:solidFill>
              <a:latin typeface="Arial" panose="020B0604020202020204" pitchFamily="34" charset="0"/>
              <a:cs typeface="Arial" panose="020B0604020202020204" pitchFamily="34" charset="0"/>
            </a:endParaRPr>
          </a:p>
          <a:p>
            <a:pPr marL="68580" indent="0">
              <a:buNone/>
            </a:pPr>
            <a:endParaRPr lang="fr-FR" dirty="0"/>
          </a:p>
        </p:txBody>
      </p:sp>
    </p:spTree>
    <p:extLst>
      <p:ext uri="{BB962C8B-B14F-4D97-AF65-F5344CB8AC3E}">
        <p14:creationId xmlns:p14="http://schemas.microsoft.com/office/powerpoint/2010/main" val="2231817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2400" dirty="0" smtClean="0">
                <a:solidFill>
                  <a:schemeClr val="tx1"/>
                </a:solidFill>
                <a:latin typeface="Arial" panose="020B0604020202020204" pitchFamily="34" charset="0"/>
                <a:cs typeface="Arial" panose="020B0604020202020204" pitchFamily="34" charset="0"/>
              </a:rPr>
              <a:t>Code R pour statistiques descriptives</a:t>
            </a:r>
            <a:endParaRPr lang="fr-FR" sz="24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43492" y="2323652"/>
            <a:ext cx="6957508" cy="3508977"/>
          </a:xfrm>
        </p:spPr>
        <p:txBody>
          <a:bodyPr>
            <a:normAutofit/>
          </a:bodyPr>
          <a:lstStyle/>
          <a:p>
            <a:r>
              <a:rPr lang="fr-FR" sz="1800" dirty="0" smtClean="0">
                <a:solidFill>
                  <a:srgbClr val="6600FF"/>
                </a:solidFill>
                <a:latin typeface="Arial" panose="020B0604020202020204" pitchFamily="34" charset="0"/>
                <a:cs typeface="Arial" panose="020B0604020202020204" pitchFamily="34" charset="0"/>
              </a:rPr>
              <a:t>Pour le mode</a:t>
            </a:r>
            <a:r>
              <a:rPr lang="fr-FR" sz="1800" dirty="0" smtClean="0">
                <a:latin typeface="Arial" panose="020B0604020202020204" pitchFamily="34" charset="0"/>
                <a:cs typeface="Arial" panose="020B0604020202020204" pitchFamily="34" charset="0"/>
              </a:rPr>
              <a:t> : </a:t>
            </a:r>
            <a:r>
              <a:rPr lang="fr-FR" sz="1800" dirty="0" smtClean="0">
                <a:solidFill>
                  <a:srgbClr val="FF0000"/>
                </a:solidFill>
                <a:latin typeface="Arial" panose="020B0604020202020204" pitchFamily="34" charset="0"/>
                <a:cs typeface="Arial" panose="020B0604020202020204" pitchFamily="34" charset="0"/>
              </a:rPr>
              <a:t>sort</a:t>
            </a:r>
            <a:r>
              <a:rPr lang="fr-FR" sz="1800" dirty="0" smtClean="0">
                <a:latin typeface="Arial" panose="020B0604020202020204" pitchFamily="34" charset="0"/>
                <a:cs typeface="Arial" panose="020B0604020202020204" pitchFamily="34" charset="0"/>
              </a:rPr>
              <a:t> ( </a:t>
            </a:r>
            <a:r>
              <a:rPr lang="fr-FR" sz="1800" dirty="0" smtClean="0">
                <a:solidFill>
                  <a:srgbClr val="FF0000"/>
                </a:solidFill>
                <a:latin typeface="Arial" panose="020B0604020202020204" pitchFamily="34" charset="0"/>
                <a:cs typeface="Arial" panose="020B0604020202020204" pitchFamily="34" charset="0"/>
              </a:rPr>
              <a:t>table</a:t>
            </a:r>
            <a:r>
              <a:rPr lang="fr-FR" sz="1800" dirty="0" smtClean="0">
                <a:latin typeface="Arial" panose="020B0604020202020204" pitchFamily="34" charset="0"/>
                <a:cs typeface="Arial" panose="020B0604020202020204" pitchFamily="34" charset="0"/>
              </a:rPr>
              <a:t> ( nom du data frame$ nom de la variable ), </a:t>
            </a:r>
            <a:r>
              <a:rPr lang="fr-FR" sz="1800" dirty="0" smtClean="0">
                <a:solidFill>
                  <a:srgbClr val="FF0000"/>
                </a:solidFill>
                <a:latin typeface="Arial" panose="020B0604020202020204" pitchFamily="34" charset="0"/>
                <a:cs typeface="Arial" panose="020B0604020202020204" pitchFamily="34" charset="0"/>
              </a:rPr>
              <a:t>decreasing =TRUE</a:t>
            </a:r>
            <a:r>
              <a:rPr lang="fr-FR" sz="1800" dirty="0" smtClean="0">
                <a:latin typeface="Arial" panose="020B0604020202020204" pitchFamily="34" charset="0"/>
                <a:cs typeface="Arial" panose="020B0604020202020204" pitchFamily="34" charset="0"/>
              </a:rPr>
              <a:t>)</a:t>
            </a:r>
          </a:p>
          <a:p>
            <a:r>
              <a:rPr lang="fr-FR" sz="1800" dirty="0" smtClean="0">
                <a:solidFill>
                  <a:srgbClr val="6600FF"/>
                </a:solidFill>
                <a:latin typeface="Arial" panose="020B0604020202020204" pitchFamily="34" charset="0"/>
                <a:cs typeface="Arial" panose="020B0604020202020204" pitchFamily="34" charset="0"/>
              </a:rPr>
              <a:t>Pour les percentiles </a:t>
            </a:r>
            <a:r>
              <a:rPr lang="fr-FR" sz="1800" dirty="0" smtClean="0">
                <a:latin typeface="Arial" panose="020B0604020202020204" pitchFamily="34" charset="0"/>
                <a:cs typeface="Arial" panose="020B0604020202020204" pitchFamily="34" charset="0"/>
              </a:rPr>
              <a:t>: quantile ( nom du data frame$ nom de la variable)</a:t>
            </a:r>
          </a:p>
          <a:p>
            <a:r>
              <a:rPr lang="fr-FR" sz="1800" dirty="0" smtClean="0">
                <a:solidFill>
                  <a:srgbClr val="CC3300"/>
                </a:solidFill>
                <a:latin typeface="Arial" panose="020B0604020202020204" pitchFamily="34" charset="0"/>
                <a:cs typeface="Arial" panose="020B0604020202020204" pitchFamily="34" charset="0"/>
              </a:rPr>
              <a:t>Pour les mesures de dispersion </a:t>
            </a:r>
          </a:p>
          <a:p>
            <a:pPr marL="411480" indent="-342900">
              <a:buFont typeface="+mj-lt"/>
              <a:buAutoNum type="arabicPeriod"/>
            </a:pPr>
            <a:r>
              <a:rPr lang="fr-FR" sz="1800" dirty="0" smtClean="0">
                <a:solidFill>
                  <a:srgbClr val="6600FF"/>
                </a:solidFill>
                <a:latin typeface="Arial" panose="020B0604020202020204" pitchFamily="34" charset="0"/>
                <a:cs typeface="Arial" panose="020B0604020202020204" pitchFamily="34" charset="0"/>
              </a:rPr>
              <a:t>Pour l’ écart type : </a:t>
            </a:r>
            <a:r>
              <a:rPr lang="fr-FR" sz="1800" dirty="0" err="1" smtClean="0">
                <a:solidFill>
                  <a:srgbClr val="6600FF"/>
                </a:solidFill>
                <a:latin typeface="Arial" panose="020B0604020202020204" pitchFamily="34" charset="0"/>
                <a:cs typeface="Arial" panose="020B0604020202020204" pitchFamily="34" charset="0"/>
              </a:rPr>
              <a:t>sd</a:t>
            </a:r>
            <a:r>
              <a:rPr lang="fr-FR" sz="1800" dirty="0" smtClean="0">
                <a:latin typeface="Arial" panose="020B0604020202020204" pitchFamily="34" charset="0"/>
                <a:cs typeface="Arial" panose="020B0604020202020204" pitchFamily="34" charset="0"/>
              </a:rPr>
              <a:t>( nom du data frame$ nom de la variable)</a:t>
            </a:r>
          </a:p>
          <a:p>
            <a:pPr marL="411480" indent="-342900">
              <a:buFont typeface="+mj-lt"/>
              <a:buAutoNum type="arabicPeriod"/>
            </a:pPr>
            <a:r>
              <a:rPr lang="fr-FR" sz="1800" dirty="0" smtClean="0">
                <a:solidFill>
                  <a:srgbClr val="6600FF"/>
                </a:solidFill>
                <a:latin typeface="Arial" panose="020B0604020202020204" pitchFamily="34" charset="0"/>
                <a:cs typeface="Arial" panose="020B0604020202020204" pitchFamily="34" charset="0"/>
              </a:rPr>
              <a:t>Pour la variance : var</a:t>
            </a:r>
            <a:r>
              <a:rPr lang="fr-FR" sz="1800" dirty="0" smtClean="0">
                <a:latin typeface="Arial" panose="020B0604020202020204" pitchFamily="34" charset="0"/>
                <a:cs typeface="Arial" panose="020B0604020202020204" pitchFamily="34" charset="0"/>
              </a:rPr>
              <a:t>( nom du data frame$ nom de la variable)</a:t>
            </a:r>
          </a:p>
          <a:p>
            <a:endParaRPr lang="fr-F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5269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48736"/>
          </a:xfrm>
        </p:spPr>
        <p:txBody>
          <a:bodyPr>
            <a:noAutofit/>
          </a:bodyPr>
          <a:lstStyle/>
          <a:p>
            <a:r>
              <a:rPr lang="fr-FR" sz="2000" b="1" dirty="0">
                <a:solidFill>
                  <a:srgbClr val="C00000"/>
                </a:solidFill>
                <a:latin typeface="Arial" panose="020B0604020202020204" pitchFamily="34" charset="0"/>
                <a:cs typeface="Arial" panose="020B0604020202020204" pitchFamily="34" charset="0"/>
              </a:rPr>
              <a:t>Estimation ponctuelle d'une moyenne et d'un </a:t>
            </a:r>
            <a:r>
              <a:rPr lang="fr-FR" sz="2000" b="1" dirty="0" smtClean="0">
                <a:solidFill>
                  <a:srgbClr val="C00000"/>
                </a:solidFill>
                <a:latin typeface="Arial" panose="020B0604020202020204" pitchFamily="34" charset="0"/>
                <a:cs typeface="Arial" panose="020B0604020202020204" pitchFamily="34" charset="0"/>
              </a:rPr>
              <a:t>écart type,</a:t>
            </a:r>
            <a:r>
              <a:rPr lang="fr-FR" sz="2000" b="1" dirty="0">
                <a:solidFill>
                  <a:srgbClr val="C00000"/>
                </a:solidFill>
                <a:latin typeface="Arial" panose="020B0604020202020204" pitchFamily="34" charset="0"/>
                <a:cs typeface="Arial" panose="020B0604020202020204" pitchFamily="34" charset="0"/>
              </a:rPr>
              <a:t/>
            </a:r>
            <a:br>
              <a:rPr lang="fr-FR" sz="2000" b="1" dirty="0">
                <a:solidFill>
                  <a:srgbClr val="C00000"/>
                </a:solidFill>
                <a:latin typeface="Arial" panose="020B0604020202020204" pitchFamily="34" charset="0"/>
                <a:cs typeface="Arial" panose="020B0604020202020204" pitchFamily="34" charset="0"/>
              </a:rPr>
            </a:br>
            <a:r>
              <a:rPr lang="fr-FR" sz="2000" b="1" dirty="0" smtClean="0">
                <a:solidFill>
                  <a:srgbClr val="C00000"/>
                </a:solidFill>
                <a:latin typeface="Arial" panose="020B0604020202020204" pitchFamily="34" charset="0"/>
                <a:cs typeface="Arial" panose="020B0604020202020204" pitchFamily="34" charset="0"/>
              </a:rPr>
              <a:t>                         Intervalle </a:t>
            </a:r>
            <a:r>
              <a:rPr lang="fr-FR" sz="2000" b="1" dirty="0">
                <a:solidFill>
                  <a:srgbClr val="C00000"/>
                </a:solidFill>
                <a:latin typeface="Arial" panose="020B0604020202020204" pitchFamily="34" charset="0"/>
                <a:cs typeface="Arial" panose="020B0604020202020204" pitchFamily="34" charset="0"/>
              </a:rPr>
              <a:t>de confiance</a:t>
            </a:r>
            <a:endParaRPr lang="fr-FR" sz="2000"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990600" y="1905000"/>
            <a:ext cx="6777317" cy="4191000"/>
          </a:xfrm>
        </p:spPr>
        <p:txBody>
          <a:bodyPr>
            <a:normAutofit/>
          </a:bodyPr>
          <a:lstStyle/>
          <a:p>
            <a:r>
              <a:rPr lang="fr-FR" sz="1800" dirty="0" smtClean="0">
                <a:latin typeface="Arial" panose="020B0604020202020204" pitchFamily="34" charset="0"/>
                <a:cs typeface="Arial" panose="020B0604020202020204" pitchFamily="34" charset="0"/>
              </a:rPr>
              <a:t>Echantillon prélevé à partir d’une population. </a:t>
            </a:r>
          </a:p>
          <a:p>
            <a:r>
              <a:rPr lang="fr-FR" sz="1800" dirty="0" smtClean="0">
                <a:latin typeface="Arial" panose="020B0604020202020204" pitchFamily="34" charset="0"/>
                <a:cs typeface="Arial" panose="020B0604020202020204" pitchFamily="34" charset="0"/>
              </a:rPr>
              <a:t>La moyenne de la population µ est exprimée </a:t>
            </a:r>
            <a:r>
              <a:rPr lang="fr-FR" sz="1800" dirty="0">
                <a:latin typeface="Arial" panose="020B0604020202020204" pitchFamily="34" charset="0"/>
                <a:cs typeface="Arial" panose="020B0604020202020204" pitchFamily="34" charset="0"/>
              </a:rPr>
              <a:t>à partir </a:t>
            </a:r>
            <a:r>
              <a:rPr lang="fr-FR" sz="1800" dirty="0" smtClean="0">
                <a:latin typeface="Arial" panose="020B0604020202020204" pitchFamily="34" charset="0"/>
                <a:cs typeface="Arial" panose="020B0604020202020204" pitchFamily="34" charset="0"/>
              </a:rPr>
              <a:t> de la moyenne de l’ échantillon x barre.</a:t>
            </a:r>
          </a:p>
          <a:p>
            <a:r>
              <a:rPr lang="fr-FR" sz="1800" dirty="0" smtClean="0">
                <a:latin typeface="Arial" panose="020B0604020202020204" pitchFamily="34" charset="0"/>
                <a:cs typeface="Arial" panose="020B0604020202020204" pitchFamily="34" charset="0"/>
              </a:rPr>
              <a:t>Variation de </a:t>
            </a:r>
            <a:r>
              <a:rPr lang="fr-FR" sz="1800" dirty="0">
                <a:latin typeface="Arial" panose="020B0604020202020204" pitchFamily="34" charset="0"/>
                <a:cs typeface="Arial" panose="020B0604020202020204" pitchFamily="34" charset="0"/>
              </a:rPr>
              <a:t>x </a:t>
            </a:r>
            <a:r>
              <a:rPr lang="fr-FR" sz="1800" dirty="0" smtClean="0">
                <a:latin typeface="Arial" panose="020B0604020202020204" pitchFamily="34" charset="0"/>
                <a:cs typeface="Arial" panose="020B0604020202020204" pitchFamily="34" charset="0"/>
              </a:rPr>
              <a:t>barre d’un échantillon à l’autre.  </a:t>
            </a:r>
          </a:p>
          <a:p>
            <a:r>
              <a:rPr lang="fr-FR" sz="1800" dirty="0" smtClean="0">
                <a:latin typeface="Arial" panose="020B0604020202020204" pitchFamily="34" charset="0"/>
                <a:cs typeface="Arial" panose="020B0604020202020204" pitchFamily="34" charset="0"/>
              </a:rPr>
              <a:t>Pour pallier à ce problème </a:t>
            </a:r>
            <a:r>
              <a:rPr lang="fr-FR" sz="1800" dirty="0">
                <a:latin typeface="Arial" panose="020B0604020202020204" pitchFamily="34" charset="0"/>
                <a:cs typeface="Arial" panose="020B0604020202020204" pitchFamily="34" charset="0"/>
              </a:rPr>
              <a:t>on détermine alors un intervalle de confiance </a:t>
            </a:r>
            <a:r>
              <a:rPr lang="fr-FR" sz="1800" dirty="0" smtClean="0">
                <a:latin typeface="Arial" panose="020B0604020202020204" pitchFamily="34" charset="0"/>
                <a:cs typeface="Arial" panose="020B0604020202020204" pitchFamily="34" charset="0"/>
              </a:rPr>
              <a:t>dans lequel </a:t>
            </a:r>
            <a:r>
              <a:rPr lang="fr-FR" sz="1800" dirty="0">
                <a:latin typeface="Arial" panose="020B0604020202020204" pitchFamily="34" charset="0"/>
                <a:cs typeface="Arial" panose="020B0604020202020204" pitchFamily="34" charset="0"/>
              </a:rPr>
              <a:t>les valeurs réelles </a:t>
            </a:r>
            <a:r>
              <a:rPr lang="fr-FR" sz="1800" i="1" dirty="0">
                <a:latin typeface="Arial" panose="020B0604020202020204" pitchFamily="34" charset="0"/>
                <a:cs typeface="Arial" panose="020B0604020202020204" pitchFamily="34" charset="0"/>
              </a:rPr>
              <a:t>μ </a:t>
            </a:r>
            <a:r>
              <a:rPr lang="fr-FR" sz="1800" dirty="0" smtClean="0">
                <a:latin typeface="Arial" panose="020B0604020202020204" pitchFamily="34" charset="0"/>
                <a:cs typeface="Arial" panose="020B0604020202020204" pitchFamily="34" charset="0"/>
              </a:rPr>
              <a:t>ont </a:t>
            </a:r>
            <a:r>
              <a:rPr lang="fr-FR" sz="1800" dirty="0">
                <a:latin typeface="Arial" panose="020B0604020202020204" pitchFamily="34" charset="0"/>
                <a:cs typeface="Arial" panose="020B0604020202020204" pitchFamily="34" charset="0"/>
              </a:rPr>
              <a:t>une probabilité déterminée à l'avance de se </a:t>
            </a:r>
            <a:r>
              <a:rPr lang="fr-FR" sz="1800" dirty="0" smtClean="0">
                <a:latin typeface="Arial" panose="020B0604020202020204" pitchFamily="34" charset="0"/>
                <a:cs typeface="Arial" panose="020B0604020202020204" pitchFamily="34" charset="0"/>
              </a:rPr>
              <a:t>trouver dans cet </a:t>
            </a:r>
            <a:r>
              <a:rPr lang="fr-FR" sz="1800" dirty="0">
                <a:latin typeface="Arial" panose="020B0604020202020204" pitchFamily="34" charset="0"/>
                <a:cs typeface="Arial" panose="020B0604020202020204" pitchFamily="34" charset="0"/>
              </a:rPr>
              <a:t>intervalle de confiance, noté </a:t>
            </a:r>
            <a:r>
              <a:rPr lang="fr-FR" sz="1800" dirty="0">
                <a:solidFill>
                  <a:srgbClr val="FF0000"/>
                </a:solidFill>
                <a:latin typeface="Arial" panose="020B0604020202020204" pitchFamily="34" charset="0"/>
                <a:cs typeface="Arial" panose="020B0604020202020204" pitchFamily="34" charset="0"/>
              </a:rPr>
              <a:t>IC</a:t>
            </a:r>
            <a:r>
              <a:rPr lang="fr-FR" sz="1800" dirty="0">
                <a:latin typeface="Arial" panose="020B0604020202020204" pitchFamily="34" charset="0"/>
                <a:cs typeface="Arial" panose="020B0604020202020204" pitchFamily="34" charset="0"/>
              </a:rPr>
              <a:t>, permet ainsi de prendre en compte la variabilité de </a:t>
            </a:r>
            <a:r>
              <a:rPr lang="fr-FR" sz="1800" dirty="0" smtClean="0">
                <a:latin typeface="Arial" panose="020B0604020202020204" pitchFamily="34" charset="0"/>
                <a:cs typeface="Arial" panose="020B0604020202020204" pitchFamily="34" charset="0"/>
              </a:rPr>
              <a:t>l'estimation ponctuelle.</a:t>
            </a:r>
          </a:p>
          <a:p>
            <a:endParaRPr lang="fr-FR" sz="1800" dirty="0">
              <a:latin typeface="Arial" panose="020B0604020202020204" pitchFamily="34" charset="0"/>
              <a:cs typeface="Arial" panose="020B0604020202020204" pitchFamily="34" charset="0"/>
            </a:endParaRPr>
          </a:p>
          <a:p>
            <a:endParaRPr lang="fr-FR" sz="1800" dirty="0" smtClean="0">
              <a:latin typeface="Arial" panose="020B0604020202020204" pitchFamily="34" charset="0"/>
              <a:cs typeface="Arial" panose="020B0604020202020204" pitchFamily="34" charset="0"/>
            </a:endParaRPr>
          </a:p>
          <a:p>
            <a:endParaRPr lang="fr-FR" sz="1800" dirty="0">
              <a:latin typeface="Arial" panose="020B0604020202020204" pitchFamily="34" charset="0"/>
              <a:cs typeface="Arial" panose="020B0604020202020204" pitchFamily="34" charset="0"/>
            </a:endParaRPr>
          </a:p>
          <a:p>
            <a:pPr marL="68580" indent="0">
              <a:buNone/>
            </a:pPr>
            <a:r>
              <a:rPr lang="fr-FR" sz="1800" dirty="0" smtClean="0">
                <a:latin typeface="Arial" panose="020B0604020202020204" pitchFamily="34" charset="0"/>
                <a:cs typeface="Arial" panose="020B0604020202020204" pitchFamily="34" charset="0"/>
              </a:rPr>
              <a:t>                                                                       </a:t>
            </a:r>
          </a:p>
          <a:p>
            <a:endParaRPr lang="fr-F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68169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877336"/>
          </a:xfrm>
        </p:spPr>
        <p:txBody>
          <a:bodyPr>
            <a:normAutofit/>
          </a:bodyPr>
          <a:lstStyle/>
          <a:p>
            <a:pPr algn="ctr"/>
            <a:r>
              <a:rPr lang="fr-FR" sz="2000" b="1" dirty="0">
                <a:solidFill>
                  <a:srgbClr val="C00000"/>
                </a:solidFill>
                <a:latin typeface="Arial" panose="020B0604020202020204" pitchFamily="34" charset="0"/>
                <a:cs typeface="Arial" panose="020B0604020202020204" pitchFamily="34" charset="0"/>
              </a:rPr>
              <a:t>Estimation ponctuelle d'une moyenne et d'un écart </a:t>
            </a:r>
            <a:r>
              <a:rPr lang="fr-FR" sz="2000" b="1" dirty="0" smtClean="0">
                <a:solidFill>
                  <a:srgbClr val="C00000"/>
                </a:solidFill>
                <a:latin typeface="Arial" panose="020B0604020202020204" pitchFamily="34" charset="0"/>
                <a:cs typeface="Arial" panose="020B0604020202020204" pitchFamily="34" charset="0"/>
              </a:rPr>
              <a:t>type</a:t>
            </a:r>
            <a:r>
              <a:rPr lang="fr-FR" sz="2000" b="1" dirty="0">
                <a:latin typeface="Arial" panose="020B0604020202020204" pitchFamily="34" charset="0"/>
                <a:cs typeface="Arial" panose="020B0604020202020204" pitchFamily="34" charset="0"/>
              </a:rPr>
              <a:t/>
            </a:r>
            <a:br>
              <a:rPr lang="fr-FR" sz="2000" b="1" dirty="0">
                <a:latin typeface="Arial" panose="020B0604020202020204" pitchFamily="34" charset="0"/>
                <a:cs typeface="Arial" panose="020B0604020202020204" pitchFamily="34" charset="0"/>
              </a:rPr>
            </a:br>
            <a:r>
              <a:rPr lang="fr-FR" sz="2000" b="1" dirty="0">
                <a:latin typeface="Arial" panose="020B0604020202020204" pitchFamily="34" charset="0"/>
                <a:cs typeface="Arial" panose="020B0604020202020204" pitchFamily="34" charset="0"/>
              </a:rPr>
              <a:t>                         </a:t>
            </a:r>
            <a:endParaRPr lang="fr-FR" sz="2000" dirty="0"/>
          </a:p>
        </p:txBody>
      </p:sp>
      <p:sp>
        <p:nvSpPr>
          <p:cNvPr id="5" name="Content Placeholder 4"/>
          <p:cNvSpPr>
            <a:spLocks noGrp="1"/>
          </p:cNvSpPr>
          <p:nvPr>
            <p:ph idx="1"/>
          </p:nvPr>
        </p:nvSpPr>
        <p:spPr>
          <a:xfrm>
            <a:off x="1043492" y="2133600"/>
            <a:ext cx="6777317" cy="3699029"/>
          </a:xfrm>
        </p:spPr>
        <p:txBody>
          <a:bodyPr>
            <a:normAutofit/>
          </a:bodyPr>
          <a:lstStyle/>
          <a:p>
            <a:pPr>
              <a:buFont typeface="Wingdings" panose="05000000000000000000" pitchFamily="2" charset="2"/>
              <a:buChar char="Ø"/>
            </a:pPr>
            <a:r>
              <a:rPr lang="fr-FR" sz="1800" dirty="0" smtClean="0">
                <a:solidFill>
                  <a:schemeClr val="tx1"/>
                </a:solidFill>
                <a:latin typeface="Arial" panose="020B0604020202020204" pitchFamily="34" charset="0"/>
                <a:cs typeface="Arial" panose="020B0604020202020204" pitchFamily="34" charset="0"/>
              </a:rPr>
              <a:t>La moyenne de l’échantillon est un estimateur sans biais de la moyenne de la population. </a:t>
            </a:r>
          </a:p>
          <a:p>
            <a:pPr marL="68580" indent="0">
              <a:buNone/>
            </a:pPr>
            <a:r>
              <a:rPr lang="fr-FR" sz="1800" dirty="0" smtClean="0">
                <a:solidFill>
                  <a:schemeClr val="tx1"/>
                </a:solidFill>
                <a:latin typeface="Arial" panose="020B0604020202020204" pitchFamily="34" charset="0"/>
                <a:cs typeface="Arial" panose="020B0604020202020204" pitchFamily="34" charset="0"/>
              </a:rPr>
              <a:t>                                                              = </a:t>
            </a:r>
            <a:r>
              <a:rPr lang="fr-FR" b="1" dirty="0" smtClean="0">
                <a:solidFill>
                  <a:schemeClr val="tx1"/>
                </a:solidFill>
                <a:latin typeface="Calibri"/>
                <a:cs typeface="Arial" panose="020B0604020202020204" pitchFamily="34" charset="0"/>
              </a:rPr>
              <a:t>µ</a:t>
            </a:r>
          </a:p>
          <a:p>
            <a:pPr>
              <a:buFont typeface="Wingdings" panose="05000000000000000000" pitchFamily="2" charset="2"/>
              <a:buChar char="Ø"/>
            </a:pPr>
            <a:r>
              <a:rPr lang="fr-FR" sz="1800" dirty="0" smtClean="0">
                <a:solidFill>
                  <a:schemeClr val="tx1"/>
                </a:solidFill>
                <a:latin typeface="Arial" panose="020B0604020202020204" pitchFamily="34" charset="0"/>
                <a:cs typeface="Arial" panose="020B0604020202020204" pitchFamily="34" charset="0"/>
              </a:rPr>
              <a:t>La variance de l’ échantillon est un estimateur biaisé de la variance de la population. De ce fait, si on veut user de la variance de l’échantillon pour estimer la variance de la population il faut diviser le numérateur de la variance (Échantillon) par le ddl (</a:t>
            </a:r>
            <a:r>
              <a:rPr lang="fr-FR" sz="1800" dirty="0" smtClean="0">
                <a:solidFill>
                  <a:srgbClr val="00B050"/>
                </a:solidFill>
                <a:latin typeface="Arial" panose="020B0604020202020204" pitchFamily="34" charset="0"/>
                <a:cs typeface="Arial" panose="020B0604020202020204" pitchFamily="34" charset="0"/>
              </a:rPr>
              <a:t>Nombre de degré de liberté : n-1</a:t>
            </a:r>
            <a:r>
              <a:rPr lang="fr-FR" sz="1800" dirty="0" smtClean="0">
                <a:solidFill>
                  <a:schemeClr val="tx1"/>
                </a:solidFill>
                <a:latin typeface="Arial" panose="020B0604020202020204" pitchFamily="34" charset="0"/>
                <a:cs typeface="Arial" panose="020B0604020202020204" pitchFamily="34" charset="0"/>
              </a:rPr>
              <a:t>)</a:t>
            </a:r>
          </a:p>
          <a:p>
            <a:pPr>
              <a:buFont typeface="Wingdings" panose="05000000000000000000" pitchFamily="2" charset="2"/>
              <a:buChar char="ü"/>
            </a:pPr>
            <a:r>
              <a:rPr lang="fr-FR" sz="1800" dirty="0" smtClean="0">
                <a:solidFill>
                  <a:srgbClr val="FF0000"/>
                </a:solidFill>
                <a:latin typeface="Arial" panose="020B0604020202020204" pitchFamily="34" charset="0"/>
                <a:cs typeface="Arial" panose="020B0604020202020204" pitchFamily="34" charset="0"/>
              </a:rPr>
              <a:t>Variance échantillon non biaisée </a:t>
            </a:r>
            <a:r>
              <a:rPr lang="fr-FR" sz="1800" dirty="0" smtClean="0">
                <a:solidFill>
                  <a:schemeClr val="tx1"/>
                </a:solidFill>
                <a:latin typeface="Arial" panose="020B0604020202020204" pitchFamily="34" charset="0"/>
                <a:cs typeface="Arial" panose="020B0604020202020204" pitchFamily="34" charset="0"/>
              </a:rPr>
              <a:t>: </a:t>
            </a:r>
          </a:p>
          <a:p>
            <a:pPr marL="68580" indent="0">
              <a:buNone/>
            </a:pPr>
            <a:endParaRPr lang="fr-FR" sz="1800" dirty="0" smtClean="0">
              <a:solidFill>
                <a:schemeClr val="tx1"/>
              </a:solidFill>
              <a:latin typeface="Arial" panose="020B0604020202020204" pitchFamily="34" charset="0"/>
              <a:cs typeface="Arial" panose="020B0604020202020204" pitchFamily="34" charset="0"/>
            </a:endParaRPr>
          </a:p>
          <a:p>
            <a:pPr marL="68580" indent="0">
              <a:buNone/>
            </a:pPr>
            <a:r>
              <a:rPr lang="fr-FR" sz="1800" dirty="0">
                <a:solidFill>
                  <a:schemeClr val="tx1"/>
                </a:solidFill>
                <a:latin typeface="Arial" panose="020B0604020202020204" pitchFamily="34" charset="0"/>
                <a:cs typeface="Arial" panose="020B0604020202020204" pitchFamily="34" charset="0"/>
              </a:rPr>
              <a:t> </a:t>
            </a:r>
            <a:r>
              <a:rPr lang="fr-FR" sz="1800" dirty="0" smtClean="0">
                <a:solidFill>
                  <a:schemeClr val="tx1"/>
                </a:solidFill>
                <a:latin typeface="Arial" panose="020B0604020202020204" pitchFamily="34" charset="0"/>
                <a:cs typeface="Arial" panose="020B0604020202020204" pitchFamily="34" charset="0"/>
              </a:rPr>
              <a:t>                                                               </a:t>
            </a:r>
            <a:endParaRPr lang="fr-FR" sz="1800" dirty="0">
              <a:solidFill>
                <a:schemeClr val="tx1"/>
              </a:solidFill>
              <a:latin typeface="Arial" panose="020B0604020202020204" pitchFamily="34" charset="0"/>
              <a:cs typeface="Arial" panose="020B0604020202020204" pitchFamily="34" charset="0"/>
            </a:endParaRPr>
          </a:p>
        </p:txBody>
      </p:sp>
      <p:sp>
        <p:nvSpPr>
          <p:cNvPr id="7" name="Bent Arrow 6"/>
          <p:cNvSpPr/>
          <p:nvPr/>
        </p:nvSpPr>
        <p:spPr>
          <a:xfrm flipV="1">
            <a:off x="3962400" y="2743200"/>
            <a:ext cx="742950" cy="438150"/>
          </a:xfrm>
          <a:prstGeom prst="bentArrow">
            <a:avLst/>
          </a:prstGeom>
          <a:solidFill>
            <a:srgbClr val="FFFF00"/>
          </a:solidFill>
          <a:ln>
            <a:solidFill>
              <a:srgbClr val="00FF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a:solidFill>
                <a:schemeClr val="tx1"/>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9175" y="2684462"/>
            <a:ext cx="292100" cy="59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1275" y="4724399"/>
            <a:ext cx="1584325" cy="1186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Bent Arrow 10"/>
          <p:cNvSpPr/>
          <p:nvPr/>
        </p:nvSpPr>
        <p:spPr>
          <a:xfrm flipV="1">
            <a:off x="4378325" y="4917838"/>
            <a:ext cx="742950" cy="438150"/>
          </a:xfrm>
          <a:prstGeom prst="bentArrow">
            <a:avLst/>
          </a:prstGeom>
          <a:solidFill>
            <a:srgbClr val="FFFF00"/>
          </a:solidFill>
          <a:ln>
            <a:solidFill>
              <a:srgbClr val="00FF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13236777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24936"/>
          </a:xfrm>
        </p:spPr>
        <p:txBody>
          <a:bodyPr>
            <a:normAutofit/>
          </a:bodyPr>
          <a:lstStyle/>
          <a:p>
            <a:pPr algn="ctr"/>
            <a:r>
              <a:rPr lang="fr-FR" sz="2000" b="1" dirty="0">
                <a:solidFill>
                  <a:srgbClr val="C00000"/>
                </a:solidFill>
                <a:latin typeface="Arial" panose="020B0604020202020204" pitchFamily="34" charset="0"/>
                <a:cs typeface="Arial" panose="020B0604020202020204" pitchFamily="34" charset="0"/>
              </a:rPr>
              <a:t>Estimation </a:t>
            </a:r>
            <a:r>
              <a:rPr lang="fr-FR" sz="2000" b="1" dirty="0" smtClean="0">
                <a:solidFill>
                  <a:srgbClr val="C00000"/>
                </a:solidFill>
                <a:latin typeface="Arial" panose="020B0604020202020204" pitchFamily="34" charset="0"/>
                <a:cs typeface="Arial" panose="020B0604020202020204" pitchFamily="34" charset="0"/>
              </a:rPr>
              <a:t>d'une </a:t>
            </a:r>
            <a:r>
              <a:rPr lang="fr-FR" sz="2000" b="1" dirty="0">
                <a:solidFill>
                  <a:srgbClr val="C00000"/>
                </a:solidFill>
                <a:latin typeface="Arial" panose="020B0604020202020204" pitchFamily="34" charset="0"/>
                <a:cs typeface="Arial" panose="020B0604020202020204" pitchFamily="34" charset="0"/>
              </a:rPr>
              <a:t>moyenne et d'un écart type,</a:t>
            </a:r>
            <a:br>
              <a:rPr lang="fr-FR" sz="2000" b="1" dirty="0">
                <a:solidFill>
                  <a:srgbClr val="C00000"/>
                </a:solidFill>
                <a:latin typeface="Arial" panose="020B0604020202020204" pitchFamily="34" charset="0"/>
                <a:cs typeface="Arial" panose="020B0604020202020204" pitchFamily="34" charset="0"/>
              </a:rPr>
            </a:br>
            <a:r>
              <a:rPr lang="fr-FR" sz="2000" b="1" dirty="0">
                <a:solidFill>
                  <a:srgbClr val="C00000"/>
                </a:solidFill>
                <a:latin typeface="Arial" panose="020B0604020202020204" pitchFamily="34" charset="0"/>
                <a:cs typeface="Arial" panose="020B0604020202020204" pitchFamily="34" charset="0"/>
              </a:rPr>
              <a:t>                         Intervalle de confiance</a:t>
            </a:r>
            <a:endParaRPr lang="fr-FR" sz="2000" dirty="0">
              <a:solidFill>
                <a:srgbClr val="C00000"/>
              </a:solidFill>
            </a:endParaRPr>
          </a:p>
        </p:txBody>
      </p:sp>
      <p:sp>
        <p:nvSpPr>
          <p:cNvPr id="3" name="Content Placeholder 2"/>
          <p:cNvSpPr>
            <a:spLocks noGrp="1"/>
          </p:cNvSpPr>
          <p:nvPr>
            <p:ph idx="1"/>
          </p:nvPr>
        </p:nvSpPr>
        <p:spPr>
          <a:xfrm>
            <a:off x="990600" y="1905000"/>
            <a:ext cx="6777317" cy="3810000"/>
          </a:xfrm>
        </p:spPr>
        <p:txBody>
          <a:bodyPr>
            <a:noAutofit/>
          </a:bodyPr>
          <a:lstStyle/>
          <a:p>
            <a:r>
              <a:rPr lang="fr-FR" sz="1800" dirty="0" smtClean="0">
                <a:solidFill>
                  <a:srgbClr val="CC3300"/>
                </a:solidFill>
                <a:latin typeface="Arial" panose="020B0604020202020204" pitchFamily="34" charset="0"/>
                <a:cs typeface="Arial" panose="020B0604020202020204" pitchFamily="34" charset="0"/>
              </a:rPr>
              <a:t>IC</a:t>
            </a:r>
            <a:r>
              <a:rPr lang="fr-FR" sz="1800" dirty="0" smtClean="0">
                <a:latin typeface="Arial" panose="020B0604020202020204" pitchFamily="34" charset="0"/>
                <a:cs typeface="Arial" panose="020B0604020202020204" pitchFamily="34" charset="0"/>
              </a:rPr>
              <a:t>:  </a:t>
            </a:r>
            <a:r>
              <a:rPr lang="fr-FR" sz="1800" dirty="0">
                <a:latin typeface="Arial" panose="020B0604020202020204" pitchFamily="34" charset="0"/>
                <a:cs typeface="Arial" panose="020B0604020202020204" pitchFamily="34" charset="0"/>
              </a:rPr>
              <a:t>permet d'évaluer la précision de l'estimation d'un paramètre </a:t>
            </a:r>
            <a:r>
              <a:rPr lang="fr-FR" sz="1800" dirty="0" smtClean="0">
                <a:latin typeface="Arial" panose="020B0604020202020204" pitchFamily="34" charset="0"/>
                <a:cs typeface="Arial" panose="020B0604020202020204" pitchFamily="34" charset="0"/>
              </a:rPr>
              <a:t>statistique </a:t>
            </a:r>
            <a:r>
              <a:rPr lang="fr-FR" sz="1800" dirty="0">
                <a:latin typeface="Arial" panose="020B0604020202020204" pitchFamily="34" charset="0"/>
                <a:cs typeface="Arial" panose="020B0604020202020204" pitchFamily="34" charset="0"/>
              </a:rPr>
              <a:t>sur un échantillon</a:t>
            </a:r>
            <a:r>
              <a:rPr lang="fr-FR" sz="1800" dirty="0" smtClean="0">
                <a:latin typeface="Arial" panose="020B0604020202020204" pitchFamily="34" charset="0"/>
                <a:cs typeface="Arial" panose="020B0604020202020204" pitchFamily="34" charset="0"/>
              </a:rPr>
              <a:t>.</a:t>
            </a:r>
          </a:p>
          <a:p>
            <a:pPr marL="68580" indent="0">
              <a:buNone/>
            </a:pPr>
            <a:r>
              <a:rPr lang="fr-FR" sz="1800" dirty="0" smtClean="0">
                <a:latin typeface="Arial" panose="020B0604020202020204" pitchFamily="34" charset="0"/>
                <a:cs typeface="Arial" panose="020B0604020202020204" pitchFamily="34" charset="0"/>
              </a:rPr>
              <a:t>                                   </a:t>
            </a:r>
            <a:r>
              <a:rPr lang="fr-FR" sz="1800" b="1" u="sng" dirty="0" smtClean="0">
                <a:solidFill>
                  <a:srgbClr val="FF3300"/>
                </a:solidFill>
                <a:latin typeface="Arial" panose="020B0604020202020204" pitchFamily="34" charset="0"/>
                <a:cs typeface="Arial" panose="020B0604020202020204" pitchFamily="34" charset="0"/>
              </a:rPr>
              <a:t>Formules</a:t>
            </a:r>
            <a:r>
              <a:rPr lang="fr-FR" sz="1800" dirty="0" smtClean="0">
                <a:latin typeface="Arial" panose="020B0604020202020204" pitchFamily="34" charset="0"/>
                <a:cs typeface="Arial" panose="020B0604020202020204" pitchFamily="34" charset="0"/>
              </a:rPr>
              <a:t> </a:t>
            </a:r>
          </a:p>
          <a:p>
            <a:pPr marL="68580" indent="0">
              <a:buNone/>
            </a:pPr>
            <a:endParaRPr lang="fr-FR" sz="1800" dirty="0">
              <a:latin typeface="Arial" panose="020B0604020202020204" pitchFamily="34" charset="0"/>
              <a:cs typeface="Arial" panose="020B0604020202020204" pitchFamily="34" charset="0"/>
            </a:endParaRPr>
          </a:p>
          <a:p>
            <a:pPr marL="68580" indent="0">
              <a:buNone/>
            </a:pPr>
            <a:endParaRPr lang="fr-FR" sz="1800" dirty="0" smtClean="0">
              <a:latin typeface="Arial" panose="020B0604020202020204" pitchFamily="34" charset="0"/>
              <a:cs typeface="Arial" panose="020B0604020202020204" pitchFamily="34" charset="0"/>
            </a:endParaRPr>
          </a:p>
          <a:p>
            <a:pPr marL="68580" indent="0">
              <a:buNone/>
            </a:pPr>
            <a:endParaRPr lang="fr-FR" sz="1800" dirty="0" smtClean="0">
              <a:latin typeface="Arial" panose="020B0604020202020204" pitchFamily="34" charset="0"/>
              <a:cs typeface="Arial" panose="020B0604020202020204" pitchFamily="34" charset="0"/>
            </a:endParaRPr>
          </a:p>
          <a:p>
            <a:pPr marL="68580" indent="0">
              <a:buNone/>
            </a:pPr>
            <a:endParaRPr lang="fr-FR" sz="1800" dirty="0">
              <a:latin typeface="Arial" panose="020B0604020202020204" pitchFamily="34" charset="0"/>
              <a:cs typeface="Arial" panose="020B0604020202020204" pitchFamily="34" charset="0"/>
            </a:endParaRPr>
          </a:p>
          <a:p>
            <a:r>
              <a:rPr lang="fr-FR" sz="1800" dirty="0" smtClean="0">
                <a:latin typeface="Arial" panose="020B0604020202020204" pitchFamily="34" charset="0"/>
                <a:cs typeface="Arial" panose="020B0604020202020204" pitchFamily="34" charset="0"/>
              </a:rPr>
              <a:t>Choix d’une formule dépend : </a:t>
            </a:r>
          </a:p>
          <a:p>
            <a:pPr marL="411480" indent="-342900">
              <a:buFont typeface="+mj-lt"/>
              <a:buAutoNum type="arabicPeriod"/>
            </a:pPr>
            <a:r>
              <a:rPr lang="fr-FR" sz="1800" dirty="0" smtClean="0">
                <a:latin typeface="Arial" panose="020B0604020202020204" pitchFamily="34" charset="0"/>
                <a:cs typeface="Arial" panose="020B0604020202020204" pitchFamily="34" charset="0"/>
              </a:rPr>
              <a:t>Taille de l’ échantillon (n)</a:t>
            </a:r>
          </a:p>
          <a:p>
            <a:pPr marL="411480" indent="-342900">
              <a:buFont typeface="+mj-lt"/>
              <a:buAutoNum type="arabicPeriod"/>
            </a:pPr>
            <a:r>
              <a:rPr lang="fr-FR" sz="1800" dirty="0" smtClean="0">
                <a:latin typeface="Arial" panose="020B0604020202020204" pitchFamily="34" charset="0"/>
                <a:cs typeface="Arial" panose="020B0604020202020204" pitchFamily="34" charset="0"/>
              </a:rPr>
              <a:t>Variance de la population (</a:t>
            </a:r>
            <a:r>
              <a:rPr lang="fr-FR" sz="1800" dirty="0" smtClean="0">
                <a:latin typeface="Arial" panose="020B0604020202020204" pitchFamily="34" charset="0"/>
                <a:ea typeface="Calibri"/>
                <a:cs typeface="Arial" panose="020B0604020202020204" pitchFamily="34" charset="0"/>
              </a:rPr>
              <a:t>S</a:t>
            </a:r>
            <a:r>
              <a:rPr lang="fr-FR" sz="1800" baseline="30000" dirty="0" smtClean="0">
                <a:latin typeface="Arial" panose="020B0604020202020204" pitchFamily="34" charset="0"/>
                <a:ea typeface="Calibri"/>
                <a:cs typeface="Arial" panose="020B0604020202020204" pitchFamily="34" charset="0"/>
              </a:rPr>
              <a:t>2</a:t>
            </a:r>
            <a:r>
              <a:rPr lang="fr-FR" sz="1800" dirty="0" smtClean="0">
                <a:latin typeface="Arial" panose="020B0604020202020204" pitchFamily="34" charset="0"/>
                <a:cs typeface="Arial" panose="020B0604020202020204" pitchFamily="34" charset="0"/>
              </a:rPr>
              <a:t>) </a:t>
            </a:r>
          </a:p>
          <a:p>
            <a:pPr marL="68580" indent="0">
              <a:buNone/>
            </a:pPr>
            <a:endParaRPr lang="fr-FR" sz="1800" dirty="0">
              <a:latin typeface="Arial" panose="020B0604020202020204" pitchFamily="34" charset="0"/>
              <a:cs typeface="Arial" panose="020B0604020202020204" pitchFamily="34" charset="0"/>
            </a:endParaRPr>
          </a:p>
          <a:p>
            <a:pPr marL="68580" indent="0">
              <a:buNone/>
            </a:pPr>
            <a:r>
              <a:rPr lang="fr-FR" sz="1800" dirty="0" smtClean="0">
                <a:latin typeface="Arial" panose="020B0604020202020204" pitchFamily="34" charset="0"/>
                <a:cs typeface="Arial" panose="020B0604020202020204" pitchFamily="34" charset="0"/>
              </a:rPr>
              <a:t>                                                                 </a:t>
            </a:r>
            <a:endParaRPr lang="fr-FR" sz="1800" dirty="0">
              <a:latin typeface="Arial" panose="020B0604020202020204" pitchFamily="34" charset="0"/>
              <a:cs typeface="Arial" panose="020B0604020202020204" pitchFamily="34" charset="0"/>
            </a:endParaRPr>
          </a:p>
        </p:txBody>
      </p:sp>
      <p:sp>
        <p:nvSpPr>
          <p:cNvPr id="5" name="Bent Arrow 4"/>
          <p:cNvSpPr/>
          <p:nvPr/>
        </p:nvSpPr>
        <p:spPr>
          <a:xfrm flipV="1">
            <a:off x="4191000" y="2819399"/>
            <a:ext cx="457200" cy="6096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2933699"/>
            <a:ext cx="1076404" cy="574779"/>
          </a:xfrm>
          <a:prstGeom prst="rect">
            <a:avLst/>
          </a:prstGeom>
          <a:solidFill>
            <a:srgbClr val="FFFF00"/>
          </a:solidFill>
          <a:ln>
            <a:solidFill>
              <a:srgbClr val="00FF00"/>
            </a:solidFill>
          </a:ln>
        </p:spPr>
        <p:style>
          <a:lnRef idx="0">
            <a:schemeClr val="accent4"/>
          </a:lnRef>
          <a:fillRef idx="3">
            <a:schemeClr val="accent4"/>
          </a:fillRef>
          <a:effectRef idx="3">
            <a:schemeClr val="accent4"/>
          </a:effectRef>
          <a:fontRef idx="minor">
            <a:schemeClr val="lt1"/>
          </a:fontRef>
        </p:style>
      </p:pic>
      <p:sp>
        <p:nvSpPr>
          <p:cNvPr id="7" name="Bent Arrow 6"/>
          <p:cNvSpPr/>
          <p:nvPr/>
        </p:nvSpPr>
        <p:spPr>
          <a:xfrm flipH="1" flipV="1">
            <a:off x="2971800" y="2819400"/>
            <a:ext cx="533400" cy="523876"/>
          </a:xfrm>
          <a:prstGeom prst="bentArrow">
            <a:avLst>
              <a:gd name="adj1" fmla="val 25000"/>
              <a:gd name="adj2" fmla="val 25893"/>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1662" y="2864694"/>
            <a:ext cx="1090613" cy="71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38832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4445</TotalTime>
  <Words>1211</Words>
  <Application>Microsoft Office PowerPoint</Application>
  <PresentationFormat>On-screen Show (4:3)</PresentationFormat>
  <Paragraphs>152</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Austin</vt:lpstr>
      <vt:lpstr> Université d’Etat d’ Haïti (UEH) Faculté de Droit, des Sciences Economiques et de Gestion du Cap-Haitien (FDSEG-CH) </vt:lpstr>
      <vt:lpstr>Probabilités discrètes: Loi binomiale {B(n , p)}</vt:lpstr>
      <vt:lpstr>Probabilités discrètes</vt:lpstr>
      <vt:lpstr>Probabilités normales</vt:lpstr>
      <vt:lpstr>Statistiques descriptives </vt:lpstr>
      <vt:lpstr>Code R pour statistiques descriptives</vt:lpstr>
      <vt:lpstr>Estimation ponctuelle d'une moyenne et d'un écart type,                          Intervalle de confiance</vt:lpstr>
      <vt:lpstr>Estimation ponctuelle d'une moyenne et d'un écart type                          </vt:lpstr>
      <vt:lpstr>Estimation d'une moyenne et d'un écart type,                          Intervalle de confiance</vt:lpstr>
      <vt:lpstr>Intervalle de confiance Courbe en forme de cloche</vt:lpstr>
      <vt:lpstr>                          Intervalle de confiance</vt:lpstr>
      <vt:lpstr>Estimation d'une moyenne et d'un écart type,                          Intervalle de confiance</vt:lpstr>
      <vt:lpstr>TEST D’Hypothèses </vt:lpstr>
      <vt:lpstr>TEST D’hypothèses </vt:lpstr>
      <vt:lpstr>Test D’Hypothèses </vt:lpstr>
      <vt:lpstr>Comparaisons de moyennes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Université d’Etat d’ Haïti (UEH) Faculte de Droit des Sciences Economiques et de Gestion du Cap-Haitien R pour les statistiques</dc:title>
  <dc:creator>DAI</dc:creator>
  <cp:lastModifiedBy>Rodney Davermann</cp:lastModifiedBy>
  <cp:revision>74</cp:revision>
  <dcterms:created xsi:type="dcterms:W3CDTF">2015-02-24T23:46:21Z</dcterms:created>
  <dcterms:modified xsi:type="dcterms:W3CDTF">2015-09-22T18:53:47Z</dcterms:modified>
</cp:coreProperties>
</file>