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8689" autoAdjust="0"/>
  </p:normalViewPr>
  <p:slideViewPr>
    <p:cSldViewPr snapToGrid="0">
      <p:cViewPr varScale="1">
        <p:scale>
          <a:sx n="66" d="100"/>
          <a:sy n="66" d="100"/>
        </p:scale>
        <p:origin x="900" y="66"/>
      </p:cViewPr>
      <p:guideLst/>
    </p:cSldViewPr>
  </p:slideViewPr>
  <p:notesTextViewPr>
    <p:cViewPr>
      <p:scale>
        <a:sx n="1" d="1"/>
        <a:sy n="1" d="1"/>
      </p:scale>
      <p:origin x="0" y="-17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4C5DFB-38AF-4609-A3A2-100F77D7BA9B}" type="datetimeFigureOut">
              <a:rPr lang="pt-BR" smtClean="0"/>
              <a:t>01/03/2015</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BD53D2-46F1-4B0D-BC7F-6419C9A2BF4F}" type="slidenum">
              <a:rPr lang="pt-BR" smtClean="0"/>
              <a:t>‹nº›</a:t>
            </a:fld>
            <a:endParaRPr lang="pt-BR"/>
          </a:p>
        </p:txBody>
      </p:sp>
    </p:spTree>
    <p:extLst>
      <p:ext uri="{BB962C8B-B14F-4D97-AF65-F5344CB8AC3E}">
        <p14:creationId xmlns:p14="http://schemas.microsoft.com/office/powerpoint/2010/main" val="3950314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kern="1200" dirty="0" smtClean="0">
                <a:solidFill>
                  <a:schemeClr val="tx1"/>
                </a:solidFill>
                <a:effectLst/>
                <a:latin typeface="+mn-lt"/>
                <a:ea typeface="+mn-ea"/>
                <a:cs typeface="+mn-cs"/>
              </a:rPr>
              <a:t>A primeira etapa do processo consiste na identificação das posições críticas dentro da empresa. As posições críticas são os cargos que possuem severidade alta caso houver um desligamento. Para essas posições é preciso ter mapeado quem serão os sucessores.</a:t>
            </a:r>
            <a:endParaRPr lang="pt-BR" sz="1200" b="1" kern="1200" dirty="0" smtClean="0">
              <a:solidFill>
                <a:schemeClr val="tx1"/>
              </a:solidFill>
              <a:effectLst/>
              <a:latin typeface="+mn-lt"/>
              <a:ea typeface="+mn-ea"/>
              <a:cs typeface="+mn-cs"/>
            </a:endParaRPr>
          </a:p>
          <a:p>
            <a:r>
              <a:rPr lang="pt-BR" sz="1200" b="0" kern="1200" dirty="0" smtClean="0">
                <a:solidFill>
                  <a:schemeClr val="tx1"/>
                </a:solidFill>
                <a:effectLst/>
                <a:latin typeface="+mn-lt"/>
                <a:ea typeface="+mn-ea"/>
                <a:cs typeface="+mn-cs"/>
              </a:rPr>
              <a:t>Esse processo de identificação de posições críticas é realizado pelo RH, sendo invisível para os colaboradores. Para as posições críticas, serão criados usuários fictícios com o nome do cargo. Sendo assim, no Planejamento Sucessório (Organograma de Sucessão) haverá uma árvore fictícia somente com usuários genéricos, paralela à árvore de colaboradores. </a:t>
            </a:r>
            <a:endParaRPr lang="pt-BR" sz="1200" b="1" kern="1200" dirty="0" smtClean="0">
              <a:solidFill>
                <a:schemeClr val="tx1"/>
              </a:solidFill>
              <a:effectLst/>
              <a:latin typeface="+mn-lt"/>
              <a:ea typeface="+mn-ea"/>
              <a:cs typeface="+mn-cs"/>
            </a:endParaRPr>
          </a:p>
          <a:p>
            <a:r>
              <a:rPr lang="pt-BR" sz="1200" b="0" kern="1200" dirty="0" smtClean="0">
                <a:solidFill>
                  <a:schemeClr val="tx1"/>
                </a:solidFill>
                <a:effectLst/>
                <a:latin typeface="+mn-lt"/>
                <a:ea typeface="+mn-ea"/>
                <a:cs typeface="+mn-cs"/>
              </a:rPr>
              <a:t>Esses usuários fictícios serão criados da seguinte forma: o RH irá fazer a identificação de cargos que são críticos para a empresa. Após isso serão criados através de carga um usuário para cada um dos cargos críticos (o nome do usuário será o nome do cargo), respeitando ou não uma estrutura hierárquica. </a:t>
            </a:r>
            <a:endParaRPr lang="pt-BR" sz="1200" b="1" kern="1200" dirty="0" smtClean="0">
              <a:solidFill>
                <a:schemeClr val="tx1"/>
              </a:solidFill>
              <a:effectLst/>
              <a:latin typeface="+mn-lt"/>
              <a:ea typeface="+mn-ea"/>
              <a:cs typeface="+mn-cs"/>
            </a:endParaRPr>
          </a:p>
          <a:p>
            <a:r>
              <a:rPr lang="pt-BR" sz="1200" b="0" kern="1200" dirty="0" smtClean="0">
                <a:solidFill>
                  <a:schemeClr val="tx1"/>
                </a:solidFill>
                <a:effectLst/>
                <a:latin typeface="+mn-lt"/>
                <a:ea typeface="+mn-ea"/>
                <a:cs typeface="+mn-cs"/>
              </a:rPr>
              <a:t>Cada posição crítica terá um pool de sucessores vinculado à ela, exatamente com o mesmo nome do cargo. Esses pools de sucessores servirão para indicar sucessores para aquela posição específica, porém se outra posição compartilhar do mesmo pool, os sucessores indicados também serão compartilhados entre elas.</a:t>
            </a:r>
          </a:p>
          <a:p>
            <a:pPr marL="0" marR="0" indent="0" algn="l" defTabSz="914400" rtl="0" eaLnBrk="1" fontAlgn="auto" latinLnBrk="0" hangingPunct="1">
              <a:lnSpc>
                <a:spcPct val="100000"/>
              </a:lnSpc>
              <a:spcBef>
                <a:spcPts val="0"/>
              </a:spcBef>
              <a:spcAft>
                <a:spcPts val="0"/>
              </a:spcAft>
              <a:buClrTx/>
              <a:buSzTx/>
              <a:buFontTx/>
              <a:buNone/>
              <a:tabLst/>
              <a:defRPr/>
            </a:pPr>
            <a:r>
              <a:rPr lang="pt-BR" sz="1200" b="0" kern="1200" dirty="0" smtClean="0">
                <a:solidFill>
                  <a:schemeClr val="tx1"/>
                </a:solidFill>
                <a:effectLst/>
                <a:latin typeface="+mn-lt"/>
                <a:ea typeface="+mn-ea"/>
                <a:cs typeface="+mn-cs"/>
              </a:rPr>
              <a:t>Também é possível identificar posições críticas no Planejamento Sucessório, porém através de posições reais de pessoas que atualmente são consideradas críticas para a empresa. Essas pessoas receberão uma </a:t>
            </a:r>
            <a:r>
              <a:rPr lang="pt-BR" sz="1200" b="0" kern="1200" dirty="0" err="1" smtClean="0">
                <a:solidFill>
                  <a:schemeClr val="tx1"/>
                </a:solidFill>
                <a:effectLst/>
                <a:latin typeface="+mn-lt"/>
                <a:ea typeface="+mn-ea"/>
                <a:cs typeface="+mn-cs"/>
              </a:rPr>
              <a:t>flag</a:t>
            </a:r>
            <a:r>
              <a:rPr lang="pt-BR" sz="1200" b="0" kern="1200" dirty="0" smtClean="0">
                <a:solidFill>
                  <a:schemeClr val="tx1"/>
                </a:solidFill>
                <a:effectLst/>
                <a:latin typeface="+mn-lt"/>
                <a:ea typeface="+mn-ea"/>
                <a:cs typeface="+mn-cs"/>
              </a:rPr>
              <a:t> identificando que elas são críticas. Se essas pessoas forem de um </a:t>
            </a:r>
            <a:r>
              <a:rPr lang="pt-BR" sz="1200" b="0" kern="1200" dirty="0" err="1" smtClean="0">
                <a:solidFill>
                  <a:schemeClr val="tx1"/>
                </a:solidFill>
                <a:effectLst/>
                <a:latin typeface="+mn-lt"/>
                <a:ea typeface="+mn-ea"/>
                <a:cs typeface="+mn-cs"/>
              </a:rPr>
              <a:t>JobCode</a:t>
            </a:r>
            <a:r>
              <a:rPr lang="pt-BR" sz="1200" b="0" kern="1200" dirty="0" smtClean="0">
                <a:solidFill>
                  <a:schemeClr val="tx1"/>
                </a:solidFill>
                <a:effectLst/>
                <a:latin typeface="+mn-lt"/>
                <a:ea typeface="+mn-ea"/>
                <a:cs typeface="+mn-cs"/>
              </a:rPr>
              <a:t> que possui um pool de sucessores vinculado, é possível indicar sucessores diretamente nessa posição. Essa indicação irá refletir nos usuários fictícios que compartilham do mesmo pool.</a:t>
            </a:r>
            <a:endParaRPr lang="pt-BR" sz="1200" b="1"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pt-BR" sz="1200" b="1" kern="1200" dirty="0" smtClean="0">
                <a:solidFill>
                  <a:srgbClr val="FF0000"/>
                </a:solidFill>
                <a:effectLst/>
                <a:latin typeface="+mn-lt"/>
                <a:ea typeface="+mn-ea"/>
                <a:cs typeface="+mn-cs"/>
              </a:rPr>
              <a:t>Ponto de atenção: Mesmo nome de cargo para colaboradores de unidades diferentes e com planos de sucessão diferentes. Solução: Criação de organograma sem estar </a:t>
            </a:r>
            <a:r>
              <a:rPr lang="pt-BR" sz="1200" b="1" kern="1200" dirty="0" err="1" smtClean="0">
                <a:solidFill>
                  <a:srgbClr val="FF0000"/>
                </a:solidFill>
                <a:effectLst/>
                <a:latin typeface="+mn-lt"/>
                <a:ea typeface="+mn-ea"/>
                <a:cs typeface="+mn-cs"/>
              </a:rPr>
              <a:t>linkado</a:t>
            </a:r>
            <a:r>
              <a:rPr lang="pt-BR" sz="1200" b="1" kern="1200" dirty="0" smtClean="0">
                <a:solidFill>
                  <a:srgbClr val="FF0000"/>
                </a:solidFill>
                <a:effectLst/>
                <a:latin typeface="+mn-lt"/>
                <a:ea typeface="+mn-ea"/>
                <a:cs typeface="+mn-cs"/>
              </a:rPr>
              <a:t> a um colaborador, com usuários fictícios.</a:t>
            </a:r>
            <a:endParaRPr lang="pt-BR" sz="1400" b="1" kern="1200" dirty="0" smtClean="0">
              <a:solidFill>
                <a:srgbClr val="FF0000"/>
              </a:solidFill>
              <a:effectLst/>
              <a:latin typeface="+mn-lt"/>
              <a:ea typeface="+mn-ea"/>
              <a:cs typeface="+mn-cs"/>
            </a:endParaRPr>
          </a:p>
          <a:p>
            <a:endParaRPr lang="pt-BR" sz="1200" b="1" kern="1200" dirty="0" smtClean="0">
              <a:solidFill>
                <a:schemeClr val="tx1"/>
              </a:solidFill>
              <a:effectLst/>
              <a:latin typeface="+mn-lt"/>
              <a:ea typeface="+mn-ea"/>
              <a:cs typeface="+mn-cs"/>
            </a:endParaRPr>
          </a:p>
          <a:p>
            <a:endParaRPr lang="pt-BR" dirty="0"/>
          </a:p>
        </p:txBody>
      </p:sp>
      <p:sp>
        <p:nvSpPr>
          <p:cNvPr id="4" name="Espaço Reservado para Número de Slide 3"/>
          <p:cNvSpPr>
            <a:spLocks noGrp="1"/>
          </p:cNvSpPr>
          <p:nvPr>
            <p:ph type="sldNum" sz="quarter" idx="10"/>
          </p:nvPr>
        </p:nvSpPr>
        <p:spPr/>
        <p:txBody>
          <a:bodyPr/>
          <a:lstStyle/>
          <a:p>
            <a:fld id="{8CBD53D2-46F1-4B0D-BC7F-6419C9A2BF4F}" type="slidenum">
              <a:rPr lang="pt-BR" smtClean="0"/>
              <a:t>3</a:t>
            </a:fld>
            <a:endParaRPr lang="pt-BR"/>
          </a:p>
        </p:txBody>
      </p:sp>
    </p:spTree>
    <p:extLst>
      <p:ext uri="{BB962C8B-B14F-4D97-AF65-F5344CB8AC3E}">
        <p14:creationId xmlns:p14="http://schemas.microsoft.com/office/powerpoint/2010/main" val="3869220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Antes disso, ocorre a avaliação de desempenho dos funcionários. Uma das etapas da avaliação de desempenho é o comitê, para calibrar as notas de desempenho e perspectiva de evolução, dadas pelos gestores no momento da avaliação.</a:t>
            </a:r>
          </a:p>
          <a:p>
            <a:r>
              <a:rPr lang="pt-BR" dirty="0" smtClean="0"/>
              <a:t>Assim que o comitê for concluído, os colaboradores que foram discutidos terão a nota de desempenho e perspectiva de evolução salvas no Perfil do Colaborador (na aba Dossiê). As informações relacionadas à Sucessão que aparecerão no Dossiê serão Risco e Impacto de Perda e Número do Box (matrix1Label)</a:t>
            </a:r>
            <a:endParaRPr lang="pt-BR" dirty="0"/>
          </a:p>
        </p:txBody>
      </p:sp>
      <p:sp>
        <p:nvSpPr>
          <p:cNvPr id="4" name="Espaço Reservado para Número de Slide 3"/>
          <p:cNvSpPr>
            <a:spLocks noGrp="1"/>
          </p:cNvSpPr>
          <p:nvPr>
            <p:ph type="sldNum" sz="quarter" idx="10"/>
          </p:nvPr>
        </p:nvSpPr>
        <p:spPr/>
        <p:txBody>
          <a:bodyPr/>
          <a:lstStyle/>
          <a:p>
            <a:fld id="{8CBD53D2-46F1-4B0D-BC7F-6419C9A2BF4F}" type="slidenum">
              <a:rPr lang="pt-BR" smtClean="0"/>
              <a:t>4</a:t>
            </a:fld>
            <a:endParaRPr lang="pt-BR"/>
          </a:p>
        </p:txBody>
      </p:sp>
    </p:spTree>
    <p:extLst>
      <p:ext uri="{BB962C8B-B14F-4D97-AF65-F5344CB8AC3E}">
        <p14:creationId xmlns:p14="http://schemas.microsoft.com/office/powerpoint/2010/main" val="587125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 próxima etapa do processo de mapeamento sucessório é uma etapa opcional, já que o objetivo principal é a inserção de dados que servirão somente de forma informativa para tomada de decisão durante o planejamento sucessório. Essa etapa serve para analisar o risco e impacto de perda das pessoas que possuem posições consideradas críticas dentro da empresa.</a:t>
            </a:r>
            <a:endParaRPr lang="pt-BR" dirty="0"/>
          </a:p>
        </p:txBody>
      </p:sp>
      <p:sp>
        <p:nvSpPr>
          <p:cNvPr id="4" name="Espaço Reservado para Número de Slide 3"/>
          <p:cNvSpPr>
            <a:spLocks noGrp="1"/>
          </p:cNvSpPr>
          <p:nvPr>
            <p:ph type="sldNum" sz="quarter" idx="10"/>
          </p:nvPr>
        </p:nvSpPr>
        <p:spPr/>
        <p:txBody>
          <a:bodyPr/>
          <a:lstStyle/>
          <a:p>
            <a:fld id="{8CBD53D2-46F1-4B0D-BC7F-6419C9A2BF4F}" type="slidenum">
              <a:rPr lang="pt-BR" smtClean="0"/>
              <a:t>7</a:t>
            </a:fld>
            <a:endParaRPr lang="pt-BR"/>
          </a:p>
        </p:txBody>
      </p:sp>
    </p:spTree>
    <p:extLst>
      <p:ext uri="{BB962C8B-B14F-4D97-AF65-F5344CB8AC3E}">
        <p14:creationId xmlns:p14="http://schemas.microsoft.com/office/powerpoint/2010/main" val="3897389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 quarta e última etapa do processo de Planejamento Sucessório é a indicação de sucessores para os pools de sucessão.</a:t>
            </a:r>
          </a:p>
          <a:p>
            <a:r>
              <a:rPr lang="pt-BR" dirty="0" smtClean="0"/>
              <a:t>As pessoas que foram identificadas como posição crítica ou que ocupem cargos considerados como posição crítica receberão um </a:t>
            </a:r>
            <a:r>
              <a:rPr lang="pt-BR" dirty="0" err="1" smtClean="0"/>
              <a:t>email</a:t>
            </a:r>
            <a:r>
              <a:rPr lang="pt-BR" dirty="0" smtClean="0"/>
              <a:t> solicitando que indiquem possíveis sucessores para seus respectivos cargos. Cada pessoa indicada como sucessora deve conter um nível de prontidão para ocupar aquela posição.</a:t>
            </a:r>
          </a:p>
          <a:p>
            <a:endParaRPr lang="pt-BR" dirty="0" smtClean="0"/>
          </a:p>
          <a:p>
            <a:endParaRPr lang="pt-BR" dirty="0"/>
          </a:p>
        </p:txBody>
      </p:sp>
      <p:sp>
        <p:nvSpPr>
          <p:cNvPr id="4" name="Espaço Reservado para Número de Slide 3"/>
          <p:cNvSpPr>
            <a:spLocks noGrp="1"/>
          </p:cNvSpPr>
          <p:nvPr>
            <p:ph type="sldNum" sz="quarter" idx="10"/>
          </p:nvPr>
        </p:nvSpPr>
        <p:spPr/>
        <p:txBody>
          <a:bodyPr/>
          <a:lstStyle/>
          <a:p>
            <a:fld id="{8CBD53D2-46F1-4B0D-BC7F-6419C9A2BF4F}" type="slidenum">
              <a:rPr lang="pt-BR" smtClean="0"/>
              <a:t>11</a:t>
            </a:fld>
            <a:endParaRPr lang="pt-BR"/>
          </a:p>
        </p:txBody>
      </p:sp>
    </p:spTree>
    <p:extLst>
      <p:ext uri="{BB962C8B-B14F-4D97-AF65-F5344CB8AC3E}">
        <p14:creationId xmlns:p14="http://schemas.microsoft.com/office/powerpoint/2010/main" val="2508403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0" kern="1200" dirty="0" smtClean="0">
                <a:solidFill>
                  <a:schemeClr val="tx1"/>
                </a:solidFill>
                <a:effectLst/>
                <a:latin typeface="+mn-lt"/>
                <a:ea typeface="+mn-ea"/>
                <a:cs typeface="+mn-cs"/>
              </a:rPr>
              <a:t>Para finalizar o processo, fica definido um comitê para verificar as informações inseridas por esses funcionários em posições críticas. O comitê deve acessar o organograma do planejamento sucessório e fazer as alterações que achar pertinente, como por exemplo adicionar ou excluir sucessores ou alterar o nível de prontidão de sucessores já indicados. </a:t>
            </a:r>
            <a:r>
              <a:rPr lang="pt-BR" sz="1200" b="0" kern="1200" smtClean="0">
                <a:solidFill>
                  <a:schemeClr val="tx1"/>
                </a:solidFill>
                <a:effectLst/>
                <a:latin typeface="+mn-lt"/>
                <a:ea typeface="+mn-ea"/>
                <a:cs typeface="+mn-cs"/>
              </a:rPr>
              <a:t>Essas alterações e visualizações devem estar liberadas somente para pessoas que estão hierarquicamente abaixo do membro do comitê, com exceção dos membros de RH, que terão permissões para isso.</a:t>
            </a:r>
            <a:endParaRPr lang="pt-BR" sz="1200" b="1" kern="1200" smtClean="0">
              <a:solidFill>
                <a:schemeClr val="tx1"/>
              </a:solidFill>
              <a:effectLst/>
              <a:latin typeface="+mn-lt"/>
              <a:ea typeface="+mn-ea"/>
              <a:cs typeface="+mn-cs"/>
            </a:endParaRPr>
          </a:p>
          <a:p>
            <a:endParaRPr lang="pt-BR"/>
          </a:p>
        </p:txBody>
      </p:sp>
      <p:sp>
        <p:nvSpPr>
          <p:cNvPr id="4" name="Espaço Reservado para Número de Slide 3"/>
          <p:cNvSpPr>
            <a:spLocks noGrp="1"/>
          </p:cNvSpPr>
          <p:nvPr>
            <p:ph type="sldNum" sz="quarter" idx="10"/>
          </p:nvPr>
        </p:nvSpPr>
        <p:spPr/>
        <p:txBody>
          <a:bodyPr/>
          <a:lstStyle/>
          <a:p>
            <a:fld id="{8CBD53D2-46F1-4B0D-BC7F-6419C9A2BF4F}" type="slidenum">
              <a:rPr lang="pt-BR" smtClean="0"/>
              <a:t>14</a:t>
            </a:fld>
            <a:endParaRPr lang="pt-BR"/>
          </a:p>
        </p:txBody>
      </p:sp>
    </p:spTree>
    <p:extLst>
      <p:ext uri="{BB962C8B-B14F-4D97-AF65-F5344CB8AC3E}">
        <p14:creationId xmlns:p14="http://schemas.microsoft.com/office/powerpoint/2010/main" val="1942549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48268B44-80C3-4E53-86CF-35813F540CBD}" type="datetimeFigureOut">
              <a:rPr lang="pt-BR" smtClean="0"/>
              <a:t>01/03/2015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4EC245C-9FFC-4BDF-BAFF-0A0A76B4F72D}" type="slidenum">
              <a:rPr lang="pt-BR" smtClean="0"/>
              <a:t>‹nº›</a:t>
            </a:fld>
            <a:endParaRPr lang="pt-BR"/>
          </a:p>
        </p:txBody>
      </p:sp>
    </p:spTree>
    <p:extLst>
      <p:ext uri="{BB962C8B-B14F-4D97-AF65-F5344CB8AC3E}">
        <p14:creationId xmlns:p14="http://schemas.microsoft.com/office/powerpoint/2010/main" val="423527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48268B44-80C3-4E53-86CF-35813F540CBD}" type="datetimeFigureOut">
              <a:rPr lang="pt-BR" smtClean="0"/>
              <a:t>01/03/2015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4EC245C-9FFC-4BDF-BAFF-0A0A76B4F72D}" type="slidenum">
              <a:rPr lang="pt-BR" smtClean="0"/>
              <a:t>‹nº›</a:t>
            </a:fld>
            <a:endParaRPr lang="pt-BR"/>
          </a:p>
        </p:txBody>
      </p:sp>
    </p:spTree>
    <p:extLst>
      <p:ext uri="{BB962C8B-B14F-4D97-AF65-F5344CB8AC3E}">
        <p14:creationId xmlns:p14="http://schemas.microsoft.com/office/powerpoint/2010/main" val="2514044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48268B44-80C3-4E53-86CF-35813F540CBD}" type="datetimeFigureOut">
              <a:rPr lang="pt-BR" smtClean="0"/>
              <a:t>01/03/2015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4EC245C-9FFC-4BDF-BAFF-0A0A76B4F72D}" type="slidenum">
              <a:rPr lang="pt-BR" smtClean="0"/>
              <a:t>‹nº›</a:t>
            </a:fld>
            <a:endParaRPr lang="pt-BR"/>
          </a:p>
        </p:txBody>
      </p:sp>
    </p:spTree>
    <p:extLst>
      <p:ext uri="{BB962C8B-B14F-4D97-AF65-F5344CB8AC3E}">
        <p14:creationId xmlns:p14="http://schemas.microsoft.com/office/powerpoint/2010/main" val="2748105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sp>
        <p:nvSpPr>
          <p:cNvPr id="9" name="Rounded Rectangle 6"/>
          <p:cNvSpPr/>
          <p:nvPr userDrawn="1"/>
        </p:nvSpPr>
        <p:spPr bwMode="gray">
          <a:xfrm>
            <a:off x="0" y="0"/>
            <a:ext cx="12192000" cy="1006679"/>
          </a:xfrm>
          <a:prstGeom prst="roundRect">
            <a:avLst>
              <a:gd name="adj" fmla="val 0"/>
            </a:avLst>
          </a:prstGeom>
          <a:gradFill flip="none" rotWithShape="1">
            <a:gsLst>
              <a:gs pos="0">
                <a:schemeClr val="accent1"/>
              </a:gs>
              <a:gs pos="100000">
                <a:schemeClr val="accent1"/>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10"/>
          <p:cNvPicPr>
            <a:picLocks noChangeAspect="1"/>
          </p:cNvPicPr>
          <p:nvPr userDrawn="1"/>
        </p:nvPicPr>
        <p:blipFill rotWithShape="1">
          <a:blip r:embed="rId2" cstate="print"/>
          <a:srcRect r="50315" b="41535"/>
          <a:stretch/>
        </p:blipFill>
        <p:spPr bwMode="gray">
          <a:xfrm>
            <a:off x="10898853" y="5330176"/>
            <a:ext cx="1293147" cy="1527824"/>
          </a:xfrm>
          <a:prstGeom prst="rect">
            <a:avLst/>
          </a:prstGeom>
        </p:spPr>
      </p:pic>
      <p:pic>
        <p:nvPicPr>
          <p:cNvPr id="11" name="Picture 2" descr="\\psf\Host\Users\eric\Dolphin\6289 SuccessFactors Template\successfactors_SAP_Company\RGB\successfactors_SAP_Cmpny_R_pos.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10065654" y="6578521"/>
            <a:ext cx="1277187" cy="24151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3"/>
          <p:cNvSpPr txBox="1"/>
          <p:nvPr userDrawn="1"/>
        </p:nvSpPr>
        <p:spPr bwMode="gray">
          <a:xfrm>
            <a:off x="0" y="6617952"/>
            <a:ext cx="5640847" cy="200055"/>
          </a:xfrm>
          <a:prstGeom prst="rect">
            <a:avLst/>
          </a:prstGeom>
          <a:noFill/>
        </p:spPr>
        <p:txBody>
          <a:bodyPr wrap="square">
            <a:spAutoFit/>
          </a:bodyPr>
          <a:lstStyle/>
          <a:p>
            <a:pPr>
              <a:defRPr/>
            </a:pPr>
            <a:r>
              <a:rPr lang="en-US" sz="700" dirty="0">
                <a:solidFill>
                  <a:schemeClr val="bg1">
                    <a:lumMod val="50000"/>
                  </a:schemeClr>
                </a:solidFill>
                <a:latin typeface="Arial" pitchFamily="34" charset="0"/>
                <a:cs typeface="Arial" pitchFamily="34" charset="0"/>
              </a:rPr>
              <a:t>SuccessFactors Proprietary and Confidential   </a:t>
            </a:r>
            <a:r>
              <a:rPr lang="en-US" sz="700" dirty="0" smtClean="0">
                <a:solidFill>
                  <a:schemeClr val="bg1">
                    <a:lumMod val="50000"/>
                  </a:schemeClr>
                </a:solidFill>
                <a:latin typeface="Arial" pitchFamily="34" charset="0"/>
                <a:cs typeface="Arial" pitchFamily="34" charset="0"/>
              </a:rPr>
              <a:t>© 2013 SuccessFactors, An SAP Company.</a:t>
            </a:r>
            <a:r>
              <a:rPr lang="en-US" sz="700" dirty="0">
                <a:solidFill>
                  <a:schemeClr val="bg1">
                    <a:lumMod val="50000"/>
                  </a:schemeClr>
                </a:solidFill>
                <a:latin typeface="Arial" pitchFamily="34" charset="0"/>
                <a:cs typeface="Arial" pitchFamily="34" charset="0"/>
              </a:rPr>
              <a:t>  All rights reserved.</a:t>
            </a:r>
          </a:p>
        </p:txBody>
      </p:sp>
      <p:pic>
        <p:nvPicPr>
          <p:cNvPr id="13" name="Imagem 12"/>
          <p:cNvPicPr>
            <a:picLocks noChangeAspect="1"/>
          </p:cNvPicPr>
          <p:nvPr userDrawn="1"/>
        </p:nvPicPr>
        <p:blipFill>
          <a:blip r:embed="rId4"/>
          <a:stretch>
            <a:fillRect/>
          </a:stretch>
        </p:blipFill>
        <p:spPr>
          <a:xfrm>
            <a:off x="9056914" y="6368831"/>
            <a:ext cx="685951" cy="449176"/>
          </a:xfrm>
          <a:prstGeom prst="rect">
            <a:avLst/>
          </a:prstGeom>
        </p:spPr>
      </p:pic>
      <p:pic>
        <p:nvPicPr>
          <p:cNvPr id="14" name="Imagem 13"/>
          <p:cNvPicPr>
            <a:picLocks noChangeAspect="1"/>
          </p:cNvPicPr>
          <p:nvPr userDrawn="1"/>
        </p:nvPicPr>
        <p:blipFill rotWithShape="1">
          <a:blip r:embed="rId5" cstate="print">
            <a:extLst>
              <a:ext uri="{28A0092B-C50C-407E-A947-70E740481C1C}">
                <a14:useLocalDpi xmlns:a14="http://schemas.microsoft.com/office/drawing/2010/main" val="0"/>
              </a:ext>
            </a:extLst>
          </a:blip>
          <a:srcRect r="68880"/>
          <a:stretch/>
        </p:blipFill>
        <p:spPr>
          <a:xfrm>
            <a:off x="8207755" y="6392383"/>
            <a:ext cx="441700" cy="342852"/>
          </a:xfrm>
          <a:prstGeom prst="rect">
            <a:avLst/>
          </a:prstGeom>
        </p:spPr>
      </p:pic>
      <p:pic>
        <p:nvPicPr>
          <p:cNvPr id="15" name="Imagem 14"/>
          <p:cNvPicPr>
            <a:picLocks noChangeAspect="1"/>
          </p:cNvPicPr>
          <p:nvPr userDrawn="1"/>
        </p:nvPicPr>
        <p:blipFill rotWithShape="1">
          <a:blip r:embed="rId6" cstate="print">
            <a:extLst>
              <a:ext uri="{28A0092B-C50C-407E-A947-70E740481C1C}">
                <a14:useLocalDpi xmlns:a14="http://schemas.microsoft.com/office/drawing/2010/main" val="0"/>
              </a:ext>
            </a:extLst>
          </a:blip>
          <a:srcRect l="30792" b="18382"/>
          <a:stretch/>
        </p:blipFill>
        <p:spPr>
          <a:xfrm>
            <a:off x="8214350" y="6667958"/>
            <a:ext cx="526719" cy="150049"/>
          </a:xfrm>
          <a:prstGeom prst="rect">
            <a:avLst/>
          </a:prstGeom>
        </p:spPr>
      </p:pic>
      <p:sp>
        <p:nvSpPr>
          <p:cNvPr id="16" name="Title Placeholder 1"/>
          <p:cNvSpPr>
            <a:spLocks noGrp="1"/>
          </p:cNvSpPr>
          <p:nvPr>
            <p:ph type="title"/>
          </p:nvPr>
        </p:nvSpPr>
        <p:spPr bwMode="gray">
          <a:xfrm>
            <a:off x="319177" y="74951"/>
            <a:ext cx="8505646" cy="830823"/>
          </a:xfrm>
          <a:prstGeom prst="rect">
            <a:avLst/>
          </a:prstGeom>
        </p:spPr>
        <p:txBody>
          <a:bodyPr vert="horz" lIns="91440" tIns="45720" rIns="91440" bIns="45720" rtlCol="0" anchor="b" anchorCtr="0">
            <a:noAutofit/>
          </a:bodyPr>
          <a:lstStyle>
            <a:lvl1pPr>
              <a:defRPr sz="280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17" name="Text Placeholder 2"/>
          <p:cNvSpPr>
            <a:spLocks noGrp="1"/>
          </p:cNvSpPr>
          <p:nvPr>
            <p:ph idx="1"/>
          </p:nvPr>
        </p:nvSpPr>
        <p:spPr bwMode="gray">
          <a:xfrm>
            <a:off x="319177" y="1311974"/>
            <a:ext cx="10348823" cy="478211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724656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48268B44-80C3-4E53-86CF-35813F540CBD}" type="datetimeFigureOut">
              <a:rPr lang="pt-BR" smtClean="0"/>
              <a:t>01/03/2015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4EC245C-9FFC-4BDF-BAFF-0A0A76B4F72D}" type="slidenum">
              <a:rPr lang="pt-BR" smtClean="0"/>
              <a:t>‹nº›</a:t>
            </a:fld>
            <a:endParaRPr lang="pt-BR"/>
          </a:p>
        </p:txBody>
      </p:sp>
    </p:spTree>
    <p:extLst>
      <p:ext uri="{BB962C8B-B14F-4D97-AF65-F5344CB8AC3E}">
        <p14:creationId xmlns:p14="http://schemas.microsoft.com/office/powerpoint/2010/main" val="362244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48268B44-80C3-4E53-86CF-35813F540CBD}" type="datetimeFigureOut">
              <a:rPr lang="pt-BR" smtClean="0"/>
              <a:t>01/03/2015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4EC245C-9FFC-4BDF-BAFF-0A0A76B4F72D}" type="slidenum">
              <a:rPr lang="pt-BR" smtClean="0"/>
              <a:t>‹nº›</a:t>
            </a:fld>
            <a:endParaRPr lang="pt-BR"/>
          </a:p>
        </p:txBody>
      </p:sp>
    </p:spTree>
    <p:extLst>
      <p:ext uri="{BB962C8B-B14F-4D97-AF65-F5344CB8AC3E}">
        <p14:creationId xmlns:p14="http://schemas.microsoft.com/office/powerpoint/2010/main" val="3241318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48268B44-80C3-4E53-86CF-35813F540CBD}" type="datetimeFigureOut">
              <a:rPr lang="pt-BR" smtClean="0"/>
              <a:t>01/03/2015</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E4EC245C-9FFC-4BDF-BAFF-0A0A76B4F72D}" type="slidenum">
              <a:rPr lang="pt-BR" smtClean="0"/>
              <a:t>‹nº›</a:t>
            </a:fld>
            <a:endParaRPr lang="pt-BR"/>
          </a:p>
        </p:txBody>
      </p:sp>
    </p:spTree>
    <p:extLst>
      <p:ext uri="{BB962C8B-B14F-4D97-AF65-F5344CB8AC3E}">
        <p14:creationId xmlns:p14="http://schemas.microsoft.com/office/powerpoint/2010/main" val="378708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48268B44-80C3-4E53-86CF-35813F540CBD}" type="datetimeFigureOut">
              <a:rPr lang="pt-BR" smtClean="0"/>
              <a:t>01/03/2015</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E4EC245C-9FFC-4BDF-BAFF-0A0A76B4F72D}" type="slidenum">
              <a:rPr lang="pt-BR" smtClean="0"/>
              <a:t>‹nº›</a:t>
            </a:fld>
            <a:endParaRPr lang="pt-BR"/>
          </a:p>
        </p:txBody>
      </p:sp>
    </p:spTree>
    <p:extLst>
      <p:ext uri="{BB962C8B-B14F-4D97-AF65-F5344CB8AC3E}">
        <p14:creationId xmlns:p14="http://schemas.microsoft.com/office/powerpoint/2010/main" val="1658177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48268B44-80C3-4E53-86CF-35813F540CBD}" type="datetimeFigureOut">
              <a:rPr lang="pt-BR" smtClean="0"/>
              <a:t>01/03/2015</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E4EC245C-9FFC-4BDF-BAFF-0A0A76B4F72D}" type="slidenum">
              <a:rPr lang="pt-BR" smtClean="0"/>
              <a:t>‹nº›</a:t>
            </a:fld>
            <a:endParaRPr lang="pt-BR"/>
          </a:p>
        </p:txBody>
      </p:sp>
    </p:spTree>
    <p:extLst>
      <p:ext uri="{BB962C8B-B14F-4D97-AF65-F5344CB8AC3E}">
        <p14:creationId xmlns:p14="http://schemas.microsoft.com/office/powerpoint/2010/main" val="1904883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48268B44-80C3-4E53-86CF-35813F540CBD}" type="datetimeFigureOut">
              <a:rPr lang="pt-BR" smtClean="0"/>
              <a:t>01/03/2015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4EC245C-9FFC-4BDF-BAFF-0A0A76B4F72D}" type="slidenum">
              <a:rPr lang="pt-BR" smtClean="0"/>
              <a:t>‹nº›</a:t>
            </a:fld>
            <a:endParaRPr lang="pt-BR"/>
          </a:p>
        </p:txBody>
      </p:sp>
    </p:spTree>
    <p:extLst>
      <p:ext uri="{BB962C8B-B14F-4D97-AF65-F5344CB8AC3E}">
        <p14:creationId xmlns:p14="http://schemas.microsoft.com/office/powerpoint/2010/main" val="670357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48268B44-80C3-4E53-86CF-35813F540CBD}" type="datetimeFigureOut">
              <a:rPr lang="pt-BR" smtClean="0"/>
              <a:t>01/03/2015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4EC245C-9FFC-4BDF-BAFF-0A0A76B4F72D}" type="slidenum">
              <a:rPr lang="pt-BR" smtClean="0"/>
              <a:t>‹nº›</a:t>
            </a:fld>
            <a:endParaRPr lang="pt-BR"/>
          </a:p>
        </p:txBody>
      </p:sp>
    </p:spTree>
    <p:extLst>
      <p:ext uri="{BB962C8B-B14F-4D97-AF65-F5344CB8AC3E}">
        <p14:creationId xmlns:p14="http://schemas.microsoft.com/office/powerpoint/2010/main" val="3479026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268B44-80C3-4E53-86CF-35813F540CBD}" type="datetimeFigureOut">
              <a:rPr lang="pt-BR" smtClean="0"/>
              <a:t>01/03/2015</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EC245C-9FFC-4BDF-BAFF-0A0A76B4F72D}" type="slidenum">
              <a:rPr lang="pt-BR" smtClean="0"/>
              <a:t>‹nº›</a:t>
            </a:fld>
            <a:endParaRPr lang="pt-BR"/>
          </a:p>
        </p:txBody>
      </p:sp>
    </p:spTree>
    <p:extLst>
      <p:ext uri="{BB962C8B-B14F-4D97-AF65-F5344CB8AC3E}">
        <p14:creationId xmlns:p14="http://schemas.microsoft.com/office/powerpoint/2010/main" val="2435461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6.png"/><Relationship Id="rId7" Type="http://schemas.openxmlformats.org/officeDocument/2006/relationships/image" Target="../media/image20.png"/><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p:cNvPicPr>
            <a:picLocks noChangeAspect="1"/>
          </p:cNvPicPr>
          <p:nvPr/>
        </p:nvPicPr>
        <p:blipFill rotWithShape="1">
          <a:blip r:embed="rId2" cstate="print"/>
          <a:srcRect r="50351"/>
          <a:stretch/>
        </p:blipFill>
        <p:spPr bwMode="gray">
          <a:xfrm>
            <a:off x="8836539" y="0"/>
            <a:ext cx="3355461" cy="6785761"/>
          </a:xfrm>
          <a:prstGeom prst="rect">
            <a:avLst/>
          </a:prstGeom>
        </p:spPr>
      </p:pic>
      <p:sp>
        <p:nvSpPr>
          <p:cNvPr id="6" name="Round Same Side Corner Rectangle 12"/>
          <p:cNvSpPr/>
          <p:nvPr/>
        </p:nvSpPr>
        <p:spPr bwMode="gray">
          <a:xfrm rot="5400000">
            <a:off x="5065212" y="-2425541"/>
            <a:ext cx="1495513" cy="11625940"/>
          </a:xfrm>
          <a:prstGeom prst="round2SameRect">
            <a:avLst>
              <a:gd name="adj1" fmla="val 7910"/>
              <a:gd name="adj2" fmla="val 0"/>
            </a:avLst>
          </a:prstGeom>
          <a:solidFill>
            <a:schemeClr val="accent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13"/>
          <p:cNvSpPr txBox="1"/>
          <p:nvPr/>
        </p:nvSpPr>
        <p:spPr bwMode="gray">
          <a:xfrm>
            <a:off x="8701548" y="2436032"/>
            <a:ext cx="184666" cy="369332"/>
          </a:xfrm>
          <a:prstGeom prst="rect">
            <a:avLst/>
          </a:prstGeom>
          <a:noFill/>
        </p:spPr>
        <p:txBody>
          <a:bodyPr wrap="none" rtlCol="0">
            <a:spAutoFit/>
          </a:bodyPr>
          <a:lstStyle/>
          <a:p>
            <a:endParaRPr lang="en-US" dirty="0" smtClean="0">
              <a:latin typeface="Arial" pitchFamily="34" charset="0"/>
              <a:cs typeface="Arial" pitchFamily="34" charset="0"/>
            </a:endParaRPr>
          </a:p>
        </p:txBody>
      </p:sp>
      <p:sp>
        <p:nvSpPr>
          <p:cNvPr id="8" name="Title 1"/>
          <p:cNvSpPr>
            <a:spLocks noGrp="1"/>
          </p:cNvSpPr>
          <p:nvPr>
            <p:ph type="ctrTitle"/>
          </p:nvPr>
        </p:nvSpPr>
        <p:spPr bwMode="gray">
          <a:xfrm>
            <a:off x="215042" y="2717286"/>
            <a:ext cx="7673197" cy="1297193"/>
          </a:xfrm>
        </p:spPr>
        <p:txBody>
          <a:bodyPr anchor="ctr" anchorCtr="0">
            <a:noAutofit/>
          </a:bodyPr>
          <a:lstStyle>
            <a:lvl1pPr algn="l">
              <a:defRPr sz="4000" baseline="0">
                <a:solidFill>
                  <a:schemeClr val="bg1"/>
                </a:solidFill>
                <a:latin typeface="Arial" pitchFamily="34" charset="0"/>
                <a:cs typeface="Arial" pitchFamily="34" charset="0"/>
              </a:defRPr>
            </a:lvl1pPr>
          </a:lstStyle>
          <a:p>
            <a:r>
              <a:rPr lang="en-US" dirty="0" err="1" smtClean="0"/>
              <a:t>Módulo</a:t>
            </a:r>
            <a:r>
              <a:rPr lang="en-US" dirty="0" smtClean="0"/>
              <a:t> de </a:t>
            </a:r>
            <a:r>
              <a:rPr lang="en-US" dirty="0" err="1" smtClean="0"/>
              <a:t>Sucessão</a:t>
            </a:r>
            <a:endParaRPr lang="en-US" dirty="0"/>
          </a:p>
        </p:txBody>
      </p:sp>
      <p:sp>
        <p:nvSpPr>
          <p:cNvPr id="9" name="Subtitle 2"/>
          <p:cNvSpPr>
            <a:spLocks noGrp="1"/>
          </p:cNvSpPr>
          <p:nvPr>
            <p:ph type="subTitle" idx="1"/>
          </p:nvPr>
        </p:nvSpPr>
        <p:spPr bwMode="gray">
          <a:xfrm>
            <a:off x="215042" y="4325124"/>
            <a:ext cx="5953529" cy="2449734"/>
          </a:xfrm>
        </p:spPr>
        <p:txBody>
          <a:bodyPr>
            <a:noAutofit/>
          </a:bodyPr>
          <a:lstStyle>
            <a:lvl1pPr marL="0" indent="0" algn="l">
              <a:spcBef>
                <a:spcPts val="1200"/>
              </a:spcBef>
              <a:buNone/>
              <a:defRPr sz="2400" b="0">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 </a:t>
            </a:r>
            <a:r>
              <a:rPr lang="en-US" sz="2800" b="1" dirty="0" err="1" smtClean="0"/>
              <a:t>Projeto</a:t>
            </a:r>
            <a:r>
              <a:rPr lang="en-US" sz="2800" b="1" dirty="0" smtClean="0"/>
              <a:t> </a:t>
            </a:r>
            <a:r>
              <a:rPr lang="en-US" sz="2800" b="1" dirty="0" err="1" smtClean="0"/>
              <a:t>SuccessFactors</a:t>
            </a:r>
            <a:endParaRPr lang="en-US" sz="2800" b="1" dirty="0" smtClean="0"/>
          </a:p>
          <a:p>
            <a:r>
              <a:rPr lang="en-US" dirty="0" smtClean="0"/>
              <a:t>	VS – </a:t>
            </a:r>
            <a:r>
              <a:rPr lang="en-US" dirty="0" err="1" smtClean="0"/>
              <a:t>Votorantim</a:t>
            </a:r>
            <a:r>
              <a:rPr lang="en-US" dirty="0" smtClean="0"/>
              <a:t> </a:t>
            </a:r>
            <a:r>
              <a:rPr lang="en-US" dirty="0" err="1" smtClean="0"/>
              <a:t>Siderugía</a:t>
            </a:r>
            <a:endParaRPr lang="en-US" dirty="0" smtClean="0"/>
          </a:p>
          <a:p>
            <a:r>
              <a:rPr lang="en-US" dirty="0" smtClean="0"/>
              <a:t>	VE – </a:t>
            </a:r>
            <a:r>
              <a:rPr lang="en-US" dirty="0" err="1" smtClean="0"/>
              <a:t>Votorantim</a:t>
            </a:r>
            <a:r>
              <a:rPr lang="en-US" dirty="0" smtClean="0"/>
              <a:t> </a:t>
            </a:r>
            <a:r>
              <a:rPr lang="en-US" dirty="0" err="1" smtClean="0"/>
              <a:t>Energia</a:t>
            </a:r>
            <a:endParaRPr lang="en-US" dirty="0" smtClean="0"/>
          </a:p>
          <a:p>
            <a:r>
              <a:rPr lang="en-US" dirty="0" smtClean="0"/>
              <a:t>	VM – </a:t>
            </a:r>
            <a:r>
              <a:rPr lang="en-US" dirty="0" err="1" smtClean="0"/>
              <a:t>Votorantim</a:t>
            </a:r>
            <a:r>
              <a:rPr lang="en-US" dirty="0" smtClean="0"/>
              <a:t> </a:t>
            </a:r>
            <a:r>
              <a:rPr lang="en-US" dirty="0" err="1" smtClean="0"/>
              <a:t>Metais</a:t>
            </a:r>
            <a:endParaRPr lang="en-US" dirty="0" smtClean="0"/>
          </a:p>
          <a:p>
            <a:r>
              <a:rPr lang="en-US" dirty="0" smtClean="0"/>
              <a:t>	VID – </a:t>
            </a:r>
            <a:r>
              <a:rPr lang="en-US" dirty="0" err="1" smtClean="0"/>
              <a:t>Votorantim</a:t>
            </a:r>
            <a:r>
              <a:rPr lang="en-US" dirty="0" smtClean="0"/>
              <a:t> Industrial</a:t>
            </a:r>
            <a:endParaRPr lang="en-US" dirty="0"/>
          </a:p>
        </p:txBody>
      </p:sp>
      <p:pic>
        <p:nvPicPr>
          <p:cNvPr id="11" name="Picture 2" descr="\\psf\Host\Users\eric\Dolphin\6289 SuccessFactors Template\successfactors_SAP_Company\RGB\successfactors_SAP_Cmpny_R_po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215042" y="1029155"/>
            <a:ext cx="3371214" cy="637493"/>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m 9"/>
          <p:cNvPicPr>
            <a:picLocks noChangeAspect="1"/>
          </p:cNvPicPr>
          <p:nvPr/>
        </p:nvPicPr>
        <p:blipFill>
          <a:blip r:embed="rId4"/>
          <a:stretch>
            <a:fillRect/>
          </a:stretch>
        </p:blipFill>
        <p:spPr>
          <a:xfrm>
            <a:off x="6345745" y="728909"/>
            <a:ext cx="1876425" cy="1228725"/>
          </a:xfrm>
          <a:prstGeom prst="rect">
            <a:avLst/>
          </a:prstGeom>
        </p:spPr>
      </p:pic>
      <p:pic>
        <p:nvPicPr>
          <p:cNvPr id="13" name="Imagem 12"/>
          <p:cNvPicPr>
            <a:picLocks noChangeAspect="1"/>
          </p:cNvPicPr>
          <p:nvPr/>
        </p:nvPicPr>
        <p:blipFill rotWithShape="1">
          <a:blip r:embed="rId5" cstate="print">
            <a:extLst>
              <a:ext uri="{28A0092B-C50C-407E-A947-70E740481C1C}">
                <a14:useLocalDpi xmlns:a14="http://schemas.microsoft.com/office/drawing/2010/main" val="0"/>
              </a:ext>
            </a:extLst>
          </a:blip>
          <a:srcRect r="68880"/>
          <a:stretch/>
        </p:blipFill>
        <p:spPr>
          <a:xfrm>
            <a:off x="4534556" y="912159"/>
            <a:ext cx="951921" cy="738891"/>
          </a:xfrm>
          <a:prstGeom prst="rect">
            <a:avLst/>
          </a:prstGeom>
        </p:spPr>
      </p:pic>
      <p:pic>
        <p:nvPicPr>
          <p:cNvPr id="14" name="Imagem 13"/>
          <p:cNvPicPr>
            <a:picLocks noChangeAspect="1"/>
          </p:cNvPicPr>
          <p:nvPr/>
        </p:nvPicPr>
        <p:blipFill rotWithShape="1">
          <a:blip r:embed="rId6" cstate="print">
            <a:extLst>
              <a:ext uri="{28A0092B-C50C-407E-A947-70E740481C1C}">
                <a14:useLocalDpi xmlns:a14="http://schemas.microsoft.com/office/drawing/2010/main" val="0"/>
              </a:ext>
            </a:extLst>
          </a:blip>
          <a:srcRect l="30792" b="18382"/>
          <a:stretch/>
        </p:blipFill>
        <p:spPr>
          <a:xfrm>
            <a:off x="4442940" y="1410447"/>
            <a:ext cx="1135152" cy="323376"/>
          </a:xfrm>
          <a:prstGeom prst="rect">
            <a:avLst/>
          </a:prstGeom>
        </p:spPr>
      </p:pic>
    </p:spTree>
    <p:extLst>
      <p:ext uri="{BB962C8B-B14F-4D97-AF65-F5344CB8AC3E}">
        <p14:creationId xmlns:p14="http://schemas.microsoft.com/office/powerpoint/2010/main" val="21430630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Módulo de Sucessão</a:t>
            </a:r>
            <a:endParaRPr lang="pt-BR" dirty="0"/>
          </a:p>
        </p:txBody>
      </p:sp>
      <p:sp>
        <p:nvSpPr>
          <p:cNvPr id="4" name="CaixaDeTexto 3"/>
          <p:cNvSpPr txBox="1"/>
          <p:nvPr/>
        </p:nvSpPr>
        <p:spPr>
          <a:xfrm>
            <a:off x="319177" y="1407883"/>
            <a:ext cx="10203680" cy="584775"/>
          </a:xfrm>
          <a:prstGeom prst="rect">
            <a:avLst/>
          </a:prstGeom>
          <a:noFill/>
        </p:spPr>
        <p:txBody>
          <a:bodyPr wrap="square" rtlCol="0">
            <a:spAutoFit/>
          </a:bodyPr>
          <a:lstStyle/>
          <a:p>
            <a:r>
              <a:rPr lang="pt-BR" sz="3200" b="1" dirty="0" smtClean="0"/>
              <a:t>3 - </a:t>
            </a:r>
            <a:r>
              <a:rPr lang="pt-BR" sz="3200" b="1" dirty="0"/>
              <a:t>Identificar </a:t>
            </a:r>
            <a:r>
              <a:rPr lang="pt-BR" sz="3200" b="1" dirty="0" smtClean="0"/>
              <a:t>Risco e Impacto de Perda (Comitê)</a:t>
            </a:r>
          </a:p>
        </p:txBody>
      </p:sp>
      <p:pic>
        <p:nvPicPr>
          <p:cNvPr id="5" name="Imagem 4"/>
          <p:cNvPicPr>
            <a:picLocks noChangeAspect="1"/>
          </p:cNvPicPr>
          <p:nvPr/>
        </p:nvPicPr>
        <p:blipFill>
          <a:blip r:embed="rId2"/>
          <a:stretch>
            <a:fillRect/>
          </a:stretch>
        </p:blipFill>
        <p:spPr>
          <a:xfrm>
            <a:off x="319177" y="1876544"/>
            <a:ext cx="9506994" cy="4484781"/>
          </a:xfrm>
          <a:prstGeom prst="rect">
            <a:avLst/>
          </a:prstGeom>
        </p:spPr>
      </p:pic>
    </p:spTree>
    <p:extLst>
      <p:ext uri="{BB962C8B-B14F-4D97-AF65-F5344CB8AC3E}">
        <p14:creationId xmlns:p14="http://schemas.microsoft.com/office/powerpoint/2010/main" val="15275661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Módulo de Sucessão</a:t>
            </a:r>
            <a:endParaRPr lang="pt-BR" dirty="0"/>
          </a:p>
        </p:txBody>
      </p:sp>
      <p:sp>
        <p:nvSpPr>
          <p:cNvPr id="4" name="CaixaDeTexto 3"/>
          <p:cNvSpPr txBox="1"/>
          <p:nvPr/>
        </p:nvSpPr>
        <p:spPr>
          <a:xfrm>
            <a:off x="319177" y="1407883"/>
            <a:ext cx="10203680" cy="2246769"/>
          </a:xfrm>
          <a:prstGeom prst="rect">
            <a:avLst/>
          </a:prstGeom>
          <a:noFill/>
        </p:spPr>
        <p:txBody>
          <a:bodyPr wrap="square" rtlCol="0">
            <a:spAutoFit/>
          </a:bodyPr>
          <a:lstStyle/>
          <a:p>
            <a:r>
              <a:rPr lang="pt-BR" sz="3200" b="1" dirty="0" smtClean="0"/>
              <a:t>4 – Mapeamento Sucessório</a:t>
            </a:r>
          </a:p>
          <a:p>
            <a:endParaRPr lang="pt-BR" b="1" dirty="0"/>
          </a:p>
          <a:p>
            <a:pPr marL="285750" indent="-285750">
              <a:buFont typeface="Wingdings" panose="05000000000000000000" pitchFamily="2" charset="2"/>
              <a:buChar char="Ø"/>
            </a:pPr>
            <a:r>
              <a:rPr lang="pt-BR" dirty="0" smtClean="0"/>
              <a:t>Empregados em posições críticas recebem um e-mail para que possam sugerir seus sucessores</a:t>
            </a:r>
          </a:p>
          <a:p>
            <a:pPr marL="285750" indent="-285750">
              <a:buFont typeface="Wingdings" panose="05000000000000000000" pitchFamily="2" charset="2"/>
              <a:buChar char="Ø"/>
            </a:pPr>
            <a:endParaRPr lang="pt-BR" dirty="0"/>
          </a:p>
          <a:p>
            <a:pPr marL="285750" indent="-285750">
              <a:buFont typeface="Wingdings" panose="05000000000000000000" pitchFamily="2" charset="2"/>
              <a:buChar char="Ø"/>
            </a:pPr>
            <a:r>
              <a:rPr lang="pt-BR" dirty="0" smtClean="0"/>
              <a:t>Todos os sucessores indicados precisam conter um nível de prontidão para ocupar a posição</a:t>
            </a:r>
          </a:p>
          <a:p>
            <a:pPr marL="285750" indent="-285750">
              <a:buFont typeface="Wingdings" panose="05000000000000000000" pitchFamily="2" charset="2"/>
              <a:buChar char="Ø"/>
            </a:pPr>
            <a:endParaRPr lang="pt-BR" dirty="0"/>
          </a:p>
          <a:p>
            <a:pPr marL="285750" indent="-285750">
              <a:buFont typeface="Wingdings" panose="05000000000000000000" pitchFamily="2" charset="2"/>
              <a:buChar char="Ø"/>
            </a:pPr>
            <a:r>
              <a:rPr lang="pt-BR" dirty="0" smtClean="0"/>
              <a:t>Após estas fases, o Pool de sucessores estará preenchido</a:t>
            </a:r>
          </a:p>
        </p:txBody>
      </p:sp>
    </p:spTree>
    <p:extLst>
      <p:ext uri="{BB962C8B-B14F-4D97-AF65-F5344CB8AC3E}">
        <p14:creationId xmlns:p14="http://schemas.microsoft.com/office/powerpoint/2010/main" val="42615464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Módulo de Sucessão</a:t>
            </a:r>
            <a:endParaRPr lang="pt-BR" dirty="0"/>
          </a:p>
        </p:txBody>
      </p:sp>
      <p:sp>
        <p:nvSpPr>
          <p:cNvPr id="4" name="CaixaDeTexto 3"/>
          <p:cNvSpPr txBox="1"/>
          <p:nvPr/>
        </p:nvSpPr>
        <p:spPr>
          <a:xfrm>
            <a:off x="319177" y="1407883"/>
            <a:ext cx="10203680" cy="584775"/>
          </a:xfrm>
          <a:prstGeom prst="rect">
            <a:avLst/>
          </a:prstGeom>
          <a:noFill/>
        </p:spPr>
        <p:txBody>
          <a:bodyPr wrap="square" rtlCol="0">
            <a:spAutoFit/>
          </a:bodyPr>
          <a:lstStyle/>
          <a:p>
            <a:r>
              <a:rPr lang="pt-BR" sz="3200" b="1" dirty="0" smtClean="0"/>
              <a:t>4 – Mapeamento Sucessório</a:t>
            </a:r>
            <a:endParaRPr lang="pt-BR" dirty="0" smtClean="0"/>
          </a:p>
        </p:txBody>
      </p:sp>
      <p:pic>
        <p:nvPicPr>
          <p:cNvPr id="3" name="Imagem 2"/>
          <p:cNvPicPr>
            <a:picLocks noChangeAspect="1"/>
          </p:cNvPicPr>
          <p:nvPr/>
        </p:nvPicPr>
        <p:blipFill>
          <a:blip r:embed="rId2"/>
          <a:stretch>
            <a:fillRect/>
          </a:stretch>
        </p:blipFill>
        <p:spPr>
          <a:xfrm>
            <a:off x="319177" y="1992657"/>
            <a:ext cx="9434423" cy="4324585"/>
          </a:xfrm>
          <a:prstGeom prst="rect">
            <a:avLst/>
          </a:prstGeom>
        </p:spPr>
      </p:pic>
    </p:spTree>
    <p:extLst>
      <p:ext uri="{BB962C8B-B14F-4D97-AF65-F5344CB8AC3E}">
        <p14:creationId xmlns:p14="http://schemas.microsoft.com/office/powerpoint/2010/main" val="17219544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Módulo de Sucessão</a:t>
            </a:r>
            <a:endParaRPr lang="pt-BR" dirty="0"/>
          </a:p>
        </p:txBody>
      </p:sp>
      <p:sp>
        <p:nvSpPr>
          <p:cNvPr id="4" name="CaixaDeTexto 3"/>
          <p:cNvSpPr txBox="1"/>
          <p:nvPr/>
        </p:nvSpPr>
        <p:spPr>
          <a:xfrm>
            <a:off x="319177" y="1407883"/>
            <a:ext cx="10203680" cy="584775"/>
          </a:xfrm>
          <a:prstGeom prst="rect">
            <a:avLst/>
          </a:prstGeom>
          <a:noFill/>
        </p:spPr>
        <p:txBody>
          <a:bodyPr wrap="square" rtlCol="0">
            <a:spAutoFit/>
          </a:bodyPr>
          <a:lstStyle/>
          <a:p>
            <a:r>
              <a:rPr lang="pt-BR" sz="3200" b="1" dirty="0" smtClean="0"/>
              <a:t>4 – Mapeamento Sucessório</a:t>
            </a:r>
            <a:endParaRPr lang="pt-BR" dirty="0" smtClean="0"/>
          </a:p>
        </p:txBody>
      </p:sp>
      <p:pic>
        <p:nvPicPr>
          <p:cNvPr id="5" name="Imagem 4"/>
          <p:cNvPicPr>
            <a:picLocks noChangeAspect="1"/>
          </p:cNvPicPr>
          <p:nvPr/>
        </p:nvPicPr>
        <p:blipFill>
          <a:blip r:embed="rId2"/>
          <a:stretch>
            <a:fillRect/>
          </a:stretch>
        </p:blipFill>
        <p:spPr>
          <a:xfrm>
            <a:off x="319177" y="1992658"/>
            <a:ext cx="7467600" cy="4562475"/>
          </a:xfrm>
          <a:prstGeom prst="rect">
            <a:avLst/>
          </a:prstGeom>
        </p:spPr>
      </p:pic>
    </p:spTree>
    <p:extLst>
      <p:ext uri="{BB962C8B-B14F-4D97-AF65-F5344CB8AC3E}">
        <p14:creationId xmlns:p14="http://schemas.microsoft.com/office/powerpoint/2010/main" val="16713612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Módulo de Sucessão</a:t>
            </a:r>
            <a:endParaRPr lang="pt-BR" dirty="0"/>
          </a:p>
        </p:txBody>
      </p:sp>
      <p:sp>
        <p:nvSpPr>
          <p:cNvPr id="4" name="CaixaDeTexto 3"/>
          <p:cNvSpPr txBox="1"/>
          <p:nvPr/>
        </p:nvSpPr>
        <p:spPr>
          <a:xfrm>
            <a:off x="319177" y="1407883"/>
            <a:ext cx="10203680" cy="2246769"/>
          </a:xfrm>
          <a:prstGeom prst="rect">
            <a:avLst/>
          </a:prstGeom>
          <a:noFill/>
        </p:spPr>
        <p:txBody>
          <a:bodyPr wrap="square" rtlCol="0">
            <a:spAutoFit/>
          </a:bodyPr>
          <a:lstStyle/>
          <a:p>
            <a:r>
              <a:rPr lang="pt-BR" sz="3200" b="1" dirty="0" smtClean="0"/>
              <a:t>4 – Mapeamento Sucessório (Validação do Comitê)</a:t>
            </a:r>
          </a:p>
          <a:p>
            <a:endParaRPr lang="pt-BR" b="1" dirty="0"/>
          </a:p>
          <a:p>
            <a:pPr marL="285750" indent="-285750">
              <a:buFont typeface="Wingdings" panose="05000000000000000000" pitchFamily="2" charset="2"/>
              <a:buChar char="Ø"/>
            </a:pPr>
            <a:r>
              <a:rPr lang="pt-BR" dirty="0" smtClean="0"/>
              <a:t>Etapa ocorre após as sugestões para posições críticas</a:t>
            </a:r>
          </a:p>
          <a:p>
            <a:pPr marL="285750" indent="-285750">
              <a:buFont typeface="Wingdings" panose="05000000000000000000" pitchFamily="2" charset="2"/>
              <a:buChar char="Ø"/>
            </a:pPr>
            <a:endParaRPr lang="pt-BR" dirty="0"/>
          </a:p>
          <a:p>
            <a:pPr marL="285750" indent="-285750">
              <a:buFont typeface="Wingdings" panose="05000000000000000000" pitchFamily="2" charset="2"/>
              <a:buChar char="Ø"/>
            </a:pPr>
            <a:r>
              <a:rPr lang="pt-BR" dirty="0" smtClean="0"/>
              <a:t>As discussões são baseadas nas funções (Posições Críticas)</a:t>
            </a:r>
          </a:p>
          <a:p>
            <a:pPr marL="285750" indent="-285750">
              <a:buFont typeface="Wingdings" panose="05000000000000000000" pitchFamily="2" charset="2"/>
              <a:buChar char="Ø"/>
            </a:pPr>
            <a:endParaRPr lang="pt-BR" dirty="0"/>
          </a:p>
          <a:p>
            <a:pPr marL="285750" indent="-285750">
              <a:buFont typeface="Wingdings" panose="05000000000000000000" pitchFamily="2" charset="2"/>
              <a:buChar char="Ø"/>
            </a:pPr>
            <a:r>
              <a:rPr lang="pt-BR" dirty="0" smtClean="0"/>
              <a:t>Permissões para Inserir/Deletar/Modificar sucessores</a:t>
            </a:r>
          </a:p>
        </p:txBody>
      </p:sp>
    </p:spTree>
    <p:extLst>
      <p:ext uri="{BB962C8B-B14F-4D97-AF65-F5344CB8AC3E}">
        <p14:creationId xmlns:p14="http://schemas.microsoft.com/office/powerpoint/2010/main" val="11081053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Módulo de Sucessão</a:t>
            </a:r>
            <a:endParaRPr lang="pt-BR" dirty="0"/>
          </a:p>
        </p:txBody>
      </p:sp>
      <p:sp>
        <p:nvSpPr>
          <p:cNvPr id="4" name="CaixaDeTexto 3"/>
          <p:cNvSpPr txBox="1"/>
          <p:nvPr/>
        </p:nvSpPr>
        <p:spPr>
          <a:xfrm>
            <a:off x="319177" y="1407883"/>
            <a:ext cx="10203680" cy="584775"/>
          </a:xfrm>
          <a:prstGeom prst="rect">
            <a:avLst/>
          </a:prstGeom>
          <a:noFill/>
        </p:spPr>
        <p:txBody>
          <a:bodyPr wrap="square" rtlCol="0">
            <a:spAutoFit/>
          </a:bodyPr>
          <a:lstStyle/>
          <a:p>
            <a:r>
              <a:rPr lang="pt-BR" sz="3200" b="1" dirty="0" smtClean="0"/>
              <a:t>4 – Mapeamento Sucessório (Validação do Comitê)</a:t>
            </a:r>
            <a:endParaRPr lang="pt-BR" dirty="0" smtClean="0"/>
          </a:p>
        </p:txBody>
      </p:sp>
      <p:pic>
        <p:nvPicPr>
          <p:cNvPr id="5" name="Imagem 4"/>
          <p:cNvPicPr>
            <a:picLocks noChangeAspect="1"/>
          </p:cNvPicPr>
          <p:nvPr/>
        </p:nvPicPr>
        <p:blipFill>
          <a:blip r:embed="rId2"/>
          <a:stretch>
            <a:fillRect/>
          </a:stretch>
        </p:blipFill>
        <p:spPr>
          <a:xfrm>
            <a:off x="538073" y="1992659"/>
            <a:ext cx="7907389" cy="4408142"/>
          </a:xfrm>
          <a:prstGeom prst="rect">
            <a:avLst/>
          </a:prstGeom>
        </p:spPr>
      </p:pic>
    </p:spTree>
    <p:extLst>
      <p:ext uri="{BB962C8B-B14F-4D97-AF65-F5344CB8AC3E}">
        <p14:creationId xmlns:p14="http://schemas.microsoft.com/office/powerpoint/2010/main" val="32869247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Módulo de Sucessão</a:t>
            </a:r>
            <a:endParaRPr lang="pt-BR" dirty="0"/>
          </a:p>
        </p:txBody>
      </p:sp>
      <p:sp>
        <p:nvSpPr>
          <p:cNvPr id="4" name="CaixaDeTexto 3"/>
          <p:cNvSpPr txBox="1"/>
          <p:nvPr/>
        </p:nvSpPr>
        <p:spPr>
          <a:xfrm>
            <a:off x="319177" y="1407883"/>
            <a:ext cx="10203680" cy="584775"/>
          </a:xfrm>
          <a:prstGeom prst="rect">
            <a:avLst/>
          </a:prstGeom>
          <a:noFill/>
        </p:spPr>
        <p:txBody>
          <a:bodyPr wrap="square" rtlCol="0">
            <a:spAutoFit/>
          </a:bodyPr>
          <a:lstStyle/>
          <a:p>
            <a:r>
              <a:rPr lang="pt-BR" sz="3200" b="1" dirty="0" smtClean="0"/>
              <a:t>4 – Mapeamento Sucessório (Validação do Comitê)</a:t>
            </a:r>
            <a:endParaRPr lang="pt-BR" dirty="0" smtClean="0"/>
          </a:p>
        </p:txBody>
      </p:sp>
      <p:pic>
        <p:nvPicPr>
          <p:cNvPr id="3" name="Imagem 2"/>
          <p:cNvPicPr>
            <a:picLocks noChangeAspect="1"/>
          </p:cNvPicPr>
          <p:nvPr/>
        </p:nvPicPr>
        <p:blipFill>
          <a:blip r:embed="rId2"/>
          <a:stretch>
            <a:fillRect/>
          </a:stretch>
        </p:blipFill>
        <p:spPr>
          <a:xfrm>
            <a:off x="319178" y="1992658"/>
            <a:ext cx="10827794" cy="3569602"/>
          </a:xfrm>
          <a:prstGeom prst="rect">
            <a:avLst/>
          </a:prstGeom>
        </p:spPr>
      </p:pic>
    </p:spTree>
    <p:extLst>
      <p:ext uri="{BB962C8B-B14F-4D97-AF65-F5344CB8AC3E}">
        <p14:creationId xmlns:p14="http://schemas.microsoft.com/office/powerpoint/2010/main" val="33645064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Módulo de Sucessão</a:t>
            </a:r>
            <a:endParaRPr lang="pt-BR" dirty="0"/>
          </a:p>
        </p:txBody>
      </p:sp>
      <p:sp>
        <p:nvSpPr>
          <p:cNvPr id="4" name="CaixaDeTexto 3"/>
          <p:cNvSpPr txBox="1"/>
          <p:nvPr/>
        </p:nvSpPr>
        <p:spPr>
          <a:xfrm>
            <a:off x="319177" y="1407883"/>
            <a:ext cx="10203680" cy="584775"/>
          </a:xfrm>
          <a:prstGeom prst="rect">
            <a:avLst/>
          </a:prstGeom>
          <a:noFill/>
        </p:spPr>
        <p:txBody>
          <a:bodyPr wrap="square" rtlCol="0">
            <a:spAutoFit/>
          </a:bodyPr>
          <a:lstStyle/>
          <a:p>
            <a:r>
              <a:rPr lang="pt-BR" sz="3200" b="1" dirty="0" smtClean="0"/>
              <a:t>4 – Mapeamento Sucessório (Validação do Comitê)</a:t>
            </a:r>
            <a:endParaRPr lang="pt-BR" dirty="0" smtClean="0"/>
          </a:p>
        </p:txBody>
      </p:sp>
      <p:pic>
        <p:nvPicPr>
          <p:cNvPr id="5" name="Imagem 4"/>
          <p:cNvPicPr>
            <a:picLocks noChangeAspect="1"/>
          </p:cNvPicPr>
          <p:nvPr/>
        </p:nvPicPr>
        <p:blipFill>
          <a:blip r:embed="rId2"/>
          <a:stretch>
            <a:fillRect/>
          </a:stretch>
        </p:blipFill>
        <p:spPr>
          <a:xfrm>
            <a:off x="319177" y="1992658"/>
            <a:ext cx="7997509" cy="4419205"/>
          </a:xfrm>
          <a:prstGeom prst="rect">
            <a:avLst/>
          </a:prstGeom>
        </p:spPr>
      </p:pic>
    </p:spTree>
    <p:extLst>
      <p:ext uri="{BB962C8B-B14F-4D97-AF65-F5344CB8AC3E}">
        <p14:creationId xmlns:p14="http://schemas.microsoft.com/office/powerpoint/2010/main" val="42593118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p:cNvPicPr>
            <a:picLocks noChangeAspect="1"/>
          </p:cNvPicPr>
          <p:nvPr/>
        </p:nvPicPr>
        <p:blipFill rotWithShape="1">
          <a:blip r:embed="rId2" cstate="print"/>
          <a:srcRect r="50351"/>
          <a:stretch/>
        </p:blipFill>
        <p:spPr bwMode="gray">
          <a:xfrm>
            <a:off x="8836539" y="0"/>
            <a:ext cx="3355461" cy="6785761"/>
          </a:xfrm>
          <a:prstGeom prst="rect">
            <a:avLst/>
          </a:prstGeom>
        </p:spPr>
      </p:pic>
      <p:sp>
        <p:nvSpPr>
          <p:cNvPr id="7" name="TextBox 13"/>
          <p:cNvSpPr txBox="1"/>
          <p:nvPr/>
        </p:nvSpPr>
        <p:spPr bwMode="gray">
          <a:xfrm>
            <a:off x="8701548" y="2827918"/>
            <a:ext cx="184666" cy="369332"/>
          </a:xfrm>
          <a:prstGeom prst="rect">
            <a:avLst/>
          </a:prstGeom>
          <a:noFill/>
        </p:spPr>
        <p:txBody>
          <a:bodyPr wrap="none" rtlCol="0">
            <a:spAutoFit/>
          </a:bodyPr>
          <a:lstStyle/>
          <a:p>
            <a:endParaRPr lang="en-US" dirty="0" smtClean="0">
              <a:latin typeface="Arial" pitchFamily="34" charset="0"/>
              <a:cs typeface="Arial" pitchFamily="34" charset="0"/>
            </a:endParaRPr>
          </a:p>
        </p:txBody>
      </p:sp>
      <p:pic>
        <p:nvPicPr>
          <p:cNvPr id="11" name="Picture 2" descr="\\psf\Host\Users\eric\Dolphin\6289 SuccessFactors Template\successfactors_SAP_Company\RGB\successfactors_SAP_Cmpny_R_po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387236" y="630685"/>
            <a:ext cx="3371214" cy="637493"/>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m 9"/>
          <p:cNvPicPr>
            <a:picLocks noChangeAspect="1"/>
          </p:cNvPicPr>
          <p:nvPr/>
        </p:nvPicPr>
        <p:blipFill>
          <a:blip r:embed="rId4"/>
          <a:stretch>
            <a:fillRect/>
          </a:stretch>
        </p:blipFill>
        <p:spPr>
          <a:xfrm>
            <a:off x="6517939" y="330439"/>
            <a:ext cx="1876425" cy="1228725"/>
          </a:xfrm>
          <a:prstGeom prst="rect">
            <a:avLst/>
          </a:prstGeom>
        </p:spPr>
      </p:pic>
      <p:pic>
        <p:nvPicPr>
          <p:cNvPr id="13" name="Imagem 12"/>
          <p:cNvPicPr>
            <a:picLocks noChangeAspect="1"/>
          </p:cNvPicPr>
          <p:nvPr/>
        </p:nvPicPr>
        <p:blipFill rotWithShape="1">
          <a:blip r:embed="rId5" cstate="print">
            <a:extLst>
              <a:ext uri="{28A0092B-C50C-407E-A947-70E740481C1C}">
                <a14:useLocalDpi xmlns:a14="http://schemas.microsoft.com/office/drawing/2010/main" val="0"/>
              </a:ext>
            </a:extLst>
          </a:blip>
          <a:srcRect r="68880"/>
          <a:stretch/>
        </p:blipFill>
        <p:spPr>
          <a:xfrm>
            <a:off x="4706750" y="513689"/>
            <a:ext cx="951921" cy="738891"/>
          </a:xfrm>
          <a:prstGeom prst="rect">
            <a:avLst/>
          </a:prstGeom>
        </p:spPr>
      </p:pic>
      <p:pic>
        <p:nvPicPr>
          <p:cNvPr id="14" name="Imagem 13"/>
          <p:cNvPicPr>
            <a:picLocks noChangeAspect="1"/>
          </p:cNvPicPr>
          <p:nvPr/>
        </p:nvPicPr>
        <p:blipFill rotWithShape="1">
          <a:blip r:embed="rId6" cstate="print">
            <a:extLst>
              <a:ext uri="{28A0092B-C50C-407E-A947-70E740481C1C}">
                <a14:useLocalDpi xmlns:a14="http://schemas.microsoft.com/office/drawing/2010/main" val="0"/>
              </a:ext>
            </a:extLst>
          </a:blip>
          <a:srcRect l="30792" b="18382"/>
          <a:stretch/>
        </p:blipFill>
        <p:spPr>
          <a:xfrm>
            <a:off x="4615134" y="1011977"/>
            <a:ext cx="1135152" cy="323376"/>
          </a:xfrm>
          <a:prstGeom prst="rect">
            <a:avLst/>
          </a:prstGeom>
        </p:spPr>
      </p:pic>
      <p:pic>
        <p:nvPicPr>
          <p:cNvPr id="15" name="Picture 4" descr="\\psf\Host\Users\eric\Graphic Tank\Tag_2011-0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03968" y="2349520"/>
            <a:ext cx="3030592" cy="262834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psf\Host\Users\eric\Graphic Tank\Tag_2011-03.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4164" y="5376330"/>
            <a:ext cx="7950200" cy="633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362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Módulo de Sucessão</a:t>
            </a:r>
            <a:endParaRPr lang="pt-BR" dirty="0"/>
          </a:p>
        </p:txBody>
      </p:sp>
      <p:sp>
        <p:nvSpPr>
          <p:cNvPr id="3" name="Espaço Reservado para Conteúdo 2"/>
          <p:cNvSpPr>
            <a:spLocks noGrp="1"/>
          </p:cNvSpPr>
          <p:nvPr>
            <p:ph idx="1"/>
          </p:nvPr>
        </p:nvSpPr>
        <p:spPr/>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942" y="1424600"/>
            <a:ext cx="7736115" cy="4556862"/>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17088" dir="751728" algn="ctr" rotWithShape="0">
                    <a:srgbClr val="808080"/>
                  </a:outerShdw>
                </a:effectLst>
              </a14:hiddenEffects>
            </a:ext>
          </a:extLst>
        </p:spPr>
      </p:pic>
    </p:spTree>
    <p:extLst>
      <p:ext uri="{BB962C8B-B14F-4D97-AF65-F5344CB8AC3E}">
        <p14:creationId xmlns:p14="http://schemas.microsoft.com/office/powerpoint/2010/main" val="2828090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Módulo de Sucessão</a:t>
            </a:r>
            <a:endParaRPr lang="pt-BR" dirty="0"/>
          </a:p>
        </p:txBody>
      </p:sp>
      <p:sp>
        <p:nvSpPr>
          <p:cNvPr id="4" name="CaixaDeTexto 3"/>
          <p:cNvSpPr txBox="1"/>
          <p:nvPr/>
        </p:nvSpPr>
        <p:spPr>
          <a:xfrm>
            <a:off x="319177" y="1407883"/>
            <a:ext cx="10203680" cy="2246769"/>
          </a:xfrm>
          <a:prstGeom prst="rect">
            <a:avLst/>
          </a:prstGeom>
          <a:noFill/>
        </p:spPr>
        <p:txBody>
          <a:bodyPr wrap="square" rtlCol="0">
            <a:spAutoFit/>
          </a:bodyPr>
          <a:lstStyle/>
          <a:p>
            <a:r>
              <a:rPr lang="pt-BR" sz="3200" b="1" dirty="0" smtClean="0"/>
              <a:t>1 - </a:t>
            </a:r>
            <a:r>
              <a:rPr lang="pt-BR" sz="3200" b="1" dirty="0"/>
              <a:t>Identificar Posições </a:t>
            </a:r>
            <a:r>
              <a:rPr lang="pt-BR" sz="3200" b="1" dirty="0" smtClean="0"/>
              <a:t>Críticas</a:t>
            </a:r>
          </a:p>
          <a:p>
            <a:endParaRPr lang="pt-BR" b="1" dirty="0"/>
          </a:p>
          <a:p>
            <a:pPr marL="285750" indent="-285750">
              <a:buFont typeface="Wingdings" panose="05000000000000000000" pitchFamily="2" charset="2"/>
              <a:buChar char="Ø"/>
            </a:pPr>
            <a:r>
              <a:rPr lang="pt-BR" dirty="0" smtClean="0"/>
              <a:t>RH identifica posições críticas</a:t>
            </a:r>
          </a:p>
          <a:p>
            <a:endParaRPr lang="pt-BR" dirty="0" smtClean="0"/>
          </a:p>
          <a:p>
            <a:pPr marL="285750" indent="-285750">
              <a:buFont typeface="Wingdings" panose="05000000000000000000" pitchFamily="2" charset="2"/>
              <a:buChar char="Ø"/>
            </a:pPr>
            <a:r>
              <a:rPr lang="pt-BR" dirty="0" smtClean="0"/>
              <a:t>RH importa as informações para o </a:t>
            </a:r>
            <a:r>
              <a:rPr lang="pt-BR" dirty="0" err="1" smtClean="0"/>
              <a:t>Employee</a:t>
            </a:r>
            <a:r>
              <a:rPr lang="pt-BR" dirty="0" smtClean="0"/>
              <a:t> Profile</a:t>
            </a:r>
          </a:p>
          <a:p>
            <a:endParaRPr lang="pt-BR" dirty="0" smtClean="0"/>
          </a:p>
          <a:p>
            <a:pPr marL="285750" indent="-285750">
              <a:buFont typeface="Wingdings" panose="05000000000000000000" pitchFamily="2" charset="2"/>
              <a:buChar char="Ø"/>
            </a:pPr>
            <a:r>
              <a:rPr lang="pt-BR" dirty="0" smtClean="0"/>
              <a:t>Empregados em posições críticas serão identificados por um ícone e terão seu Pool de sucessores</a:t>
            </a:r>
          </a:p>
        </p:txBody>
      </p:sp>
    </p:spTree>
    <p:extLst>
      <p:ext uri="{BB962C8B-B14F-4D97-AF65-F5344CB8AC3E}">
        <p14:creationId xmlns:p14="http://schemas.microsoft.com/office/powerpoint/2010/main" val="22004254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Módulo de Sucessão</a:t>
            </a:r>
            <a:endParaRPr lang="pt-BR" dirty="0"/>
          </a:p>
        </p:txBody>
      </p:sp>
      <p:sp>
        <p:nvSpPr>
          <p:cNvPr id="4" name="CaixaDeTexto 3"/>
          <p:cNvSpPr txBox="1"/>
          <p:nvPr/>
        </p:nvSpPr>
        <p:spPr>
          <a:xfrm>
            <a:off x="319177" y="1407883"/>
            <a:ext cx="10203680" cy="2800767"/>
          </a:xfrm>
          <a:prstGeom prst="rect">
            <a:avLst/>
          </a:prstGeom>
          <a:noFill/>
        </p:spPr>
        <p:txBody>
          <a:bodyPr wrap="square" rtlCol="0">
            <a:spAutoFit/>
          </a:bodyPr>
          <a:lstStyle/>
          <a:p>
            <a:r>
              <a:rPr lang="pt-BR" sz="3200" b="1" dirty="0" smtClean="0"/>
              <a:t>2 </a:t>
            </a:r>
            <a:r>
              <a:rPr lang="pt-BR" sz="3200" b="1" dirty="0" smtClean="0"/>
              <a:t>- </a:t>
            </a:r>
            <a:r>
              <a:rPr lang="pt-BR" sz="3200" b="1" dirty="0"/>
              <a:t>Identificar </a:t>
            </a:r>
            <a:r>
              <a:rPr lang="pt-BR" sz="3200" b="1" dirty="0" smtClean="0"/>
              <a:t>Talentos (Comitê)</a:t>
            </a:r>
          </a:p>
          <a:p>
            <a:endParaRPr lang="pt-BR" b="1" dirty="0"/>
          </a:p>
          <a:p>
            <a:pPr marL="285750" indent="-285750">
              <a:buFont typeface="Wingdings" panose="05000000000000000000" pitchFamily="2" charset="2"/>
              <a:buChar char="Ø"/>
            </a:pPr>
            <a:r>
              <a:rPr lang="pt-BR" dirty="0" smtClean="0"/>
              <a:t>Desempenho e Perspectiva de Evolução são inseridos pelo Gestor no </a:t>
            </a:r>
            <a:r>
              <a:rPr lang="pt-BR" dirty="0" err="1" smtClean="0"/>
              <a:t>Pré-Work</a:t>
            </a:r>
            <a:r>
              <a:rPr lang="pt-BR" dirty="0" smtClean="0"/>
              <a:t> </a:t>
            </a:r>
          </a:p>
          <a:p>
            <a:endParaRPr lang="pt-BR" dirty="0" smtClean="0"/>
          </a:p>
          <a:p>
            <a:pPr marL="285750" indent="-285750">
              <a:buFont typeface="Wingdings" panose="05000000000000000000" pitchFamily="2" charset="2"/>
              <a:buChar char="Ø"/>
            </a:pPr>
            <a:r>
              <a:rPr lang="pt-BR" dirty="0" err="1" smtClean="0"/>
              <a:t>Drag</a:t>
            </a:r>
            <a:r>
              <a:rPr lang="pt-BR" dirty="0" smtClean="0"/>
              <a:t> </a:t>
            </a:r>
            <a:r>
              <a:rPr lang="pt-BR" dirty="0" err="1" smtClean="0"/>
              <a:t>and</a:t>
            </a:r>
            <a:r>
              <a:rPr lang="pt-BR" dirty="0" smtClean="0"/>
              <a:t> </a:t>
            </a:r>
            <a:r>
              <a:rPr lang="pt-BR" dirty="0" err="1" smtClean="0"/>
              <a:t>Drop</a:t>
            </a:r>
            <a:r>
              <a:rPr lang="pt-BR" dirty="0" smtClean="0"/>
              <a:t> para distribuir os empregados no 9-box</a:t>
            </a:r>
          </a:p>
          <a:p>
            <a:endParaRPr lang="pt-BR" dirty="0" smtClean="0"/>
          </a:p>
          <a:p>
            <a:pPr marL="285750" indent="-285750">
              <a:buFont typeface="Wingdings" panose="05000000000000000000" pitchFamily="2" charset="2"/>
              <a:buChar char="Ø"/>
            </a:pPr>
            <a:r>
              <a:rPr lang="pt-BR" dirty="0" smtClean="0"/>
              <a:t>Ícones para categorizar cada empregado (Posições Chaves, Risco de Perda, etc.)</a:t>
            </a:r>
          </a:p>
          <a:p>
            <a:endParaRPr lang="pt-BR" dirty="0" smtClean="0"/>
          </a:p>
          <a:p>
            <a:pPr marL="285750" indent="-285750">
              <a:buFont typeface="Wingdings" panose="05000000000000000000" pitchFamily="2" charset="2"/>
              <a:buChar char="Ø"/>
            </a:pPr>
            <a:r>
              <a:rPr lang="pt-BR" dirty="0" smtClean="0"/>
              <a:t>Empregados nos quadrantes 6, 8 e 9 são considerados talentos (Blue Box)</a:t>
            </a:r>
          </a:p>
        </p:txBody>
      </p:sp>
    </p:spTree>
    <p:extLst>
      <p:ext uri="{BB962C8B-B14F-4D97-AF65-F5344CB8AC3E}">
        <p14:creationId xmlns:p14="http://schemas.microsoft.com/office/powerpoint/2010/main" val="2727144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Módulo de Sucessão</a:t>
            </a:r>
            <a:endParaRPr lang="pt-BR" dirty="0"/>
          </a:p>
        </p:txBody>
      </p:sp>
      <p:sp>
        <p:nvSpPr>
          <p:cNvPr id="4" name="CaixaDeTexto 3"/>
          <p:cNvSpPr txBox="1"/>
          <p:nvPr/>
        </p:nvSpPr>
        <p:spPr>
          <a:xfrm>
            <a:off x="319177" y="1407883"/>
            <a:ext cx="10203680" cy="584775"/>
          </a:xfrm>
          <a:prstGeom prst="rect">
            <a:avLst/>
          </a:prstGeom>
          <a:noFill/>
        </p:spPr>
        <p:txBody>
          <a:bodyPr wrap="square" rtlCol="0">
            <a:spAutoFit/>
          </a:bodyPr>
          <a:lstStyle/>
          <a:p>
            <a:r>
              <a:rPr lang="pt-BR" sz="3200" b="1" dirty="0" smtClean="0"/>
              <a:t>2 </a:t>
            </a:r>
            <a:r>
              <a:rPr lang="pt-BR" sz="3200" b="1" dirty="0" smtClean="0"/>
              <a:t>- </a:t>
            </a:r>
            <a:r>
              <a:rPr lang="pt-BR" sz="3200" b="1" dirty="0"/>
              <a:t>Identificar </a:t>
            </a:r>
            <a:r>
              <a:rPr lang="pt-BR" sz="3200" b="1" dirty="0" smtClean="0"/>
              <a:t>Talentos (Comitê)</a:t>
            </a:r>
          </a:p>
        </p:txBody>
      </p:sp>
      <p:pic>
        <p:nvPicPr>
          <p:cNvPr id="5122" name="Imagem 4"/>
          <p:cNvPicPr>
            <a:picLocks noChangeAspect="1" noChangeArrowheads="1"/>
          </p:cNvPicPr>
          <p:nvPr/>
        </p:nvPicPr>
        <p:blipFill>
          <a:blip r:embed="rId2">
            <a:extLst>
              <a:ext uri="{28A0092B-C50C-407E-A947-70E740481C1C}">
                <a14:useLocalDpi xmlns:a14="http://schemas.microsoft.com/office/drawing/2010/main" val="0"/>
              </a:ext>
            </a:extLst>
          </a:blip>
          <a:srcRect l="2884" t="15800" r="3775" b="7790"/>
          <a:stretch>
            <a:fillRect/>
          </a:stretch>
        </p:blipFill>
        <p:spPr bwMode="auto">
          <a:xfrm>
            <a:off x="319177" y="1992658"/>
            <a:ext cx="9591994" cy="442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1119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Módulo de Sucessão</a:t>
            </a:r>
            <a:endParaRPr lang="pt-BR" dirty="0"/>
          </a:p>
        </p:txBody>
      </p:sp>
      <p:sp>
        <p:nvSpPr>
          <p:cNvPr id="4" name="CaixaDeTexto 3"/>
          <p:cNvSpPr txBox="1"/>
          <p:nvPr/>
        </p:nvSpPr>
        <p:spPr>
          <a:xfrm>
            <a:off x="319177" y="1407883"/>
            <a:ext cx="10203680" cy="584775"/>
          </a:xfrm>
          <a:prstGeom prst="rect">
            <a:avLst/>
          </a:prstGeom>
          <a:noFill/>
        </p:spPr>
        <p:txBody>
          <a:bodyPr wrap="square" rtlCol="0">
            <a:spAutoFit/>
          </a:bodyPr>
          <a:lstStyle/>
          <a:p>
            <a:r>
              <a:rPr lang="pt-BR" sz="3200" b="1" dirty="0" smtClean="0"/>
              <a:t>2 </a:t>
            </a:r>
            <a:r>
              <a:rPr lang="pt-BR" sz="3200" b="1" dirty="0" smtClean="0"/>
              <a:t>- </a:t>
            </a:r>
            <a:r>
              <a:rPr lang="pt-BR" sz="3200" b="1" dirty="0"/>
              <a:t>Identificar </a:t>
            </a:r>
            <a:r>
              <a:rPr lang="pt-BR" sz="3200" b="1" dirty="0" smtClean="0"/>
              <a:t>Talentos (Dossiê)</a:t>
            </a:r>
          </a:p>
        </p:txBody>
      </p:sp>
      <p:pic>
        <p:nvPicPr>
          <p:cNvPr id="3" name="Imagem 2"/>
          <p:cNvPicPr>
            <a:picLocks noChangeAspect="1"/>
          </p:cNvPicPr>
          <p:nvPr/>
        </p:nvPicPr>
        <p:blipFill>
          <a:blip r:embed="rId2"/>
          <a:stretch>
            <a:fillRect/>
          </a:stretch>
        </p:blipFill>
        <p:spPr>
          <a:xfrm>
            <a:off x="319177" y="1992658"/>
            <a:ext cx="8524875" cy="4467225"/>
          </a:xfrm>
          <a:prstGeom prst="rect">
            <a:avLst/>
          </a:prstGeom>
        </p:spPr>
      </p:pic>
    </p:spTree>
    <p:extLst>
      <p:ext uri="{BB962C8B-B14F-4D97-AF65-F5344CB8AC3E}">
        <p14:creationId xmlns:p14="http://schemas.microsoft.com/office/powerpoint/2010/main" val="38954309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Módulo de Sucessão</a:t>
            </a:r>
            <a:endParaRPr lang="pt-BR" dirty="0"/>
          </a:p>
        </p:txBody>
      </p:sp>
      <p:sp>
        <p:nvSpPr>
          <p:cNvPr id="4" name="CaixaDeTexto 3"/>
          <p:cNvSpPr txBox="1"/>
          <p:nvPr/>
        </p:nvSpPr>
        <p:spPr>
          <a:xfrm>
            <a:off x="319177" y="1407883"/>
            <a:ext cx="10203680" cy="2800767"/>
          </a:xfrm>
          <a:prstGeom prst="rect">
            <a:avLst/>
          </a:prstGeom>
          <a:noFill/>
        </p:spPr>
        <p:txBody>
          <a:bodyPr wrap="square" rtlCol="0">
            <a:spAutoFit/>
          </a:bodyPr>
          <a:lstStyle/>
          <a:p>
            <a:r>
              <a:rPr lang="pt-BR" sz="3200" b="1" dirty="0" smtClean="0"/>
              <a:t>3 - </a:t>
            </a:r>
            <a:r>
              <a:rPr lang="pt-BR" sz="3200" b="1" dirty="0"/>
              <a:t>Identificar </a:t>
            </a:r>
            <a:r>
              <a:rPr lang="pt-BR" sz="3200" b="1" dirty="0" smtClean="0"/>
              <a:t>Risco e Impacto de Perda (Comitê)</a:t>
            </a:r>
          </a:p>
          <a:p>
            <a:endParaRPr lang="pt-BR" b="1" dirty="0"/>
          </a:p>
          <a:p>
            <a:pPr marL="285750" indent="-285750">
              <a:buFont typeface="Wingdings" panose="05000000000000000000" pitchFamily="2" charset="2"/>
              <a:buChar char="Ø"/>
            </a:pPr>
            <a:r>
              <a:rPr lang="pt-BR" dirty="0" smtClean="0"/>
              <a:t>Etapa Opcional</a:t>
            </a:r>
          </a:p>
          <a:p>
            <a:pPr marL="285750" indent="-285750">
              <a:buFont typeface="Wingdings" panose="05000000000000000000" pitchFamily="2" charset="2"/>
              <a:buChar char="Ø"/>
            </a:pPr>
            <a:endParaRPr lang="pt-BR" dirty="0"/>
          </a:p>
          <a:p>
            <a:pPr marL="285750" indent="-285750">
              <a:buFont typeface="Wingdings" panose="05000000000000000000" pitchFamily="2" charset="2"/>
              <a:buChar char="Ø"/>
            </a:pPr>
            <a:r>
              <a:rPr lang="pt-BR" dirty="0" smtClean="0"/>
              <a:t>Etapa discutida para Posições Críticas</a:t>
            </a:r>
          </a:p>
          <a:p>
            <a:pPr marL="285750" indent="-285750">
              <a:buFont typeface="Wingdings" panose="05000000000000000000" pitchFamily="2" charset="2"/>
              <a:buChar char="Ø"/>
            </a:pPr>
            <a:endParaRPr lang="pt-BR" dirty="0"/>
          </a:p>
          <a:p>
            <a:pPr marL="285750" indent="-285750">
              <a:buFont typeface="Wingdings" panose="05000000000000000000" pitchFamily="2" charset="2"/>
              <a:buChar char="Ø"/>
            </a:pPr>
            <a:r>
              <a:rPr lang="pt-BR" dirty="0" smtClean="0"/>
              <a:t>Ambas informações (Risco e Impacto) serão gravadas no Perfil do Empregado e podem ser vistas no Organograma de Sucessão</a:t>
            </a:r>
          </a:p>
          <a:p>
            <a:endParaRPr lang="pt-BR" dirty="0" smtClean="0"/>
          </a:p>
        </p:txBody>
      </p:sp>
    </p:spTree>
    <p:extLst>
      <p:ext uri="{BB962C8B-B14F-4D97-AF65-F5344CB8AC3E}">
        <p14:creationId xmlns:p14="http://schemas.microsoft.com/office/powerpoint/2010/main" val="3877827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Módulo de Sucessão</a:t>
            </a:r>
            <a:endParaRPr lang="pt-BR" dirty="0"/>
          </a:p>
        </p:txBody>
      </p:sp>
      <p:sp>
        <p:nvSpPr>
          <p:cNvPr id="4" name="CaixaDeTexto 3"/>
          <p:cNvSpPr txBox="1"/>
          <p:nvPr/>
        </p:nvSpPr>
        <p:spPr>
          <a:xfrm>
            <a:off x="319177" y="1407883"/>
            <a:ext cx="10203680" cy="584775"/>
          </a:xfrm>
          <a:prstGeom prst="rect">
            <a:avLst/>
          </a:prstGeom>
          <a:noFill/>
        </p:spPr>
        <p:txBody>
          <a:bodyPr wrap="square" rtlCol="0">
            <a:spAutoFit/>
          </a:bodyPr>
          <a:lstStyle/>
          <a:p>
            <a:r>
              <a:rPr lang="pt-BR" sz="3200" b="1" dirty="0" smtClean="0"/>
              <a:t>3 - </a:t>
            </a:r>
            <a:r>
              <a:rPr lang="pt-BR" sz="3200" b="1" dirty="0"/>
              <a:t>Identificar </a:t>
            </a:r>
            <a:r>
              <a:rPr lang="pt-BR" sz="3200" b="1" dirty="0" smtClean="0"/>
              <a:t>Risco e Impacto de Perda (Comitê)</a:t>
            </a:r>
          </a:p>
        </p:txBody>
      </p:sp>
      <p:pic>
        <p:nvPicPr>
          <p:cNvPr id="6146" name="Imagem 4"/>
          <p:cNvPicPr>
            <a:picLocks noChangeAspect="1" noChangeArrowheads="1"/>
          </p:cNvPicPr>
          <p:nvPr/>
        </p:nvPicPr>
        <p:blipFill>
          <a:blip r:embed="rId2">
            <a:extLst>
              <a:ext uri="{28A0092B-C50C-407E-A947-70E740481C1C}">
                <a14:useLocalDpi xmlns:a14="http://schemas.microsoft.com/office/drawing/2010/main" val="0"/>
              </a:ext>
            </a:extLst>
          </a:blip>
          <a:srcRect l="2274" t="14879" r="2904" b="6203"/>
          <a:stretch>
            <a:fillRect/>
          </a:stretch>
        </p:blipFill>
        <p:spPr bwMode="auto">
          <a:xfrm>
            <a:off x="319177" y="1992658"/>
            <a:ext cx="9347337" cy="4379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75973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Módulo de Sucessão</a:t>
            </a:r>
            <a:endParaRPr lang="pt-BR" dirty="0"/>
          </a:p>
        </p:txBody>
      </p:sp>
      <p:sp>
        <p:nvSpPr>
          <p:cNvPr id="4" name="CaixaDeTexto 3"/>
          <p:cNvSpPr txBox="1"/>
          <p:nvPr/>
        </p:nvSpPr>
        <p:spPr>
          <a:xfrm>
            <a:off x="319177" y="1407883"/>
            <a:ext cx="10203680" cy="584775"/>
          </a:xfrm>
          <a:prstGeom prst="rect">
            <a:avLst/>
          </a:prstGeom>
          <a:noFill/>
        </p:spPr>
        <p:txBody>
          <a:bodyPr wrap="square" rtlCol="0">
            <a:spAutoFit/>
          </a:bodyPr>
          <a:lstStyle/>
          <a:p>
            <a:r>
              <a:rPr lang="pt-BR" sz="3200" b="1" dirty="0" smtClean="0"/>
              <a:t>3 - </a:t>
            </a:r>
            <a:r>
              <a:rPr lang="pt-BR" sz="3200" b="1" dirty="0"/>
              <a:t>Identificar </a:t>
            </a:r>
            <a:r>
              <a:rPr lang="pt-BR" sz="3200" b="1" dirty="0" smtClean="0"/>
              <a:t>Risco e Impacto de Perda (Comitê)</a:t>
            </a:r>
          </a:p>
        </p:txBody>
      </p:sp>
      <p:pic>
        <p:nvPicPr>
          <p:cNvPr id="3" name="Imagem 2"/>
          <p:cNvPicPr>
            <a:picLocks noChangeAspect="1"/>
          </p:cNvPicPr>
          <p:nvPr/>
        </p:nvPicPr>
        <p:blipFill>
          <a:blip r:embed="rId2"/>
          <a:stretch>
            <a:fillRect/>
          </a:stretch>
        </p:blipFill>
        <p:spPr>
          <a:xfrm>
            <a:off x="319177" y="1876544"/>
            <a:ext cx="9506994" cy="4474972"/>
          </a:xfrm>
          <a:prstGeom prst="rect">
            <a:avLst/>
          </a:prstGeom>
        </p:spPr>
      </p:pic>
    </p:spTree>
    <p:extLst>
      <p:ext uri="{BB962C8B-B14F-4D97-AF65-F5344CB8AC3E}">
        <p14:creationId xmlns:p14="http://schemas.microsoft.com/office/powerpoint/2010/main" val="62352263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Azul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TotalTime>
  <Words>967</Words>
  <Application>Microsoft Office PowerPoint</Application>
  <PresentationFormat>Widescreen</PresentationFormat>
  <Paragraphs>86</Paragraphs>
  <Slides>18</Slides>
  <Notes>5</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18</vt:i4>
      </vt:variant>
    </vt:vector>
  </HeadingPairs>
  <TitlesOfParts>
    <vt:vector size="23" baseType="lpstr">
      <vt:lpstr>Arial</vt:lpstr>
      <vt:lpstr>Calibri</vt:lpstr>
      <vt:lpstr>Calibri Light</vt:lpstr>
      <vt:lpstr>Wingdings</vt:lpstr>
      <vt:lpstr>Tema do Office</vt:lpstr>
      <vt:lpstr>Módulo de Sucessão</vt:lpstr>
      <vt:lpstr>Módulo de Sucessão</vt:lpstr>
      <vt:lpstr>Módulo de Sucessão</vt:lpstr>
      <vt:lpstr>Módulo de Sucessão</vt:lpstr>
      <vt:lpstr>Módulo de Sucessão</vt:lpstr>
      <vt:lpstr>Módulo de Sucessão</vt:lpstr>
      <vt:lpstr>Módulo de Sucessão</vt:lpstr>
      <vt:lpstr>Módulo de Sucessão</vt:lpstr>
      <vt:lpstr>Módulo de Sucessão</vt:lpstr>
      <vt:lpstr>Módulo de Sucessão</vt:lpstr>
      <vt:lpstr>Módulo de Sucessão</vt:lpstr>
      <vt:lpstr>Módulo de Sucessão</vt:lpstr>
      <vt:lpstr>Módulo de Sucessão</vt:lpstr>
      <vt:lpstr>Módulo de Sucessão</vt:lpstr>
      <vt:lpstr>Módulo de Sucessão</vt:lpstr>
      <vt:lpstr>Módulo de Sucessão</vt:lpstr>
      <vt:lpstr>Módulo de Sucessão</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Módulo de Sucessão</dc:title>
  <dc:creator>Adla Amancio</dc:creator>
  <cp:lastModifiedBy>Adla Amancio</cp:lastModifiedBy>
  <cp:revision>11</cp:revision>
  <dcterms:created xsi:type="dcterms:W3CDTF">2015-03-01T20:57:48Z</dcterms:created>
  <dcterms:modified xsi:type="dcterms:W3CDTF">2015-03-01T21:58:48Z</dcterms:modified>
</cp:coreProperties>
</file>