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8" r:id="rId2"/>
    <p:sldId id="297" r:id="rId3"/>
    <p:sldId id="260" r:id="rId4"/>
    <p:sldId id="316" r:id="rId5"/>
    <p:sldId id="332" r:id="rId6"/>
    <p:sldId id="306" r:id="rId7"/>
    <p:sldId id="288" r:id="rId8"/>
    <p:sldId id="296" r:id="rId9"/>
    <p:sldId id="317" r:id="rId10"/>
    <p:sldId id="286" r:id="rId11"/>
    <p:sldId id="318" r:id="rId12"/>
    <p:sldId id="315" r:id="rId13"/>
    <p:sldId id="285" r:id="rId14"/>
    <p:sldId id="319" r:id="rId15"/>
    <p:sldId id="261" r:id="rId16"/>
    <p:sldId id="322" r:id="rId17"/>
    <p:sldId id="333" r:id="rId18"/>
    <p:sldId id="320" r:id="rId19"/>
    <p:sldId id="280" r:id="rId20"/>
    <p:sldId id="321" r:id="rId21"/>
    <p:sldId id="307" r:id="rId22"/>
    <p:sldId id="308" r:id="rId23"/>
    <p:sldId id="323" r:id="rId24"/>
    <p:sldId id="324" r:id="rId25"/>
    <p:sldId id="325" r:id="rId26"/>
    <p:sldId id="274" r:id="rId27"/>
    <p:sldId id="287" r:id="rId28"/>
    <p:sldId id="326" r:id="rId29"/>
    <p:sldId id="264" r:id="rId30"/>
    <p:sldId id="327" r:id="rId31"/>
    <p:sldId id="328" r:id="rId32"/>
    <p:sldId id="277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415" autoAdjust="0"/>
  </p:normalViewPr>
  <p:slideViewPr>
    <p:cSldViewPr>
      <p:cViewPr varScale="1">
        <p:scale>
          <a:sx n="116" d="100"/>
          <a:sy n="116" d="100"/>
        </p:scale>
        <p:origin x="1614" y="108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19/02/2015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19/02/2015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22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22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74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54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torantim.com.br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capa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</p:spPr>
      </p:pic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" descr="abertur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Line 17"/>
          <p:cNvSpPr>
            <a:spLocks noChangeShapeType="1"/>
          </p:cNvSpPr>
          <p:nvPr userDrawn="1"/>
        </p:nvSpPr>
        <p:spPr bwMode="auto">
          <a:xfrm>
            <a:off x="0" y="5029200"/>
            <a:ext cx="40386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85921" y="4458168"/>
            <a:ext cx="3929090" cy="500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5848" y="151976"/>
            <a:ext cx="12046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1" r:id="rId4"/>
    <p:sldLayoutId id="2147483663" r:id="rId5"/>
    <p:sldLayoutId id="2147483662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-2581" y="4958352"/>
            <a:ext cx="3779912" cy="1536552"/>
          </a:xfrm>
        </p:spPr>
        <p:txBody>
          <a:bodyPr/>
          <a:lstStyle/>
          <a:p>
            <a:r>
              <a:rPr lang="pt-BR" dirty="0" smtClean="0"/>
              <a:t>Projeto SuccessFactors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-5162" y="6192688"/>
            <a:ext cx="3785074" cy="620688"/>
          </a:xfrm>
        </p:spPr>
        <p:txBody>
          <a:bodyPr/>
          <a:lstStyle/>
          <a:p>
            <a:r>
              <a:rPr lang="pt-BR" dirty="0" smtClean="0"/>
              <a:t>( VID, VM, VS e VE 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da Reunião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539551" y="1412776"/>
            <a:ext cx="8136905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r>
              <a:rPr lang="pt-BR" sz="2600" dirty="0" smtClean="0">
                <a:ea typeface="ＭＳ Ｐゴシック" pitchFamily="34" charset="-128"/>
              </a:rPr>
              <a:t>O objetivo dessa reunião será:</a:t>
            </a:r>
          </a:p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endParaRPr lang="pt-BR" sz="2600" dirty="0" smtClean="0">
              <a:ea typeface="ＭＳ Ｐゴシック" pitchFamily="34" charset="-128"/>
            </a:endParaRPr>
          </a:p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r>
              <a:rPr lang="pt-BR" sz="2600" dirty="0" smtClean="0">
                <a:ea typeface="ＭＳ Ｐゴシック" pitchFamily="34" charset="-128"/>
              </a:rPr>
              <a:t>Dar inicio ao projeto de implementação dos módulos de  “Metas e Desempenho e Carreiras e Sucessão” do SuccessFactors nas empresas VID, VM, VE e VS do Grupo Votorantim. </a:t>
            </a:r>
          </a:p>
          <a:p>
            <a:pPr marL="0" indent="0" algn="just">
              <a:spcBef>
                <a:spcPts val="0"/>
              </a:spcBef>
              <a:buSzPct val="120000"/>
              <a:buNone/>
            </a:pPr>
            <a:endParaRPr lang="pt-BR" sz="2600" dirty="0">
              <a:ea typeface="ＭＳ Ｐゴシック" pitchFamily="34" charset="-128"/>
            </a:endParaRPr>
          </a:p>
          <a:p>
            <a:pPr marL="0" indent="0" algn="just">
              <a:spcBef>
                <a:spcPts val="0"/>
              </a:spcBef>
              <a:buSzPct val="120000"/>
              <a:buNone/>
            </a:pPr>
            <a:r>
              <a:rPr lang="pt-BR" sz="2600" dirty="0" smtClean="0">
                <a:ea typeface="ＭＳ Ｐゴシック" pitchFamily="34" charset="-128"/>
              </a:rPr>
              <a:t>Apresentação de um cronograma macro para implementação, escopo do projeto, metodologia que será utilizada, equipe do projeto, premissas e fatores críticos de sucesso.</a:t>
            </a:r>
          </a:p>
        </p:txBody>
      </p:sp>
    </p:spTree>
    <p:extLst>
      <p:ext uri="{BB962C8B-B14F-4D97-AF65-F5344CB8AC3E}">
        <p14:creationId xmlns:p14="http://schemas.microsoft.com/office/powerpoint/2010/main" val="29605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 e Principais Datas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15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23528" y="1052736"/>
            <a:ext cx="8496944" cy="5400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9600" b="1" dirty="0" smtClean="0"/>
              <a:t>SuccessFactors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dirty="0" smtClean="0"/>
              <a:t>Solução </a:t>
            </a:r>
            <a:r>
              <a:rPr lang="pt-BR" sz="6000" dirty="0"/>
              <a:t>de Capital Humano Global completa. Além de alinhar sua força de trabalho com a estratégia de negócios, ela também oferece uma lógica de análise poderosa que garante a visibilidade de todos os aspectos de seu banco de talentos.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dirty="0"/>
              <a:t>Business Execution (BizX) é um  software que proporciona resultados reais, garantindo o alinhamento organizacional, otimizando o desempenho do pessoal e criando uma vantagem competitiva com uma visão profunda da força de </a:t>
            </a:r>
            <a:r>
              <a:rPr lang="pt-BR" sz="6000" dirty="0" smtClean="0"/>
              <a:t>trabalho.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dirty="0"/>
              <a:t>Provedora de software Business Execution com segurança, desempenho, escalabilidade e um único código para todos os </a:t>
            </a:r>
            <a:r>
              <a:rPr lang="pt-BR" sz="6000" dirty="0" smtClean="0"/>
              <a:t>clientes.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/>
          </a:p>
          <a:p>
            <a:pPr marL="0"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6000" b="1" dirty="0"/>
              <a:t>Custo </a:t>
            </a:r>
            <a:r>
              <a:rPr lang="pt-BR" sz="6000" b="1" dirty="0" smtClean="0"/>
              <a:t>Efetivo:</a:t>
            </a:r>
          </a:p>
          <a:p>
            <a:pPr marL="857250" lvl="2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6000" dirty="0" smtClean="0"/>
              <a:t>Elimina </a:t>
            </a:r>
            <a:r>
              <a:rPr lang="pt-BR" sz="6000" dirty="0"/>
              <a:t>necessidade de Hardware/Software</a:t>
            </a:r>
          </a:p>
          <a:p>
            <a:pPr marL="857250" lvl="2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6000" dirty="0"/>
              <a:t>Sem desenvolvimento</a:t>
            </a:r>
          </a:p>
          <a:p>
            <a:pPr marL="857250" lvl="2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6000" dirty="0"/>
              <a:t>Sem custo de atualização e conversão</a:t>
            </a:r>
          </a:p>
          <a:p>
            <a:pPr marL="857250" lvl="2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6000" dirty="0"/>
              <a:t>Pay as </a:t>
            </a:r>
            <a:r>
              <a:rPr lang="pt-BR" sz="6000" dirty="0" err="1"/>
              <a:t>you</a:t>
            </a:r>
            <a:r>
              <a:rPr lang="pt-BR" sz="6000" dirty="0"/>
              <a:t> go – compra de licenças conforme necessidade</a:t>
            </a:r>
          </a:p>
          <a:p>
            <a:pPr lvl="2" algn="just">
              <a:spcBef>
                <a:spcPts val="0"/>
              </a:spcBef>
            </a:pPr>
            <a:endParaRPr lang="pt-BR" sz="6000" dirty="0"/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b="1" dirty="0"/>
              <a:t>Reduz demanda de TI</a:t>
            </a: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b="1" dirty="0"/>
              <a:t>Ciclo de implementação </a:t>
            </a:r>
            <a:r>
              <a:rPr lang="pt-BR" sz="6000" b="1" dirty="0" smtClean="0"/>
              <a:t>Rápido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6777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7" y="1165688"/>
            <a:ext cx="8064896" cy="5115708"/>
          </a:xfrm>
          <a:prstGeom prst="rect">
            <a:avLst/>
          </a:prstGeom>
        </p:spPr>
      </p:pic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68240" y="1124744"/>
            <a:ext cx="8280919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r>
              <a:rPr lang="pt-BR" sz="2400" b="1" dirty="0" err="1" smtClean="0">
                <a:ea typeface="ＭＳ Ｐゴシック" pitchFamily="34" charset="-128"/>
              </a:rPr>
              <a:t>Landscape</a:t>
            </a:r>
            <a:r>
              <a:rPr lang="pt-BR" sz="2400" b="1" dirty="0" smtClean="0">
                <a:ea typeface="ＭＳ Ｐゴシック" pitchFamily="34" charset="-128"/>
              </a:rPr>
              <a:t> </a:t>
            </a:r>
            <a:r>
              <a:rPr lang="pt-BR" sz="2400" b="1" dirty="0" err="1" smtClean="0">
                <a:ea typeface="ＭＳ Ｐゴシック" pitchFamily="34" charset="-128"/>
              </a:rPr>
              <a:t>SuccessFactors</a:t>
            </a:r>
            <a:endParaRPr lang="pt-BR" sz="2400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2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/>
              <a:t>Escopo </a:t>
            </a:r>
            <a:r>
              <a:rPr lang="pt-BR" dirty="0"/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 e Principais Datas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226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95536" y="1186180"/>
            <a:ext cx="835292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algn="just"/>
            <a:endParaRPr lang="pt-BR" sz="1000" dirty="0" smtClean="0"/>
          </a:p>
          <a:p>
            <a:r>
              <a:rPr lang="pt-BR" sz="1050" b="1" dirty="0"/>
              <a:t> </a:t>
            </a:r>
            <a:r>
              <a:rPr lang="pt-BR" sz="1050" b="1" dirty="0" smtClean="0"/>
              <a:t>           </a:t>
            </a:r>
            <a:r>
              <a:rPr lang="pt-BR" sz="2000" b="1" dirty="0" smtClean="0"/>
              <a:t>Metas </a:t>
            </a:r>
            <a:r>
              <a:rPr lang="pt-BR" sz="2000" b="1" dirty="0"/>
              <a:t>e Avaliações de </a:t>
            </a:r>
            <a:r>
              <a:rPr lang="pt-BR" sz="2000" b="1" dirty="0" smtClean="0"/>
              <a:t>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Implementação de Single Sign On (SSO) com SAP Portal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Site S/FTP para envio de arquivos (com criptografia PGP)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Configurar portlet de boas-vindas (conteúdo 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 smtClean="0"/>
              <a:t>Página </a:t>
            </a:r>
            <a:r>
              <a:rPr lang="pt-BR" sz="1900" dirty="0"/>
              <a:t>inicial com blocos personalizados (ex.: boas-vindas, mensagens, links</a:t>
            </a:r>
            <a:r>
              <a:rPr lang="pt-BR" sz="19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Perfil do Empregado (Employee Profile)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Talent Insights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Role Based Permissions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Gestão de Metas (Goal Management)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Gerenciamento de Performance (Performance Management)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Avaliações 360 (</a:t>
            </a:r>
            <a:r>
              <a:rPr lang="pt-BR" sz="1900" dirty="0" smtClean="0"/>
              <a:t>360/</a:t>
            </a:r>
            <a:r>
              <a:rPr lang="en-US" sz="1900" dirty="0" smtClean="0"/>
              <a:t>Multi-Rater</a:t>
            </a:r>
            <a:r>
              <a:rPr lang="pt-BR" sz="1900" dirty="0" smtClean="0"/>
              <a:t>)</a:t>
            </a:r>
            <a:endParaRPr lang="pt-BR" sz="19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/>
              <a:t>Calibração de Performance (Performance Calibration)</a:t>
            </a:r>
            <a:endParaRPr lang="pt-BR" sz="1900" dirty="0"/>
          </a:p>
          <a:p>
            <a:pPr lvl="0"/>
            <a:endParaRPr lang="pt-BR" dirty="0" smtClean="0"/>
          </a:p>
          <a:p>
            <a:pPr lvl="0"/>
            <a:r>
              <a:rPr lang="pt-BR" sz="2000" b="1" dirty="0"/>
              <a:t> </a:t>
            </a:r>
            <a:r>
              <a:rPr lang="pt-BR" sz="2000" b="1" dirty="0" smtClean="0"/>
              <a:t>     Carreira </a:t>
            </a:r>
            <a:r>
              <a:rPr lang="pt-BR" sz="2000" b="1" dirty="0"/>
              <a:t>e Sucessão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Plano de Sucessão (Succession Planning)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Calibração de Talentos (Talent Calibration</a:t>
            </a:r>
            <a:r>
              <a:rPr lang="pt-BR" sz="1900" dirty="0" smtClean="0"/>
              <a:t>)</a:t>
            </a:r>
            <a:endParaRPr lang="pt-BR" sz="19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107504" y="1258536"/>
            <a:ext cx="3672408" cy="231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defTabSz="801688" fontAlgn="base">
              <a:spcBef>
                <a:spcPct val="20000"/>
              </a:spcBef>
              <a:spcAft>
                <a:spcPct val="20000"/>
              </a:spcAft>
            </a:pPr>
            <a:r>
              <a:rPr lang="pt-BR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t-BR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PM/GM – Metas e Desempenho</a:t>
            </a:r>
            <a:endParaRPr lang="pt-BR" sz="16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Avalição 360º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Plano de Metas e Competências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Calibração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 Básico dos Integrantes</a:t>
            </a: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  <a:buFont typeface="Arial Unicode MS" pitchFamily="34" charset="-128"/>
              <a:buNone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3563888" y="1271232"/>
            <a:ext cx="2952328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defTabSz="801688" fontAlgn="base">
              <a:spcBef>
                <a:spcPct val="20000"/>
              </a:spcBef>
              <a:spcAft>
                <a:spcPct val="20000"/>
              </a:spcAft>
            </a:pPr>
            <a:r>
              <a:rPr lang="pt-B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pt-BR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Carreira 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Sucessão</a:t>
            </a:r>
            <a:endParaRPr lang="pt-BR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Plano de Sucessão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Calibração de Talentos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  <a:buFont typeface="Arial Unicode MS" pitchFamily="34" charset="-128"/>
              <a:buNone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6520839" y="1281455"/>
            <a:ext cx="2515657" cy="176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defTabSz="801688" fontAlgn="base">
              <a:spcBef>
                <a:spcPct val="20000"/>
              </a:spcBef>
              <a:spcAft>
                <a:spcPct val="20000"/>
              </a:spcAft>
            </a:pPr>
            <a:r>
              <a:rPr lang="pt-BR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Integração SAP x </a:t>
            </a:r>
            <a:r>
              <a:rPr lang="pt-BR" b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SuccessFactors</a:t>
            </a:r>
            <a:endParaRPr lang="pt-BR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de Integração SAP x </a:t>
            </a:r>
            <a:r>
              <a:rPr lang="pt-B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SuccessFactors</a:t>
            </a:r>
            <a:endParaRPr lang="pt-BR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  <a:buFont typeface="Arial Unicode MS" pitchFamily="34" charset="-128"/>
              <a:buNone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14" y="3284984"/>
            <a:ext cx="8496943" cy="32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endParaRPr lang="pt-BR" dirty="0"/>
          </a:p>
        </p:txBody>
      </p:sp>
      <p:pic>
        <p:nvPicPr>
          <p:cNvPr id="10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413471" y="1584270"/>
            <a:ext cx="8419708" cy="4711402"/>
          </a:xfrm>
          <a:prstGeom prst="rect">
            <a:avLst/>
          </a:prstGeom>
        </p:spPr>
      </p:pic>
      <p:sp>
        <p:nvSpPr>
          <p:cNvPr id="11" name="Espaço Reservado para Conteúdo 6"/>
          <p:cNvSpPr txBox="1">
            <a:spLocks/>
          </p:cNvSpPr>
          <p:nvPr/>
        </p:nvSpPr>
        <p:spPr>
          <a:xfrm>
            <a:off x="467545" y="1124744"/>
            <a:ext cx="8280919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r>
              <a:rPr lang="pt-BR" sz="2400" b="1" dirty="0" err="1" smtClean="0">
                <a:ea typeface="ＭＳ Ｐゴシック" pitchFamily="34" charset="-128"/>
              </a:rPr>
              <a:t>Landscape</a:t>
            </a:r>
            <a:r>
              <a:rPr lang="pt-BR" sz="2400" b="1" dirty="0" smtClean="0">
                <a:ea typeface="ＭＳ Ｐゴシック" pitchFamily="34" charset="-128"/>
              </a:rPr>
              <a:t> </a:t>
            </a:r>
            <a:r>
              <a:rPr lang="pt-BR" sz="2400" b="1" dirty="0" err="1" smtClean="0">
                <a:ea typeface="ＭＳ Ｐゴシック" pitchFamily="34" charset="-128"/>
              </a:rPr>
              <a:t>SuccessFactors</a:t>
            </a:r>
            <a:r>
              <a:rPr lang="pt-BR" sz="2400" b="1" dirty="0" smtClean="0">
                <a:ea typeface="ＭＳ Ｐゴシック" pitchFamily="34" charset="-128"/>
              </a:rPr>
              <a:t> baseado no Escopo do Projeto</a:t>
            </a:r>
          </a:p>
        </p:txBody>
      </p:sp>
    </p:spTree>
    <p:extLst>
      <p:ext uri="{BB962C8B-B14F-4D97-AF65-F5344CB8AC3E}">
        <p14:creationId xmlns:p14="http://schemas.microsoft.com/office/powerpoint/2010/main" val="31782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Cronograma </a:t>
            </a:r>
            <a:r>
              <a:rPr lang="pt-BR" dirty="0" smtClean="0"/>
              <a:t>Macro</a:t>
            </a:r>
            <a:endParaRPr lang="pt-BR" dirty="0" smtClean="0"/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957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835696" y="130280"/>
            <a:ext cx="5676528" cy="792162"/>
          </a:xfrm>
        </p:spPr>
        <p:txBody>
          <a:bodyPr/>
          <a:lstStyle/>
          <a:p>
            <a:r>
              <a:rPr lang="pt-BR" dirty="0" smtClean="0"/>
              <a:t>Macro Cronograma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72842"/>
              </p:ext>
            </p:extLst>
          </p:nvPr>
        </p:nvGraphicFramePr>
        <p:xfrm>
          <a:off x="1331640" y="1589681"/>
          <a:ext cx="6417642" cy="4287591"/>
        </p:xfrm>
        <a:graphic>
          <a:graphicData uri="http://schemas.openxmlformats.org/drawingml/2006/table">
            <a:tbl>
              <a:tblPr/>
              <a:tblGrid>
                <a:gridCol w="1902530"/>
                <a:gridCol w="1905928"/>
                <a:gridCol w="1304592"/>
                <a:gridCol w="1304592"/>
              </a:tblGrid>
              <a:tr h="25481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Etapa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de Início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de Término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1021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BluePrint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Assinatura do Blueprint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06/mar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Onda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09/mar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17/abr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Unitários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20/abr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24/abr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27/abr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30/abr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Integrados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Treinamento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Cut-Over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Operação Assistida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Onda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Unitários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Integrados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Treinamento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Cut-Over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326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Operação Assistida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467544" y="3861048"/>
            <a:ext cx="7780464" cy="15841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Kick-Off do Projeto – 20-02-2015</a:t>
            </a:r>
          </a:p>
          <a:p>
            <a:r>
              <a:rPr lang="pt-BR" dirty="0" smtClean="0"/>
              <a:t>Implementação	de Metas e Competências </a:t>
            </a:r>
          </a:p>
          <a:p>
            <a:r>
              <a:rPr lang="pt-BR" dirty="0" smtClean="0"/>
              <a:t>SuccessFactors.</a:t>
            </a:r>
            <a:endParaRPr lang="pt-BR" dirty="0"/>
          </a:p>
        </p:txBody>
      </p:sp>
      <p:pic>
        <p:nvPicPr>
          <p:cNvPr id="2052" name="Picture 4" descr="http://upload.wikimedia.org/wikipedia/en/f/f6/SAP_successfactor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6452924" cy="180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 e Principais Datas</a:t>
            </a:r>
          </a:p>
          <a:p>
            <a:r>
              <a:rPr lang="pt-BR" dirty="0"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507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4294967295"/>
          </p:nvPr>
        </p:nvSpPr>
        <p:spPr>
          <a:xfrm>
            <a:off x="395536" y="1611927"/>
            <a:ext cx="8280920" cy="5129441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200" dirty="0">
                <a:ea typeface="ＭＳ Ｐゴシック" pitchFamily="34" charset="-128"/>
              </a:rPr>
              <a:t>A Metodologia SuccessFactors BizXpert é a base para todos os projetos e descreve quais as tarefas que precisam ser executadas, quando e inclui um roteiro detalhado, bem como uma série de ferramentas e aceleradores disponíveis para o SuccessFactors</a:t>
            </a:r>
            <a:r>
              <a:rPr lang="pt-BR" sz="2200" dirty="0" smtClean="0">
                <a:ea typeface="ＭＳ Ｐゴシック" pitchFamily="34" charset="-128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1000" dirty="0">
              <a:ea typeface="ＭＳ Ｐゴシック" pitchFamily="34" charset="-128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200" dirty="0" smtClean="0">
                <a:ea typeface="ＭＳ Ｐゴシック" pitchFamily="34" charset="-128"/>
              </a:rPr>
              <a:t>Neste projeto utilizaremos as metodologias BizXpert, ASAP SAP e a </a:t>
            </a:r>
            <a:r>
              <a:rPr lang="pt-BR" sz="2400" dirty="0" smtClean="0"/>
              <a:t>Metodologia </a:t>
            </a:r>
            <a:r>
              <a:rPr lang="pt-BR" sz="2400" dirty="0"/>
              <a:t>de </a:t>
            </a:r>
            <a:r>
              <a:rPr lang="pt-BR" sz="2400" dirty="0" smtClean="0"/>
              <a:t>Gerenciamento </a:t>
            </a:r>
            <a:r>
              <a:rPr lang="pt-BR" sz="2400" dirty="0"/>
              <a:t>de </a:t>
            </a:r>
            <a:r>
              <a:rPr lang="pt-BR" sz="2400" dirty="0" smtClean="0"/>
              <a:t>Projetos </a:t>
            </a:r>
            <a:r>
              <a:rPr lang="pt-BR" sz="2400" dirty="0"/>
              <a:t>do Grupo </a:t>
            </a:r>
            <a:r>
              <a:rPr lang="pt-BR" sz="2400" dirty="0" smtClean="0"/>
              <a:t>Votorantim, a qual será a mandatória.</a:t>
            </a:r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2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4294967295"/>
          </p:nvPr>
        </p:nvSpPr>
        <p:spPr>
          <a:xfrm>
            <a:off x="467545" y="1124744"/>
            <a:ext cx="8280919" cy="4968552"/>
          </a:xfrm>
          <a:prstGeom prst="rect">
            <a:avLst/>
          </a:prstGeom>
        </p:spPr>
        <p:txBody>
          <a:bodyPr/>
          <a:lstStyle/>
          <a:p>
            <a:pPr marL="0" indent="0" algn="just">
              <a:spcBef>
                <a:spcPts val="0"/>
              </a:spcBef>
              <a:buSzPct val="120000"/>
              <a:buNone/>
            </a:pPr>
            <a:r>
              <a:rPr lang="pt-BR" sz="2400" b="1" dirty="0" smtClean="0">
                <a:ea typeface="ＭＳ Ｐゴシック" pitchFamily="34" charset="-128"/>
              </a:rPr>
              <a:t>      Benefícios da Metodologia</a:t>
            </a:r>
          </a:p>
          <a:p>
            <a:pPr marL="0" indent="0" algn="just">
              <a:spcBef>
                <a:spcPts val="0"/>
              </a:spcBef>
              <a:buSzPct val="120000"/>
              <a:buNone/>
            </a:pPr>
            <a:endParaRPr lang="pt-BR" sz="2400" b="1" dirty="0" smtClean="0">
              <a:ea typeface="ＭＳ Ｐゴシック" pitchFamily="34" charset="-128"/>
            </a:endParaRPr>
          </a:p>
          <a:p>
            <a:pPr lvl="1" algn="just">
              <a:spcBef>
                <a:spcPts val="0"/>
              </a:spcBef>
              <a:buSzPct val="120000"/>
            </a:pPr>
            <a:r>
              <a:rPr lang="pt-PT" sz="2000" dirty="0" smtClean="0">
                <a:ea typeface="ＭＳ Ｐゴシック" pitchFamily="34" charset="-128"/>
              </a:rPr>
              <a:t>Previsibilidade</a:t>
            </a:r>
            <a:r>
              <a:rPr lang="pt-PT" sz="2000" dirty="0">
                <a:ea typeface="ＭＳ Ｐゴシック" pitchFamily="34" charset="-128"/>
              </a:rPr>
              <a:t>: Utilizando processos repetitivos e aceleradores  </a:t>
            </a:r>
            <a:r>
              <a:rPr lang="pt-PT" sz="2000" dirty="0" smtClean="0">
                <a:ea typeface="ＭＳ Ｐゴシック" pitchFamily="34" charset="-128"/>
              </a:rPr>
              <a:t>SuccessFactors e SAP, </a:t>
            </a:r>
            <a:r>
              <a:rPr lang="pt-PT" sz="2000" dirty="0">
                <a:ea typeface="ＭＳ Ｐゴシック" pitchFamily="34" charset="-128"/>
              </a:rPr>
              <a:t>permite que a equipe do projeto para planejar cada etapa do processo.</a:t>
            </a:r>
          </a:p>
          <a:p>
            <a:pPr lvl="1" algn="just">
              <a:spcBef>
                <a:spcPts val="600"/>
              </a:spcBef>
              <a:buSzPct val="120000"/>
            </a:pPr>
            <a:r>
              <a:rPr lang="pt-PT" sz="2000" dirty="0">
                <a:ea typeface="ＭＳ Ｐゴシック" pitchFamily="34" charset="-128"/>
              </a:rPr>
              <a:t>Flexibilidade: Proporcionar flexibilidade e escalabilidade para o alcance das necessidades de cada cliente.</a:t>
            </a:r>
          </a:p>
          <a:p>
            <a:pPr lvl="1" algn="just">
              <a:spcBef>
                <a:spcPts val="600"/>
              </a:spcBef>
              <a:buSzPct val="120000"/>
            </a:pPr>
            <a:r>
              <a:rPr lang="pt-PT" sz="2000" dirty="0">
                <a:ea typeface="ＭＳ Ｐゴシック" pitchFamily="34" charset="-128"/>
              </a:rPr>
              <a:t>Redução do risco: redução do risco de implementação e alavancar melhores práticas e estratégias de mitigação.</a:t>
            </a:r>
          </a:p>
          <a:p>
            <a:pPr lvl="1" algn="just">
              <a:spcBef>
                <a:spcPts val="600"/>
              </a:spcBef>
              <a:buSzPct val="120000"/>
            </a:pPr>
            <a:r>
              <a:rPr lang="pt-PT" sz="2000" dirty="0">
                <a:ea typeface="ＭＳ Ｐゴシック" pitchFamily="34" charset="-128"/>
              </a:rPr>
              <a:t>Entrega On-Time: marcos adequados ajudam a todos cumprir prazos dentro do cronograma para atingir os objetivos do projeto.</a:t>
            </a:r>
          </a:p>
          <a:p>
            <a:pPr lvl="1" algn="just">
              <a:spcBef>
                <a:spcPts val="600"/>
              </a:spcBef>
              <a:buSzPct val="120000"/>
            </a:pPr>
            <a:r>
              <a:rPr lang="pt-PT" sz="2000" dirty="0">
                <a:ea typeface="ＭＳ Ｐゴシック" pitchFamily="34" charset="-128"/>
              </a:rPr>
              <a:t>Transferência de Conhecimento: Aproveitando a experiência dos Consultores e estratégia para assegurar a transferência de conhecimento completo para o cliente.</a:t>
            </a:r>
            <a:endParaRPr lang="pt-BR" sz="2000" dirty="0">
              <a:ea typeface="ＭＳ Ｐゴシック" pitchFamily="34" charset="-128"/>
            </a:endParaRPr>
          </a:p>
          <a:p>
            <a:pPr>
              <a:spcBef>
                <a:spcPts val="0"/>
              </a:spcBef>
            </a:pPr>
            <a:endParaRPr lang="pt-BR" sz="22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36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4294967295"/>
          </p:nvPr>
        </p:nvSpPr>
        <p:spPr>
          <a:xfrm>
            <a:off x="378455" y="1052736"/>
            <a:ext cx="8424935" cy="4968552"/>
          </a:xfrm>
          <a:prstGeom prst="rect">
            <a:avLst/>
          </a:prstGeom>
        </p:spPr>
        <p:txBody>
          <a:bodyPr/>
          <a:lstStyle/>
          <a:p>
            <a:pPr marL="0" indent="0" algn="just">
              <a:spcBef>
                <a:spcPts val="0"/>
              </a:spcBef>
              <a:buSzPct val="120000"/>
              <a:buNone/>
            </a:pPr>
            <a:r>
              <a:rPr lang="pt-BR" sz="2400" b="1" dirty="0" smtClean="0">
                <a:ea typeface="ＭＳ Ｐゴシック" pitchFamily="34" charset="-128"/>
              </a:rPr>
              <a:t>      ASAP SAP</a:t>
            </a:r>
          </a:p>
          <a:p>
            <a:pPr marL="0" indent="0" algn="just">
              <a:spcBef>
                <a:spcPts val="0"/>
              </a:spcBef>
              <a:buSzPct val="120000"/>
              <a:buNone/>
            </a:pPr>
            <a:endParaRPr lang="pt-BR" sz="2400" b="1" dirty="0" smtClean="0">
              <a:ea typeface="ＭＳ Ｐゴシック" pitchFamily="34" charset="-128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  <p:pic>
        <p:nvPicPr>
          <p:cNvPr id="4" name="Picture 12" descr="01_5561_ASAP_Roadmap_0bis6_extrac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35" y="1554846"/>
            <a:ext cx="8460940" cy="1944216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Retângulo 1"/>
          <p:cNvSpPr/>
          <p:nvPr/>
        </p:nvSpPr>
        <p:spPr>
          <a:xfrm>
            <a:off x="301824" y="3789040"/>
            <a:ext cx="8568951" cy="2734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Preparação do Projeto 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Preparar documentação do projeto, sala e equipe.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Blue Print </a:t>
            </a:r>
            <a:r>
              <a:rPr lang="pt-BR" sz="1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: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Mapear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processos de negócio (AS IS) e fazer o desenho do TO BE.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Realização 	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partir do BBP é feito todo a preparação do ambiente SAP inclusive com os </a:t>
            </a:r>
            <a:r>
              <a:rPr lang="pt-BR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desenvolvimentos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necessários.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Preparação Final </a:t>
            </a:r>
            <a:r>
              <a:rPr lang="pt-BR" sz="1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Nesta fase o ambiente é preparado com uma massa de dados crítica para os </a:t>
            </a:r>
            <a:r>
              <a:rPr lang="pt-BR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testes unitários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o plano de cutover.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 LIVE 	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Fase em que o ambiente produtivo está pronto para uso da área usuária.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SAP	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Assegurar uma implementação bem-sucedida com suas operações e </a:t>
            </a:r>
            <a:r>
              <a:rPr lang="pt-BR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soluções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ponta-a-ponta.</a:t>
            </a:r>
            <a:endParaRPr lang="pt-BR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3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4294967295"/>
          </p:nvPr>
        </p:nvSpPr>
        <p:spPr>
          <a:xfrm>
            <a:off x="378455" y="1077982"/>
            <a:ext cx="8424935" cy="5420066"/>
          </a:xfrm>
          <a:prstGeom prst="rect">
            <a:avLst/>
          </a:prstGeom>
        </p:spPr>
        <p:txBody>
          <a:bodyPr/>
          <a:lstStyle/>
          <a:p>
            <a:pPr marL="0" indent="0" algn="just">
              <a:spcBef>
                <a:spcPts val="0"/>
              </a:spcBef>
              <a:buSzPct val="120000"/>
              <a:buNone/>
            </a:pPr>
            <a:r>
              <a:rPr lang="pt-BR" sz="2400" b="1" dirty="0" smtClean="0">
                <a:ea typeface="ＭＳ Ｐゴシック" pitchFamily="34" charset="-128"/>
              </a:rPr>
              <a:t>      </a:t>
            </a:r>
            <a:r>
              <a:rPr lang="pt-BR" sz="2400" b="1" dirty="0" smtClean="0"/>
              <a:t>BIZXPERT</a:t>
            </a:r>
            <a:endParaRPr lang="pt-BR" sz="2400" b="1" dirty="0" smtClean="0">
              <a:ea typeface="ＭＳ Ｐゴシック" pitchFamily="34" charset="-128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8455" y="1628800"/>
            <a:ext cx="8424935" cy="100811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78455" y="2758748"/>
            <a:ext cx="85140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metodologia BizXpert está dividida em 4 fases, conforme detalhadas abaixo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algn="just">
              <a:spcAft>
                <a:spcPts val="0"/>
              </a:spcAft>
            </a:pPr>
            <a:endParaRPr lang="pt-BR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Fase1: Preparar</a:t>
            </a:r>
            <a:endParaRPr lang="pt-BR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Durante a fase de preparação a equipe do projeto realiza o planejamento do projeto</a:t>
            </a:r>
            <a:endParaRPr lang="pt-BR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o desenho sistema. </a:t>
            </a:r>
            <a:endParaRPr lang="pt-BR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Fase 2: Realizar</a:t>
            </a:r>
            <a:endParaRPr lang="pt-BR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Durante a fase ‘Realizar’ o cliente começa a ver os retornos do planejamento e design da fase Preparar. </a:t>
            </a:r>
            <a:endParaRPr lang="pt-BR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Fase 3: Verificar</a:t>
            </a:r>
            <a:endParaRPr lang="pt-BR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Durante a fase ‘Verificar’ o cliente executa o plano de testes para validar as configurações realizadas e cumprir com os requerimentos estabelecidos.</a:t>
            </a:r>
            <a:endParaRPr lang="pt-BR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Etapa 4: Lançar</a:t>
            </a:r>
            <a:endParaRPr lang="pt-BR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 é a fase final da Metodologia BizXpert. As tarefas a serem executadas nesta fase são: o Go Live, executar o plano de suporte e efetuar a transição da solução.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 e Principais Datas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678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 do Projeto</a:t>
            </a:r>
            <a:endParaRPr lang="pt-BR" dirty="0"/>
          </a:p>
        </p:txBody>
      </p:sp>
      <p:sp>
        <p:nvSpPr>
          <p:cNvPr id="19" name="Espaço Reservado para Conteúdo 6"/>
          <p:cNvSpPr txBox="1">
            <a:spLocks/>
          </p:cNvSpPr>
          <p:nvPr/>
        </p:nvSpPr>
        <p:spPr>
          <a:xfrm>
            <a:off x="357158" y="1196752"/>
            <a:ext cx="8391306" cy="504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120000"/>
            </a:pPr>
            <a:r>
              <a:rPr lang="pt-BR" sz="2000" b="1" dirty="0" smtClean="0">
                <a:ea typeface="ＭＳ Ｐゴシック" pitchFamily="34" charset="-128"/>
              </a:rPr>
              <a:t>Equipe Consultoria</a:t>
            </a:r>
          </a:p>
          <a:p>
            <a:pPr marL="457200" lvl="1" indent="0" algn="just">
              <a:buSzPct val="120000"/>
              <a:buNone/>
            </a:pPr>
            <a:r>
              <a:rPr lang="pt-PT" sz="1900" dirty="0" smtClean="0">
                <a:ea typeface="ＭＳ Ｐゴシック" pitchFamily="34" charset="-128"/>
              </a:rPr>
              <a:t>Traz a experiência do produto, as melhores práticas comprovadas, e uma combinação de conhecimentos e experiência na implementação de HCM.</a:t>
            </a:r>
          </a:p>
          <a:p>
            <a:pPr algn="just">
              <a:buSzPct val="120000"/>
            </a:pPr>
            <a:endParaRPr lang="pt-PT" sz="2000" dirty="0" smtClean="0">
              <a:ea typeface="ＭＳ Ｐゴシック" pitchFamily="34" charset="-128"/>
            </a:endParaRPr>
          </a:p>
          <a:p>
            <a:pPr algn="just">
              <a:buSzPct val="120000"/>
            </a:pPr>
            <a:r>
              <a:rPr lang="pt-PT" sz="2000" b="1" dirty="0" smtClean="0">
                <a:ea typeface="ＭＳ Ｐゴシック" pitchFamily="34" charset="-128"/>
              </a:rPr>
              <a:t> Equipe Cliente</a:t>
            </a:r>
          </a:p>
          <a:p>
            <a:pPr marL="457200" lvl="1" indent="0" algn="just">
              <a:buSzPct val="120000"/>
              <a:buNone/>
            </a:pPr>
            <a:r>
              <a:rPr lang="pt-PT" sz="1900" dirty="0" smtClean="0">
                <a:ea typeface="ＭＳ Ｐゴシック" pitchFamily="34" charset="-128"/>
              </a:rPr>
              <a:t>Entende seus direcionamentos de negócio, objetivos do projeto e gerencia as questões de negócios dentro de sua organização.</a:t>
            </a:r>
            <a:endParaRPr lang="pt-BR" sz="1900" dirty="0" smtClean="0">
              <a:ea typeface="ＭＳ Ｐゴシック" pitchFamily="34" charset="-128"/>
            </a:endParaRPr>
          </a:p>
          <a:p>
            <a:pPr algn="just">
              <a:buSzPct val="120000"/>
              <a:buFont typeface="Arial" pitchFamily="34" charset="0"/>
              <a:buBlip>
                <a:blip r:embed="rId2"/>
              </a:buBlip>
            </a:pPr>
            <a:endParaRPr lang="pt-BR" sz="2400" dirty="0" smtClean="0">
              <a:ea typeface="ＭＳ Ｐゴシック" pitchFamily="34" charset="-128"/>
            </a:endParaRPr>
          </a:p>
          <a:p>
            <a:pPr algn="just"/>
            <a:endParaRPr lang="pt-BR" sz="2400" dirty="0" smtClean="0">
              <a:ea typeface="ＭＳ Ｐゴシック" pitchFamily="34" charset="-128"/>
            </a:endParaRPr>
          </a:p>
          <a:p>
            <a:endParaRPr lang="pt-BR" sz="2400" dirty="0" smtClean="0">
              <a:ea typeface="ＭＳ Ｐゴシック" pitchFamily="34" charset="-128"/>
            </a:endParaRPr>
          </a:p>
          <a:p>
            <a:endParaRPr lang="pt-BR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86634"/>
            <a:ext cx="6912768" cy="21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 do Projeto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09489" y="1340768"/>
            <a:ext cx="7992888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SzPct val="120000"/>
            </a:pPr>
            <a:r>
              <a:rPr lang="pt-BR" sz="2000" b="1" dirty="0">
                <a:ea typeface="ＭＳ Ｐゴシック" pitchFamily="34" charset="-128"/>
              </a:rPr>
              <a:t>Equipe </a:t>
            </a:r>
            <a:r>
              <a:rPr lang="pt-BR" sz="2000" b="1" dirty="0" smtClean="0">
                <a:ea typeface="ＭＳ Ｐゴシック" pitchFamily="34" charset="-128"/>
              </a:rPr>
              <a:t>Consultoria</a:t>
            </a:r>
          </a:p>
          <a:p>
            <a:pPr algn="just">
              <a:buSzPct val="120000"/>
            </a:pPr>
            <a:endParaRPr lang="pt-BR" sz="2000" dirty="0">
              <a:ea typeface="ＭＳ Ｐゴシック" pitchFamily="34" charset="-128"/>
            </a:endParaRP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 smtClean="0">
                <a:ea typeface="ＭＳ Ｐゴシック" pitchFamily="34" charset="-128"/>
              </a:rPr>
              <a:t>Diretor Executivo:</a:t>
            </a:r>
            <a:r>
              <a:rPr lang="pt-BR" sz="1900" dirty="0">
                <a:ea typeface="ＭＳ Ｐゴシック" pitchFamily="34" charset="-128"/>
              </a:rPr>
              <a:t>		</a:t>
            </a:r>
            <a:r>
              <a:rPr lang="pt-BR" sz="1900" dirty="0" smtClean="0">
                <a:ea typeface="ＭＳ Ｐゴシック" pitchFamily="34" charset="-128"/>
              </a:rPr>
              <a:t>Robson </a:t>
            </a:r>
            <a:r>
              <a:rPr lang="pt-BR" sz="1900" dirty="0">
                <a:ea typeface="ＭＳ Ｐゴシック" pitchFamily="34" charset="-128"/>
              </a:rPr>
              <a:t>Gois de </a:t>
            </a:r>
            <a:r>
              <a:rPr lang="pt-BR" sz="1900" dirty="0" smtClean="0">
                <a:ea typeface="ＭＳ Ｐゴシック" pitchFamily="34" charset="-128"/>
              </a:rPr>
              <a:t>Oliveira</a:t>
            </a:r>
            <a:endParaRPr lang="pt-BR" sz="1900" dirty="0">
              <a:ea typeface="ＭＳ Ｐゴシック" pitchFamily="34" charset="-128"/>
            </a:endParaRP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Diretor </a:t>
            </a:r>
            <a:r>
              <a:rPr lang="pt-BR" sz="1900" dirty="0" smtClean="0">
                <a:ea typeface="ＭＳ Ｐゴシック" pitchFamily="34" charset="-128"/>
              </a:rPr>
              <a:t>Executivo:</a:t>
            </a:r>
            <a:r>
              <a:rPr lang="pt-BR" sz="1900" dirty="0">
                <a:ea typeface="ＭＳ Ｐゴシック" pitchFamily="34" charset="-128"/>
              </a:rPr>
              <a:t>		</a:t>
            </a:r>
            <a:r>
              <a:rPr lang="pt-BR" sz="1900" dirty="0" smtClean="0">
                <a:ea typeface="ＭＳ Ｐゴシック" pitchFamily="34" charset="-128"/>
              </a:rPr>
              <a:t>Denis </a:t>
            </a:r>
            <a:r>
              <a:rPr lang="pt-BR" sz="1900" dirty="0" err="1" smtClean="0">
                <a:ea typeface="ＭＳ Ｐゴシック" pitchFamily="34" charset="-128"/>
              </a:rPr>
              <a:t>Renesto</a:t>
            </a:r>
            <a:r>
              <a:rPr lang="pt-BR" sz="1900" dirty="0" smtClean="0">
                <a:ea typeface="ＭＳ Ｐゴシック" pitchFamily="34" charset="-128"/>
              </a:rPr>
              <a:t> Pedrosa</a:t>
            </a:r>
            <a:endParaRPr lang="pt-BR" sz="1900" dirty="0">
              <a:ea typeface="ＭＳ Ｐゴシック" pitchFamily="34" charset="-128"/>
            </a:endParaRP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Gerente do Projeto: 		Leonardo Amorim Amaro</a:t>
            </a: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Gerente Técnico:		Rodney Amancio</a:t>
            </a: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Consultora </a:t>
            </a:r>
            <a:r>
              <a:rPr lang="pt-BR" sz="1900" dirty="0" err="1">
                <a:ea typeface="ＭＳ Ｐゴシック" pitchFamily="34" charset="-128"/>
              </a:rPr>
              <a:t>SuccessFactors</a:t>
            </a:r>
            <a:r>
              <a:rPr lang="pt-BR" sz="1900" dirty="0">
                <a:ea typeface="ＭＳ Ｐゴシック" pitchFamily="34" charset="-128"/>
              </a:rPr>
              <a:t>: 	Fernanda </a:t>
            </a:r>
            <a:r>
              <a:rPr lang="pt-BR" sz="1900" dirty="0" err="1">
                <a:ea typeface="ＭＳ Ｐゴシック" pitchFamily="34" charset="-128"/>
              </a:rPr>
              <a:t>Hokama</a:t>
            </a:r>
            <a:r>
              <a:rPr lang="pt-BR" sz="1900" dirty="0">
                <a:ea typeface="ＭＳ Ｐゴシック" pitchFamily="34" charset="-128"/>
              </a:rPr>
              <a:t> </a:t>
            </a:r>
            <a:r>
              <a:rPr lang="pt-BR" sz="1900" dirty="0" err="1">
                <a:ea typeface="ＭＳ Ｐゴシック" pitchFamily="34" charset="-128"/>
              </a:rPr>
              <a:t>Nahas</a:t>
            </a:r>
            <a:endParaRPr lang="pt-BR" sz="1900" dirty="0">
              <a:ea typeface="ＭＳ Ｐゴシック" pitchFamily="34" charset="-128"/>
            </a:endParaRP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Consultora </a:t>
            </a:r>
            <a:r>
              <a:rPr lang="pt-BR" sz="1900" dirty="0" err="1">
                <a:ea typeface="ＭＳ Ｐゴシック" pitchFamily="34" charset="-128"/>
              </a:rPr>
              <a:t>SuccessFactors</a:t>
            </a:r>
            <a:r>
              <a:rPr lang="pt-BR" sz="1900" dirty="0">
                <a:ea typeface="ＭＳ Ｐゴシック" pitchFamily="34" charset="-128"/>
              </a:rPr>
              <a:t>: 	</a:t>
            </a:r>
            <a:r>
              <a:rPr lang="pt-BR" sz="2000" dirty="0"/>
              <a:t>Priscila Fernanda da Silva Faustino 	</a:t>
            </a:r>
            <a:endParaRPr lang="pt-BR" sz="1900" dirty="0">
              <a:ea typeface="ＭＳ Ｐゴシック" pitchFamily="34" charset="-128"/>
            </a:endParaRP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Consultora </a:t>
            </a:r>
            <a:r>
              <a:rPr lang="pt-BR" sz="1900" dirty="0" err="1">
                <a:ea typeface="ＭＳ Ｐゴシック" pitchFamily="34" charset="-128"/>
              </a:rPr>
              <a:t>SuccessFactors</a:t>
            </a:r>
            <a:r>
              <a:rPr lang="pt-BR" sz="1900" dirty="0">
                <a:ea typeface="ＭＳ Ｐゴシック" pitchFamily="34" charset="-128"/>
              </a:rPr>
              <a:t>: 	</a:t>
            </a:r>
            <a:r>
              <a:rPr lang="pt-BR" sz="2000" dirty="0"/>
              <a:t>Eliene </a:t>
            </a:r>
            <a:r>
              <a:rPr lang="pt-BR" sz="2000" dirty="0" err="1"/>
              <a:t>Aozasa</a:t>
            </a:r>
            <a:r>
              <a:rPr lang="pt-BR" sz="2000" dirty="0"/>
              <a:t> 	</a:t>
            </a:r>
            <a:endParaRPr lang="pt-BR" sz="1900" dirty="0">
              <a:ea typeface="ＭＳ Ｐゴシック" pitchFamily="34" charset="-128"/>
            </a:endParaRP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ABAP/PI:			Fábrica </a:t>
            </a:r>
            <a:r>
              <a:rPr lang="pt-BR" sz="1900" dirty="0" err="1">
                <a:ea typeface="ＭＳ Ｐゴシック" pitchFamily="34" charset="-128"/>
              </a:rPr>
              <a:t>HRSolutions</a:t>
            </a:r>
            <a:endParaRPr lang="pt-PT" sz="19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8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 e Principais Datas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585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Fatores Críticos de Sucesso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463314" cy="5400600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pt-BR" altLang="pt-BR" sz="1600" dirty="0" smtClean="0"/>
              <a:t>	</a:t>
            </a:r>
            <a:r>
              <a:rPr lang="pt-BR" altLang="pt-BR" b="1" dirty="0" smtClean="0">
                <a:latin typeface="+mj-lt"/>
              </a:rPr>
              <a:t>O </a:t>
            </a:r>
            <a:r>
              <a:rPr lang="pt-BR" altLang="pt-BR" b="1" dirty="0">
                <a:latin typeface="+mj-lt"/>
              </a:rPr>
              <a:t>sucesso do projeto depende dos seguintes fatores</a:t>
            </a:r>
            <a:r>
              <a:rPr lang="pt-BR" altLang="pt-BR" b="1" dirty="0" smtClean="0">
                <a:latin typeface="+mj-lt"/>
              </a:rPr>
              <a:t>:</a:t>
            </a:r>
          </a:p>
          <a:p>
            <a:pPr>
              <a:spcAft>
                <a:spcPts val="0"/>
              </a:spcAft>
              <a:buNone/>
            </a:pPr>
            <a:endParaRPr lang="pt-BR" altLang="pt-BR" sz="16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Dedicação integral ao projeto de todo o time do projeto – HRSolutions e Votorantim;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Disponibilidade dos usuários final no momento das definições e testes;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Seguir o máximo possível do escopo do projeto;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Utilização do ambiente da VC como template nas definições do projeto;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Chamados de </a:t>
            </a:r>
            <a:r>
              <a:rPr lang="pt-BR" sz="1650" dirty="0" err="1">
                <a:latin typeface="+mn-lt"/>
              </a:rPr>
              <a:t>issue</a:t>
            </a:r>
            <a:r>
              <a:rPr lang="pt-BR" sz="1650" dirty="0">
                <a:latin typeface="+mn-lt"/>
              </a:rPr>
              <a:t> do produto será de responsabilidade da consultoria;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Chamados de aderência ou melhorias será de responsabilidade do cliente com apoio da consultoria;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Plano de Comunicação: Comunicação efetiva dentro do projeto; e do projeto para a empresa;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Manter o mínimo necessário de customizações e manter o sistema o mais “standard” possível;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Participação ativa do Comitê em todas as fases do projeto;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Rápida obtenção de informações para atividade de desenho e validação do escopo, bem como rápida tomada de decisão</a:t>
            </a:r>
            <a:r>
              <a:rPr lang="pt-BR" sz="1650" dirty="0" smtClean="0">
                <a:latin typeface="+mn-lt"/>
              </a:rPr>
              <a:t>;</a:t>
            </a:r>
            <a:endParaRPr lang="pt-BR" sz="1650" dirty="0">
              <a:solidFill>
                <a:srgbClr val="000000"/>
              </a:solidFill>
              <a:latin typeface="+mn-lt"/>
            </a:endParaRP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Institucional HRSolutions</a:t>
            </a:r>
          </a:p>
          <a:p>
            <a:r>
              <a:rPr lang="pt-BR" dirty="0"/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Introdução</a:t>
            </a:r>
          </a:p>
          <a:p>
            <a:r>
              <a:rPr lang="pt-BR" dirty="0" smtClean="0"/>
              <a:t>Escopo </a:t>
            </a:r>
            <a:r>
              <a:rPr lang="pt-BR" dirty="0"/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mtClean="0"/>
              <a:t>Cronograma </a:t>
            </a:r>
            <a:r>
              <a:rPr lang="pt-BR" smtClean="0"/>
              <a:t>Macro</a:t>
            </a:r>
            <a:endParaRPr lang="pt-BR" dirty="0" smtClean="0"/>
          </a:p>
          <a:p>
            <a:r>
              <a:rPr lang="pt-BR" dirty="0"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 e Principais Datas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584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5112568"/>
          </a:xfrm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Assinatura do termo de aceite da fase I 23-02-2015;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Inicio efetivo do projeto 23-02-2015;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Inicio do desenho do processo (BBP) 23-02-2015;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Preparação de toda a documentação da fase I 02-03-2015;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Assinatura do desenho do projeto (BBP) 09-03-2015;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>
                <a:solidFill>
                  <a:srgbClr val="000000"/>
                </a:solidFill>
                <a:latin typeface="+mn-lt"/>
              </a:rPr>
              <a:t>Assinatura do termo de aceite da fase </a:t>
            </a: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II 10-03-2015;</a:t>
            </a:r>
            <a:endParaRPr lang="pt-BR" sz="2200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pt-BR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275856" y="836712"/>
            <a:ext cx="2664296" cy="2520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165304"/>
            <a:ext cx="886823" cy="5207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84" y="6150188"/>
            <a:ext cx="1498582" cy="55099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33232"/>
            <a:ext cx="2577607" cy="6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 e Principais Datas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155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HR Solutions Tecnologia</a:t>
            </a:r>
            <a:endParaRPr lang="pt-BR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/>
          <a:stretch/>
        </p:blipFill>
        <p:spPr>
          <a:xfrm>
            <a:off x="-14514" y="-1"/>
            <a:ext cx="9175504" cy="6876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165304"/>
            <a:ext cx="886823" cy="52076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84" y="6150188"/>
            <a:ext cx="1498582" cy="550994"/>
          </a:xfrm>
          <a:prstGeom prst="rect">
            <a:avLst/>
          </a:prstGeom>
        </p:spPr>
      </p:pic>
      <p:sp>
        <p:nvSpPr>
          <p:cNvPr id="19" name="object 10"/>
          <p:cNvSpPr/>
          <p:nvPr/>
        </p:nvSpPr>
        <p:spPr>
          <a:xfrm>
            <a:off x="986532" y="816670"/>
            <a:ext cx="5360400" cy="2900362"/>
          </a:xfrm>
          <a:custGeom>
            <a:avLst/>
            <a:gdLst/>
            <a:ahLst/>
            <a:cxnLst/>
            <a:rect l="l" t="t" r="r" b="b"/>
            <a:pathLst>
              <a:path w="2549525" h="5192776">
                <a:moveTo>
                  <a:pt x="2549525" y="126"/>
                </a:moveTo>
                <a:lnTo>
                  <a:pt x="0" y="126"/>
                </a:lnTo>
                <a:lnTo>
                  <a:pt x="0" y="5192776"/>
                </a:lnTo>
                <a:lnTo>
                  <a:pt x="2549525" y="5192776"/>
                </a:lnTo>
                <a:lnTo>
                  <a:pt x="2549525" y="12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"/>
          <p:cNvSpPr txBox="1"/>
          <p:nvPr/>
        </p:nvSpPr>
        <p:spPr>
          <a:xfrm>
            <a:off x="1312338" y="880893"/>
            <a:ext cx="5022228" cy="1231922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marL="42671" marR="76197">
              <a:spcBef>
                <a:spcPts val="127"/>
              </a:spcBef>
            </a:pPr>
            <a:r>
              <a:rPr lang="pt-BR" sz="2800" spc="0" dirty="0" smtClean="0">
                <a:solidFill>
                  <a:srgbClr val="FFFFFF"/>
                </a:solidFill>
                <a:latin typeface="Arial"/>
                <a:cs typeface="Arial"/>
              </a:rPr>
              <a:t>SAIBA QUEM É A</a:t>
            </a:r>
            <a:endParaRPr lang="pt-BR" sz="2800" b="1" spc="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42671" marR="76197">
              <a:spcBef>
                <a:spcPts val="127"/>
              </a:spcBef>
            </a:pPr>
            <a:r>
              <a:rPr lang="pt-BR" sz="2800" b="1" spc="0" dirty="0" err="1" smtClean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lang="pt-BR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lang="pt-BR" sz="2800" b="1" dirty="0" smtClean="0">
                <a:solidFill>
                  <a:srgbClr val="FFFFFF"/>
                </a:solidFill>
                <a:latin typeface="Arial"/>
                <a:cs typeface="Arial"/>
              </a:rPr>
              <a:t> Tecnologia</a:t>
            </a: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1238213" y="993778"/>
            <a:ext cx="0" cy="11305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bject 10"/>
          <p:cNvSpPr/>
          <p:nvPr/>
        </p:nvSpPr>
        <p:spPr>
          <a:xfrm>
            <a:off x="1238213" y="2276872"/>
            <a:ext cx="4855119" cy="1183264"/>
          </a:xfrm>
          <a:custGeom>
            <a:avLst/>
            <a:gdLst/>
            <a:ahLst/>
            <a:cxnLst/>
            <a:rect l="l" t="t" r="r" b="b"/>
            <a:pathLst>
              <a:path w="2549525" h="5192776">
                <a:moveTo>
                  <a:pt x="2549525" y="126"/>
                </a:moveTo>
                <a:lnTo>
                  <a:pt x="0" y="126"/>
                </a:lnTo>
                <a:lnTo>
                  <a:pt x="0" y="5192776"/>
                </a:lnTo>
                <a:lnTo>
                  <a:pt x="2549525" y="5192776"/>
                </a:lnTo>
                <a:lnTo>
                  <a:pt x="2549525" y="12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5" y="2291386"/>
            <a:ext cx="4838321" cy="11687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647493"/>
            <a:ext cx="1730813" cy="10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Institucional HR Solutions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5"/>
            <a:ext cx="9143996" cy="6851146"/>
          </a:xfrm>
          <a:prstGeom prst="rect">
            <a:avLst/>
          </a:prstGeom>
        </p:spPr>
      </p:pic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165864" y="-27384"/>
            <a:ext cx="5363082" cy="54305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b="1" dirty="0" smtClean="0">
                <a:solidFill>
                  <a:srgbClr val="002060"/>
                </a:solidFill>
              </a:rPr>
              <a:t>HRSOLUTIONS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500" dirty="0" smtClean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smtClean="0">
                <a:solidFill>
                  <a:srgbClr val="002060"/>
                </a:solidFill>
              </a:rPr>
              <a:t>Fundada </a:t>
            </a:r>
            <a:r>
              <a:rPr lang="pt-BR" sz="1800" dirty="0">
                <a:solidFill>
                  <a:srgbClr val="002060"/>
                </a:solidFill>
              </a:rPr>
              <a:t>há quase 10 anos, </a:t>
            </a:r>
            <a:r>
              <a:rPr lang="pt-BR" sz="1800" dirty="0" smtClean="0">
                <a:solidFill>
                  <a:srgbClr val="002060"/>
                </a:solidFill>
              </a:rPr>
              <a:t>é </a:t>
            </a:r>
            <a:r>
              <a:rPr lang="pt-BR" sz="1800" dirty="0">
                <a:solidFill>
                  <a:srgbClr val="002060"/>
                </a:solidFill>
              </a:rPr>
              <a:t>administrada por especialistas de recursos humanos em SAP HCM. </a:t>
            </a:r>
            <a:endParaRPr lang="pt-BR" sz="1800" dirty="0" smtClean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solidFill>
                  <a:srgbClr val="002060"/>
                </a:solidFill>
              </a:rPr>
              <a:t>Somos uma consultoria de tecnologia da informação especializada em oferecer soluções SAP, integradas para </a:t>
            </a:r>
            <a:r>
              <a:rPr lang="pt-BR" sz="1800" b="1" dirty="0">
                <a:solidFill>
                  <a:srgbClr val="002060"/>
                </a:solidFill>
              </a:rPr>
              <a:t>Recursos Humanos (SAP HCM e SuccessFactors</a:t>
            </a:r>
            <a:r>
              <a:rPr lang="pt-BR" sz="1800" b="1" dirty="0" smtClean="0">
                <a:solidFill>
                  <a:srgbClr val="002060"/>
                </a:solidFill>
              </a:rPr>
              <a:t>)</a:t>
            </a:r>
            <a:r>
              <a:rPr lang="pt-BR" sz="18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rgbClr val="002060"/>
                </a:solidFill>
              </a:rPr>
              <a:t>Localizado estrategicamente em um dos principais centros empresariais de São Paulo e um dos principais logradouros do Brasil, Avenida das Nações Unidas, fazemos parte do seleto grupo de consultorias </a:t>
            </a:r>
            <a:r>
              <a:rPr lang="pt-BR" sz="1800" dirty="0" smtClean="0">
                <a:solidFill>
                  <a:srgbClr val="002060"/>
                </a:solidFill>
              </a:rPr>
              <a:t>parceiras SAP especialistas </a:t>
            </a:r>
            <a:r>
              <a:rPr lang="pt-BR" sz="1800" dirty="0">
                <a:solidFill>
                  <a:srgbClr val="002060"/>
                </a:solidFill>
              </a:rPr>
              <a:t>em </a:t>
            </a:r>
            <a:r>
              <a:rPr lang="pt-BR" sz="1800" dirty="0" smtClean="0">
                <a:solidFill>
                  <a:srgbClr val="002060"/>
                </a:solidFill>
              </a:rPr>
              <a:t>negócios </a:t>
            </a:r>
            <a:r>
              <a:rPr lang="pt-BR" sz="1800" dirty="0">
                <a:solidFill>
                  <a:srgbClr val="002060"/>
                </a:solidFill>
              </a:rPr>
              <a:t>e serviços de recursos humanos</a:t>
            </a:r>
            <a:r>
              <a:rPr lang="pt-BR" sz="1800" dirty="0" smtClean="0">
                <a:solidFill>
                  <a:srgbClr val="002060"/>
                </a:solidFill>
              </a:rPr>
              <a:t>.</a:t>
            </a:r>
            <a:endParaRPr lang="pt-BR" sz="1800" i="1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394397"/>
            <a:ext cx="978995" cy="91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1" y="5763220"/>
            <a:ext cx="4238257" cy="10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Institucional HR Solutions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pt-BR" b="1" dirty="0" smtClean="0"/>
              <a:t>HRSOLUTIONS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A HRSOLUTIONS utiliza todo o seu extensivo know-how </a:t>
            </a:r>
            <a:r>
              <a:rPr lang="pt-BR" sz="2000" dirty="0" smtClean="0"/>
              <a:t>de recursos humanos para entregar produtos com </a:t>
            </a:r>
            <a:r>
              <a:rPr lang="pt-BR" sz="2000" dirty="0"/>
              <a:t>a maior qualidade </a:t>
            </a:r>
            <a:r>
              <a:rPr lang="pt-BR" sz="2000" dirty="0" smtClean="0"/>
              <a:t>aos seus clientes. </a:t>
            </a:r>
            <a:r>
              <a:rPr lang="pt-BR" sz="2000" dirty="0"/>
              <a:t>Além disso, possui informações mais profundas, </a:t>
            </a:r>
            <a:r>
              <a:rPr lang="pt-BR" sz="2000" dirty="0" smtClean="0"/>
              <a:t>abrangentes por ser uma empresa parceira, </a:t>
            </a:r>
            <a:r>
              <a:rPr lang="pt-BR" sz="2000" dirty="0"/>
              <a:t>e prioriza sempre o acesso aos novos produtos, atualizações ou alterações das soluções, aplicações e tecnologias da SAP no segmento de </a:t>
            </a:r>
            <a:r>
              <a:rPr lang="pt-BR" sz="2000" dirty="0" smtClean="0"/>
              <a:t>recursos humanos.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10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Atualmente, estamos presentes no Brasil e Angola, realizando diversos tipos de serviços para o SAP HCM e SuccessFactors</a:t>
            </a:r>
            <a:r>
              <a:rPr lang="pt-BR" sz="2000" dirty="0" smtClean="0"/>
              <a:t>. Somos </a:t>
            </a:r>
            <a:r>
              <a:rPr lang="pt-BR" sz="2000" dirty="0"/>
              <a:t>Parceiros SAP Cloud </a:t>
            </a:r>
            <a:r>
              <a:rPr lang="pt-BR" sz="2000" dirty="0" smtClean="0"/>
              <a:t>Estratégicos </a:t>
            </a:r>
            <a:r>
              <a:rPr lang="pt-BR" sz="2000" dirty="0"/>
              <a:t>de SuccessFactors e SAP HCM para serviços de implementação e sustentação</a:t>
            </a:r>
            <a:r>
              <a:rPr lang="pt-BR" sz="2000" dirty="0" smtClean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10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Possuímos um centro especializado com </a:t>
            </a:r>
            <a:r>
              <a:rPr lang="pt-BR" sz="2000" dirty="0" smtClean="0"/>
              <a:t>uma equipe </a:t>
            </a:r>
            <a:r>
              <a:rPr lang="pt-BR" sz="2000" dirty="0"/>
              <a:t>dedicada para o atendimento AMS/Suporte em nossa </a:t>
            </a:r>
            <a:r>
              <a:rPr lang="pt-BR" sz="2000" dirty="0" smtClean="0"/>
              <a:t>matriz, </a:t>
            </a:r>
            <a:r>
              <a:rPr lang="pt-BR" sz="2000" dirty="0"/>
              <a:t>além possuir toda a infraestrutura de servidores e ambientes do ecossistema SAP nos apoiando em Pré-Vendas, Criação dos Produtos HRSOLUTIONS, Ambiente de Treinamentos e etc.</a:t>
            </a:r>
          </a:p>
          <a:p>
            <a:pPr lvl="1"/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HRSolutions</a:t>
            </a:r>
            <a:endParaRPr lang="pt-BR" dirty="0"/>
          </a:p>
        </p:txBody>
      </p:sp>
      <p:grpSp>
        <p:nvGrpSpPr>
          <p:cNvPr id="38" name="Grupo 37"/>
          <p:cNvGrpSpPr/>
          <p:nvPr/>
        </p:nvGrpSpPr>
        <p:grpSpPr>
          <a:xfrm>
            <a:off x="580422" y="1772816"/>
            <a:ext cx="8119632" cy="4050240"/>
            <a:chOff x="394537" y="1552576"/>
            <a:chExt cx="8497761" cy="3881752"/>
          </a:xfrm>
        </p:grpSpPr>
        <p:sp>
          <p:nvSpPr>
            <p:cNvPr id="39" name="Retângulo 38"/>
            <p:cNvSpPr/>
            <p:nvPr/>
          </p:nvSpPr>
          <p:spPr>
            <a:xfrm>
              <a:off x="5780191" y="3541689"/>
              <a:ext cx="3097822" cy="18926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2968168" y="3539363"/>
              <a:ext cx="2738606" cy="189496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107323" y="1552576"/>
              <a:ext cx="2784975" cy="19267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250930" y="1552576"/>
              <a:ext cx="2784975" cy="1926713"/>
            </a:xfrm>
            <a:prstGeom prst="rect">
              <a:avLst/>
            </a:prstGeom>
            <a:solidFill>
              <a:srgbClr val="3F8B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5400000">
              <a:off x="5894343" y="3058295"/>
              <a:ext cx="485883" cy="218944"/>
            </a:xfrm>
            <a:prstGeom prst="triangle">
              <a:avLst/>
            </a:prstGeom>
            <a:solidFill>
              <a:srgbClr val="3F8B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94537" y="1552576"/>
              <a:ext cx="2784975" cy="19267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Triângulo isósceles 44"/>
            <p:cNvSpPr/>
            <p:nvPr/>
          </p:nvSpPr>
          <p:spPr>
            <a:xfrm rot="5400000">
              <a:off x="3036311" y="1753237"/>
              <a:ext cx="507951" cy="21894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riângulo isósceles 45"/>
            <p:cNvSpPr/>
            <p:nvPr/>
          </p:nvSpPr>
          <p:spPr>
            <a:xfrm rot="16200000">
              <a:off x="5427397" y="4800147"/>
              <a:ext cx="507951" cy="218944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949650" y="1853308"/>
              <a:ext cx="1303805" cy="322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>
                  <a:solidFill>
                    <a:srgbClr val="6B633D"/>
                  </a:solidFill>
                </a:rPr>
                <a:t>CONSULTORIA</a:t>
              </a:r>
              <a:endParaRPr lang="pt-BR" sz="1400" b="1" dirty="0">
                <a:solidFill>
                  <a:srgbClr val="6B633D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940125" y="2107289"/>
              <a:ext cx="2098350" cy="960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>
                  <a:solidFill>
                    <a:schemeClr val="bg1"/>
                  </a:solidFill>
                </a:rPr>
                <a:t>N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a linha de business Consulting </a:t>
              </a:r>
            </a:p>
            <a:p>
              <a:pPr>
                <a:lnSpc>
                  <a:spcPct val="80000"/>
                </a:lnSpc>
              </a:pPr>
              <a:r>
                <a:rPr lang="pt-BR" sz="1050" b="1" dirty="0" smtClean="0">
                  <a:solidFill>
                    <a:schemeClr val="bg1"/>
                  </a:solidFill>
                </a:rPr>
                <a:t>oferecemos a nossos clientes uma metodologia e transformação de </a:t>
              </a:r>
            </a:p>
            <a:p>
              <a:pPr>
                <a:lnSpc>
                  <a:spcPct val="80000"/>
                </a:lnSpc>
              </a:pPr>
              <a:r>
                <a:rPr lang="pt-BR" sz="1050" b="1" dirty="0" smtClean="0">
                  <a:solidFill>
                    <a:schemeClr val="bg1"/>
                  </a:solidFill>
                </a:rPr>
                <a:t>operação adequado, definindo as melhores práticas e o melhor </a:t>
              </a:r>
            </a:p>
            <a:p>
              <a:pPr>
                <a:lnSpc>
                  <a:spcPct val="80000"/>
                </a:lnSpc>
              </a:pPr>
              <a:r>
                <a:rPr lang="pt-BR" sz="1050" b="1" dirty="0" smtClean="0">
                  <a:solidFill>
                    <a:schemeClr val="bg1"/>
                  </a:solidFill>
                </a:rPr>
                <a:t>retorno do investimento.</a:t>
              </a:r>
              <a:endParaRPr lang="pt-B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838157" y="1853308"/>
              <a:ext cx="880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SUPORTE</a:t>
              </a:r>
              <a:endParaRPr lang="pt-BR" sz="1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838157" y="2107289"/>
              <a:ext cx="1995859" cy="1111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>
                  <a:solidFill>
                    <a:schemeClr val="bg1"/>
                  </a:solidFill>
                </a:rPr>
                <a:t>A </a:t>
              </a:r>
              <a:r>
                <a:rPr lang="pt-BR" sz="1050" b="1" dirty="0" err="1">
                  <a:solidFill>
                    <a:schemeClr val="bg1"/>
                  </a:solidFill>
                </a:rPr>
                <a:t>HRSolutions</a:t>
              </a:r>
              <a:r>
                <a:rPr lang="pt-BR" sz="1050" b="1" dirty="0">
                  <a:solidFill>
                    <a:schemeClr val="bg1"/>
                  </a:solidFill>
                </a:rPr>
                <a:t> dispõe de uma equipe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dedicada </a:t>
              </a:r>
              <a:r>
                <a:rPr lang="pt-BR" sz="1050" b="1" dirty="0">
                  <a:solidFill>
                    <a:schemeClr val="bg1"/>
                  </a:solidFill>
                </a:rPr>
                <a:t>e especializada no </a:t>
              </a:r>
              <a:r>
                <a:rPr lang="pt-BR" sz="1050" b="1" dirty="0" err="1">
                  <a:solidFill>
                    <a:schemeClr val="bg1"/>
                  </a:solidFill>
                </a:rPr>
                <a:t>Helpdesk</a:t>
              </a:r>
              <a:r>
                <a:rPr lang="pt-BR" sz="1050" b="1" dirty="0">
                  <a:solidFill>
                    <a:schemeClr val="bg1"/>
                  </a:solidFill>
                </a:rPr>
                <a:t>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para </a:t>
              </a:r>
              <a:r>
                <a:rPr lang="pt-BR" sz="1050" b="1" dirty="0">
                  <a:solidFill>
                    <a:schemeClr val="bg1"/>
                  </a:solidFill>
                </a:rPr>
                <a:t>o atendimento técnico e funcional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aos </a:t>
              </a:r>
              <a:r>
                <a:rPr lang="pt-BR" sz="1050" b="1" dirty="0">
                  <a:solidFill>
                    <a:schemeClr val="bg1"/>
                  </a:solidFill>
                </a:rPr>
                <a:t>usuários simplificando a restauração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/>
              </a:r>
              <a:br>
                <a:rPr lang="pt-BR" sz="1050" b="1" dirty="0" smtClean="0">
                  <a:solidFill>
                    <a:schemeClr val="bg1"/>
                  </a:solidFill>
                </a:rPr>
              </a:br>
              <a:r>
                <a:rPr lang="pt-BR" sz="1050" b="1" dirty="0" smtClean="0">
                  <a:solidFill>
                    <a:schemeClr val="bg1"/>
                  </a:solidFill>
                </a:rPr>
                <a:t>dos </a:t>
              </a:r>
              <a:r>
                <a:rPr lang="pt-BR" sz="1050" b="1" dirty="0">
                  <a:solidFill>
                    <a:schemeClr val="bg1"/>
                  </a:solidFill>
                </a:rPr>
                <a:t>serviços SAP com mais agilidade,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garantindo </a:t>
              </a:r>
              <a:r>
                <a:rPr lang="pt-BR" sz="1050" b="1" dirty="0">
                  <a:solidFill>
                    <a:schemeClr val="bg1"/>
                  </a:solidFill>
                </a:rPr>
                <a:t>a continuidade do negócio.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6712494" y="1853308"/>
              <a:ext cx="1620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IMPLANTAÇÃO SAP</a:t>
              </a:r>
              <a:endPara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712494" y="2107289"/>
              <a:ext cx="1842261" cy="1111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 smtClean="0">
                  <a:solidFill>
                    <a:schemeClr val="bg1"/>
                  </a:solidFill>
                </a:rPr>
                <a:t>Nossa </a:t>
              </a:r>
              <a:r>
                <a:rPr lang="pt-BR" sz="1050" b="1" dirty="0">
                  <a:solidFill>
                    <a:schemeClr val="bg1"/>
                  </a:solidFill>
                </a:rPr>
                <a:t>equipe contemplam várias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implantações </a:t>
              </a:r>
              <a:r>
                <a:rPr lang="pt-BR" sz="1050" b="1" dirty="0">
                  <a:solidFill>
                    <a:schemeClr val="bg1"/>
                  </a:solidFill>
                </a:rPr>
                <a:t>de sistemas SAP HCM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de </a:t>
              </a:r>
              <a:r>
                <a:rPr lang="pt-BR" sz="1050" b="1" dirty="0">
                  <a:solidFill>
                    <a:schemeClr val="bg1"/>
                  </a:solidFill>
                </a:rPr>
                <a:t>sucesso. Com experiência e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/>
              </a:r>
              <a:br>
                <a:rPr lang="pt-BR" sz="1050" b="1" dirty="0" smtClean="0">
                  <a:solidFill>
                    <a:schemeClr val="bg1"/>
                  </a:solidFill>
                </a:rPr>
              </a:br>
              <a:r>
                <a:rPr lang="pt-BR" sz="1050" b="1" dirty="0" smtClean="0">
                  <a:solidFill>
                    <a:schemeClr val="bg1"/>
                  </a:solidFill>
                </a:rPr>
                <a:t>inovação</a:t>
              </a:r>
              <a:r>
                <a:rPr lang="pt-BR" sz="1050" b="1" dirty="0">
                  <a:solidFill>
                    <a:schemeClr val="bg1"/>
                  </a:solidFill>
                </a:rPr>
                <a:t>, conseguimos desenvolver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soluções </a:t>
              </a:r>
              <a:r>
                <a:rPr lang="pt-BR" sz="1050" b="1" dirty="0">
                  <a:solidFill>
                    <a:schemeClr val="bg1"/>
                  </a:solidFill>
                </a:rPr>
                <a:t>factíveis para os negócios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da </a:t>
              </a:r>
              <a:r>
                <a:rPr lang="pt-BR" sz="1050" b="1" dirty="0">
                  <a:solidFill>
                    <a:schemeClr val="bg1"/>
                  </a:solidFill>
                </a:rPr>
                <a:t>sua Empresa.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532236" y="3782773"/>
              <a:ext cx="1045513" cy="294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schemeClr val="accent3">
                      <a:lumMod val="50000"/>
                    </a:schemeClr>
                  </a:solidFill>
                </a:rPr>
                <a:t>MELHORIA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3141232" y="4195795"/>
              <a:ext cx="2346485" cy="831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>
                  <a:solidFill>
                    <a:schemeClr val="bg1"/>
                  </a:solidFill>
                </a:rPr>
                <a:t>Todo sistema pode ser otimizado,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/>
              </a:r>
              <a:br>
                <a:rPr lang="pt-BR" sz="1050" b="1" dirty="0" smtClean="0">
                  <a:solidFill>
                    <a:schemeClr val="bg1"/>
                  </a:solidFill>
                </a:rPr>
              </a:br>
              <a:r>
                <a:rPr lang="pt-BR" sz="1050" b="1" dirty="0" smtClean="0">
                  <a:solidFill>
                    <a:schemeClr val="bg1"/>
                  </a:solidFill>
                </a:rPr>
                <a:t>aumentando </a:t>
              </a:r>
              <a:r>
                <a:rPr lang="pt-BR" sz="1050" b="1" dirty="0">
                  <a:solidFill>
                    <a:schemeClr val="bg1"/>
                  </a:solidFill>
                </a:rPr>
                <a:t>relativamente sua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produtividade</a:t>
              </a:r>
              <a:r>
                <a:rPr lang="pt-BR" sz="1050" b="1" dirty="0">
                  <a:solidFill>
                    <a:schemeClr val="bg1"/>
                  </a:solidFill>
                </a:rPr>
                <a:t>,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consequentemente seu </a:t>
              </a:r>
              <a:r>
                <a:rPr lang="pt-BR" sz="1050" b="1" dirty="0">
                  <a:solidFill>
                    <a:schemeClr val="bg1"/>
                  </a:solidFill>
                </a:rPr>
                <a:t>faturamento.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/>
              </a:r>
              <a:br>
                <a:rPr lang="pt-BR" sz="1050" b="1" dirty="0" smtClean="0">
                  <a:solidFill>
                    <a:schemeClr val="bg1"/>
                  </a:solidFill>
                </a:rPr>
              </a:br>
              <a:r>
                <a:rPr lang="pt-BR" sz="1050" b="1" dirty="0" smtClean="0">
                  <a:solidFill>
                    <a:schemeClr val="bg1"/>
                  </a:solidFill>
                </a:rPr>
                <a:t>Queremos deixar seu business ainda mais rentável .</a:t>
              </a:r>
              <a:endParaRPr lang="pt-B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6302040" y="3806881"/>
              <a:ext cx="1082691" cy="294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MIGRAÇÃO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6107323" y="4224483"/>
              <a:ext cx="2569171" cy="713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>
                  <a:solidFill>
                    <a:schemeClr val="bg1"/>
                  </a:solidFill>
                </a:rPr>
                <a:t>Todo projeto de migração exige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cuidado </a:t>
              </a:r>
              <a:r>
                <a:rPr lang="pt-BR" sz="1050" b="1" dirty="0">
                  <a:solidFill>
                    <a:schemeClr val="bg1"/>
                  </a:solidFill>
                </a:rPr>
                <a:t>especial. A nova versão do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sistema </a:t>
              </a:r>
              <a:r>
                <a:rPr lang="pt-BR" sz="1050" b="1" dirty="0">
                  <a:solidFill>
                    <a:schemeClr val="bg1"/>
                  </a:solidFill>
                </a:rPr>
                <a:t>SAP HCM deverá conter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todos </a:t>
              </a:r>
              <a:r>
                <a:rPr lang="pt-BR" sz="1050" b="1" dirty="0">
                  <a:solidFill>
                    <a:schemeClr val="bg1"/>
                  </a:solidFill>
                </a:rPr>
                <a:t>os requisitos da versão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anterior </a:t>
              </a:r>
              <a:r>
                <a:rPr lang="pt-BR" sz="1050" b="1" dirty="0">
                  <a:solidFill>
                    <a:schemeClr val="bg1"/>
                  </a:solidFill>
                </a:rPr>
                <a:t>mais as melhorias a serem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implementadas</a:t>
              </a:r>
              <a:r>
                <a:rPr lang="pt-BR" sz="1050" b="1" dirty="0">
                  <a:solidFill>
                    <a:schemeClr val="bg1"/>
                  </a:solidFill>
                </a:rPr>
                <a:t>.</a:t>
              </a:r>
            </a:p>
          </p:txBody>
        </p:sp>
        <p:pic>
          <p:nvPicPr>
            <p:cNvPr id="57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654" b="76852"/>
            <a:stretch/>
          </p:blipFill>
          <p:spPr bwMode="auto">
            <a:xfrm>
              <a:off x="542709" y="1931298"/>
              <a:ext cx="447194" cy="84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9" t="42495" r="89134" b="42186"/>
            <a:stretch/>
          </p:blipFill>
          <p:spPr bwMode="auto">
            <a:xfrm>
              <a:off x="6380089" y="1849021"/>
              <a:ext cx="377347" cy="460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66" t="86338" r="43843"/>
            <a:stretch/>
          </p:blipFill>
          <p:spPr bwMode="auto">
            <a:xfrm>
              <a:off x="5846251" y="3822710"/>
              <a:ext cx="455789" cy="37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17" t="42856" r="5192" b="43482"/>
            <a:stretch/>
          </p:blipFill>
          <p:spPr bwMode="auto">
            <a:xfrm>
              <a:off x="3065670" y="3787213"/>
              <a:ext cx="455789" cy="37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48" t="846" r="-1039" b="85492"/>
            <a:stretch/>
          </p:blipFill>
          <p:spPr bwMode="auto">
            <a:xfrm>
              <a:off x="3371591" y="1893198"/>
              <a:ext cx="501368" cy="410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Retângulo 26"/>
          <p:cNvSpPr/>
          <p:nvPr/>
        </p:nvSpPr>
        <p:spPr>
          <a:xfrm>
            <a:off x="597342" y="3841285"/>
            <a:ext cx="2357525" cy="1981770"/>
          </a:xfrm>
          <a:prstGeom prst="rect">
            <a:avLst/>
          </a:prstGeom>
          <a:solidFill>
            <a:srgbClr val="44B0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44"/>
          <p:cNvSpPr/>
          <p:nvPr/>
        </p:nvSpPr>
        <p:spPr>
          <a:xfrm>
            <a:off x="749953" y="4565320"/>
            <a:ext cx="211809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050" b="1" dirty="0" smtClean="0">
                <a:solidFill>
                  <a:schemeClr val="bg1"/>
                </a:solidFill>
              </a:rPr>
              <a:t>Temos a expertise necessária e produtos específicos para extração e conversão de dados de outros sistemas legados do mercado de RH. Somos especialista em carga de dados mestres, ficha financeira, dados contábil e diversos tipos de interfaces. </a:t>
            </a:r>
            <a:endParaRPr lang="pt-BR" sz="1050" b="1" dirty="0">
              <a:solidFill>
                <a:schemeClr val="bg1"/>
              </a:solidFill>
            </a:endParaRPr>
          </a:p>
        </p:txBody>
      </p:sp>
      <p:sp>
        <p:nvSpPr>
          <p:cNvPr id="64" name="Retângulo 43"/>
          <p:cNvSpPr/>
          <p:nvPr/>
        </p:nvSpPr>
        <p:spPr>
          <a:xfrm>
            <a:off x="1061919" y="4037478"/>
            <a:ext cx="1806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EXTRAÇÃO E</a:t>
            </a:r>
          </a:p>
          <a:p>
            <a:r>
              <a:rPr lang="pt-BR" sz="1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CONVERÇÃO</a:t>
            </a:r>
            <a:endParaRPr lang="pt-BR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5" name="Picture 10" descr="C:\Users\Criacao7\Desktop\data-migration-icon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45" y="4077722"/>
            <a:ext cx="372613" cy="37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Espaço Reservado para Conteúdo 6"/>
          <p:cNvSpPr txBox="1">
            <a:spLocks/>
          </p:cNvSpPr>
          <p:nvPr/>
        </p:nvSpPr>
        <p:spPr>
          <a:xfrm>
            <a:off x="467545" y="1124744"/>
            <a:ext cx="8280919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r>
              <a:rPr lang="pt-BR" sz="2400" b="1" dirty="0" smtClean="0">
                <a:ea typeface="ＭＳ Ｐゴシック" pitchFamily="34" charset="-128"/>
              </a:rPr>
              <a:t>Área de Atuação:</a:t>
            </a:r>
          </a:p>
        </p:txBody>
      </p:sp>
    </p:spTree>
    <p:extLst>
      <p:ext uri="{BB962C8B-B14F-4D97-AF65-F5344CB8AC3E}">
        <p14:creationId xmlns:p14="http://schemas.microsoft.com/office/powerpoint/2010/main" val="31555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/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 e Principais Datas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12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1506</Words>
  <Application>Microsoft Office PowerPoint</Application>
  <PresentationFormat>Apresentação na tela (4:3)</PresentationFormat>
  <Paragraphs>336</Paragraphs>
  <Slides>32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 Unicode MS</vt:lpstr>
      <vt:lpstr>ＭＳ Ｐゴシック</vt:lpstr>
      <vt:lpstr>Arial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Agenda</vt:lpstr>
      <vt:lpstr>Agenda</vt:lpstr>
      <vt:lpstr>HR Solutions Tecnologia</vt:lpstr>
      <vt:lpstr>Institucional HR Solutions</vt:lpstr>
      <vt:lpstr>Institucional HR Solutions</vt:lpstr>
      <vt:lpstr>Expertise HRSolutions</vt:lpstr>
      <vt:lpstr>Agenda</vt:lpstr>
      <vt:lpstr>Objetivo da Reunião</vt:lpstr>
      <vt:lpstr>Agenda</vt:lpstr>
      <vt:lpstr>Introdução</vt:lpstr>
      <vt:lpstr>Introdução</vt:lpstr>
      <vt:lpstr>Agenda</vt:lpstr>
      <vt:lpstr>Escopo do Projeto</vt:lpstr>
      <vt:lpstr>Escopo do Projeto</vt:lpstr>
      <vt:lpstr>Escopo do Projeto</vt:lpstr>
      <vt:lpstr>Agenda</vt:lpstr>
      <vt:lpstr>Macro Cronograma</vt:lpstr>
      <vt:lpstr>Agenda</vt:lpstr>
      <vt:lpstr>Metodologia do projeto</vt:lpstr>
      <vt:lpstr>Metodologia do projeto</vt:lpstr>
      <vt:lpstr>Metodologia do projeto</vt:lpstr>
      <vt:lpstr>Metodologia do projeto</vt:lpstr>
      <vt:lpstr>Agenda</vt:lpstr>
      <vt:lpstr>Equipe do Projeto</vt:lpstr>
      <vt:lpstr>Equipe do Projeto</vt:lpstr>
      <vt:lpstr>Agenda</vt:lpstr>
      <vt:lpstr>Fatores Críticos de Sucesso</vt:lpstr>
      <vt:lpstr>Agenda</vt:lpstr>
      <vt:lpstr>Próximos Passos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Adla Amancio</cp:lastModifiedBy>
  <cp:revision>314</cp:revision>
  <dcterms:created xsi:type="dcterms:W3CDTF">2012-03-16T12:22:35Z</dcterms:created>
  <dcterms:modified xsi:type="dcterms:W3CDTF">2015-02-19T16:49:08Z</dcterms:modified>
</cp:coreProperties>
</file>