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637C5-E1B7-4325-BC06-88F7B34682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6C1FF2B-F4E5-4223-92BA-71D98DE05B2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 smtClean="0"/>
            <a:t>Preparação</a:t>
          </a:r>
          <a:endParaRPr lang="en-US" dirty="0"/>
        </a:p>
      </dgm:t>
    </dgm:pt>
    <dgm:pt modelId="{9E1A469D-9A7D-4F28-A535-69014C48AF68}" type="parTrans" cxnId="{128F7A72-0FE8-4BEA-BB71-1429DDFD3BE2}">
      <dgm:prSet/>
      <dgm:spPr/>
      <dgm:t>
        <a:bodyPr/>
        <a:lstStyle/>
        <a:p>
          <a:endParaRPr lang="en-US"/>
        </a:p>
      </dgm:t>
    </dgm:pt>
    <dgm:pt modelId="{225F7553-8FDA-4FD6-AB33-9235ACE14396}" type="sibTrans" cxnId="{128F7A72-0FE8-4BEA-BB71-1429DDFD3BE2}">
      <dgm:prSet/>
      <dgm:spPr/>
      <dgm:t>
        <a:bodyPr/>
        <a:lstStyle/>
        <a:p>
          <a:endParaRPr lang="en-US"/>
        </a:p>
      </dgm:t>
    </dgm:pt>
    <dgm:pt modelId="{01DD931C-0A26-47F1-BC8E-0B43CDDEC62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Realização</a:t>
          </a:r>
          <a:endParaRPr lang="en-US" dirty="0"/>
        </a:p>
      </dgm:t>
    </dgm:pt>
    <dgm:pt modelId="{6C5CA978-24C7-4F01-AD7C-8A2668774507}" type="parTrans" cxnId="{2FC6CCA5-5821-4953-A011-1E91C4493D14}">
      <dgm:prSet/>
      <dgm:spPr/>
      <dgm:t>
        <a:bodyPr/>
        <a:lstStyle/>
        <a:p>
          <a:endParaRPr lang="en-US"/>
        </a:p>
      </dgm:t>
    </dgm:pt>
    <dgm:pt modelId="{43286C21-F569-4C79-AF51-B9A0337E6AB6}" type="sibTrans" cxnId="{2FC6CCA5-5821-4953-A011-1E91C4493D14}">
      <dgm:prSet/>
      <dgm:spPr/>
      <dgm:t>
        <a:bodyPr/>
        <a:lstStyle/>
        <a:p>
          <a:endParaRPr lang="en-US"/>
        </a:p>
      </dgm:t>
    </dgm:pt>
    <dgm:pt modelId="{4F972A7B-EE6D-425D-A025-C7017EF170C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 smtClean="0"/>
            <a:t>Verificação</a:t>
          </a:r>
          <a:endParaRPr lang="en-US" dirty="0"/>
        </a:p>
      </dgm:t>
    </dgm:pt>
    <dgm:pt modelId="{BED43378-EF62-4E71-B5FF-5B9499217321}" type="parTrans" cxnId="{5FA47B9A-E725-481C-B323-426AB65801CE}">
      <dgm:prSet/>
      <dgm:spPr/>
      <dgm:t>
        <a:bodyPr/>
        <a:lstStyle/>
        <a:p>
          <a:endParaRPr lang="en-US"/>
        </a:p>
      </dgm:t>
    </dgm:pt>
    <dgm:pt modelId="{11943BB9-0C03-45D6-8D02-C0BCC670C3C8}" type="sibTrans" cxnId="{5FA47B9A-E725-481C-B323-426AB65801CE}">
      <dgm:prSet/>
      <dgm:spPr/>
      <dgm:t>
        <a:bodyPr/>
        <a:lstStyle/>
        <a:p>
          <a:endParaRPr lang="en-US"/>
        </a:p>
      </dgm:t>
    </dgm:pt>
    <dgm:pt modelId="{AF8902D5-88DC-4FFD-8C00-DFAD1A58C197}">
      <dgm:prSet/>
      <dgm:spPr>
        <a:solidFill>
          <a:srgbClr val="0096D6"/>
        </a:solidFill>
      </dgm:spPr>
      <dgm:t>
        <a:bodyPr/>
        <a:lstStyle/>
        <a:p>
          <a:r>
            <a:rPr lang="en-US" dirty="0" err="1" smtClean="0"/>
            <a:t>Lançamento</a:t>
          </a:r>
          <a:endParaRPr lang="en-US" dirty="0"/>
        </a:p>
      </dgm:t>
    </dgm:pt>
    <dgm:pt modelId="{8ABE583A-801D-4B59-808F-935395B1133C}" type="parTrans" cxnId="{79EB92B1-9C75-4182-AA79-AB2FBAFDDF0E}">
      <dgm:prSet/>
      <dgm:spPr/>
      <dgm:t>
        <a:bodyPr/>
        <a:lstStyle/>
        <a:p>
          <a:endParaRPr lang="en-US"/>
        </a:p>
      </dgm:t>
    </dgm:pt>
    <dgm:pt modelId="{DC825C03-39EF-42C4-884F-28EEAE83E512}" type="sibTrans" cxnId="{79EB92B1-9C75-4182-AA79-AB2FBAFDDF0E}">
      <dgm:prSet/>
      <dgm:spPr/>
      <dgm:t>
        <a:bodyPr/>
        <a:lstStyle/>
        <a:p>
          <a:endParaRPr lang="en-US"/>
        </a:p>
      </dgm:t>
    </dgm:pt>
    <dgm:pt modelId="{646766DC-FBD0-40B3-A98A-3E8EA1A28AE3}" type="pres">
      <dgm:prSet presAssocID="{2FB637C5-E1B7-4325-BC06-88F7B346820A}" presName="Name0" presStyleCnt="0">
        <dgm:presLayoutVars>
          <dgm:dir/>
          <dgm:resizeHandles val="exact"/>
        </dgm:presLayoutVars>
      </dgm:prSet>
      <dgm:spPr/>
    </dgm:pt>
    <dgm:pt modelId="{997FF505-C404-44B4-9CFF-3ACED142B64D}" type="pres">
      <dgm:prSet presAssocID="{76C1FF2B-F4E5-4223-92BA-71D98DE05B2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31ED7-15D9-4401-8F51-33FA303F44BD}" type="pres">
      <dgm:prSet presAssocID="{225F7553-8FDA-4FD6-AB33-9235ACE14396}" presName="parSpace" presStyleCnt="0"/>
      <dgm:spPr/>
    </dgm:pt>
    <dgm:pt modelId="{E5959CC5-F374-4367-AA1C-C4F22552AE7E}" type="pres">
      <dgm:prSet presAssocID="{01DD931C-0A26-47F1-BC8E-0B43CDDEC6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D0D9E-FE33-4604-B246-1E34F0443588}" type="pres">
      <dgm:prSet presAssocID="{43286C21-F569-4C79-AF51-B9A0337E6AB6}" presName="parSpace" presStyleCnt="0"/>
      <dgm:spPr/>
    </dgm:pt>
    <dgm:pt modelId="{044D0CBB-7C35-4601-979C-0B11FF8128AB}" type="pres">
      <dgm:prSet presAssocID="{4F972A7B-EE6D-425D-A025-C7017EF170CE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19FC0-8814-4B37-A111-CA0466D30615}" type="pres">
      <dgm:prSet presAssocID="{11943BB9-0C03-45D6-8D02-C0BCC670C3C8}" presName="parSpace" presStyleCnt="0"/>
      <dgm:spPr/>
    </dgm:pt>
    <dgm:pt modelId="{C9C0822F-64AA-42D2-B171-D8B8561BD79F}" type="pres">
      <dgm:prSet presAssocID="{AF8902D5-88DC-4FFD-8C00-DFAD1A58C19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A47B9A-E725-481C-B323-426AB65801CE}" srcId="{2FB637C5-E1B7-4325-BC06-88F7B346820A}" destId="{4F972A7B-EE6D-425D-A025-C7017EF170CE}" srcOrd="2" destOrd="0" parTransId="{BED43378-EF62-4E71-B5FF-5B9499217321}" sibTransId="{11943BB9-0C03-45D6-8D02-C0BCC670C3C8}"/>
    <dgm:cxn modelId="{A8F54697-4081-474D-8B00-A4A7930EBF20}" type="presOf" srcId="{01DD931C-0A26-47F1-BC8E-0B43CDDEC629}" destId="{E5959CC5-F374-4367-AA1C-C4F22552AE7E}" srcOrd="0" destOrd="0" presId="urn:microsoft.com/office/officeart/2005/8/layout/hChevron3"/>
    <dgm:cxn modelId="{A430A76C-A6B2-4CEE-967C-38854A6113A1}" type="presOf" srcId="{2FB637C5-E1B7-4325-BC06-88F7B346820A}" destId="{646766DC-FBD0-40B3-A98A-3E8EA1A28AE3}" srcOrd="0" destOrd="0" presId="urn:microsoft.com/office/officeart/2005/8/layout/hChevron3"/>
    <dgm:cxn modelId="{128F7A72-0FE8-4BEA-BB71-1429DDFD3BE2}" srcId="{2FB637C5-E1B7-4325-BC06-88F7B346820A}" destId="{76C1FF2B-F4E5-4223-92BA-71D98DE05B29}" srcOrd="0" destOrd="0" parTransId="{9E1A469D-9A7D-4F28-A535-69014C48AF68}" sibTransId="{225F7553-8FDA-4FD6-AB33-9235ACE14396}"/>
    <dgm:cxn modelId="{2FC6CCA5-5821-4953-A011-1E91C4493D14}" srcId="{2FB637C5-E1B7-4325-BC06-88F7B346820A}" destId="{01DD931C-0A26-47F1-BC8E-0B43CDDEC629}" srcOrd="1" destOrd="0" parTransId="{6C5CA978-24C7-4F01-AD7C-8A2668774507}" sibTransId="{43286C21-F569-4C79-AF51-B9A0337E6AB6}"/>
    <dgm:cxn modelId="{EC44FFB6-8256-47DA-AB66-0075A833A7F8}" type="presOf" srcId="{AF8902D5-88DC-4FFD-8C00-DFAD1A58C197}" destId="{C9C0822F-64AA-42D2-B171-D8B8561BD79F}" srcOrd="0" destOrd="0" presId="urn:microsoft.com/office/officeart/2005/8/layout/hChevron3"/>
    <dgm:cxn modelId="{C6B8E22C-C014-48BA-A5A9-72B873DEAD1C}" type="presOf" srcId="{4F972A7B-EE6D-425D-A025-C7017EF170CE}" destId="{044D0CBB-7C35-4601-979C-0B11FF8128AB}" srcOrd="0" destOrd="0" presId="urn:microsoft.com/office/officeart/2005/8/layout/hChevron3"/>
    <dgm:cxn modelId="{5FA33BEB-8BB9-4279-ADC6-0FE166E191C9}" type="presOf" srcId="{76C1FF2B-F4E5-4223-92BA-71D98DE05B29}" destId="{997FF505-C404-44B4-9CFF-3ACED142B64D}" srcOrd="0" destOrd="0" presId="urn:microsoft.com/office/officeart/2005/8/layout/hChevron3"/>
    <dgm:cxn modelId="{79EB92B1-9C75-4182-AA79-AB2FBAFDDF0E}" srcId="{2FB637C5-E1B7-4325-BC06-88F7B346820A}" destId="{AF8902D5-88DC-4FFD-8C00-DFAD1A58C197}" srcOrd="3" destOrd="0" parTransId="{8ABE583A-801D-4B59-808F-935395B1133C}" sibTransId="{DC825C03-39EF-42C4-884F-28EEAE83E512}"/>
    <dgm:cxn modelId="{3401A883-FDA9-45FC-9BD2-976833834DE5}" type="presParOf" srcId="{646766DC-FBD0-40B3-A98A-3E8EA1A28AE3}" destId="{997FF505-C404-44B4-9CFF-3ACED142B64D}" srcOrd="0" destOrd="0" presId="urn:microsoft.com/office/officeart/2005/8/layout/hChevron3"/>
    <dgm:cxn modelId="{F5E3B8D3-4A1E-4B96-941C-B238826AA002}" type="presParOf" srcId="{646766DC-FBD0-40B3-A98A-3E8EA1A28AE3}" destId="{B4B31ED7-15D9-4401-8F51-33FA303F44BD}" srcOrd="1" destOrd="0" presId="urn:microsoft.com/office/officeart/2005/8/layout/hChevron3"/>
    <dgm:cxn modelId="{915706CB-F981-4C97-A490-EDD79A2D17D8}" type="presParOf" srcId="{646766DC-FBD0-40B3-A98A-3E8EA1A28AE3}" destId="{E5959CC5-F374-4367-AA1C-C4F22552AE7E}" srcOrd="2" destOrd="0" presId="urn:microsoft.com/office/officeart/2005/8/layout/hChevron3"/>
    <dgm:cxn modelId="{7E18ED97-A48E-47DA-9FE3-4C97C9C9FD69}" type="presParOf" srcId="{646766DC-FBD0-40B3-A98A-3E8EA1A28AE3}" destId="{98BD0D9E-FE33-4604-B246-1E34F0443588}" srcOrd="3" destOrd="0" presId="urn:microsoft.com/office/officeart/2005/8/layout/hChevron3"/>
    <dgm:cxn modelId="{EED2E719-6D92-4B8C-8743-822070829E0B}" type="presParOf" srcId="{646766DC-FBD0-40B3-A98A-3E8EA1A28AE3}" destId="{044D0CBB-7C35-4601-979C-0B11FF8128AB}" srcOrd="4" destOrd="0" presId="urn:microsoft.com/office/officeart/2005/8/layout/hChevron3"/>
    <dgm:cxn modelId="{7F2233DD-F804-4578-838C-94304404F7ED}" type="presParOf" srcId="{646766DC-FBD0-40B3-A98A-3E8EA1A28AE3}" destId="{23119FC0-8814-4B37-A111-CA0466D30615}" srcOrd="5" destOrd="0" presId="urn:microsoft.com/office/officeart/2005/8/layout/hChevron3"/>
    <dgm:cxn modelId="{87BEF5C1-FDB4-4CD9-8AE0-9491EDF05CB0}" type="presParOf" srcId="{646766DC-FBD0-40B3-A98A-3E8EA1A28AE3}" destId="{C9C0822F-64AA-42D2-B171-D8B8561BD79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637C5-E1B7-4325-BC06-88F7B34682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6C1FF2B-F4E5-4223-92BA-71D98DE05B2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 smtClean="0"/>
            <a:t>Preparação</a:t>
          </a:r>
          <a:endParaRPr lang="en-US" dirty="0"/>
        </a:p>
      </dgm:t>
    </dgm:pt>
    <dgm:pt modelId="{9E1A469D-9A7D-4F28-A535-69014C48AF68}" type="parTrans" cxnId="{128F7A72-0FE8-4BEA-BB71-1429DDFD3BE2}">
      <dgm:prSet/>
      <dgm:spPr/>
      <dgm:t>
        <a:bodyPr/>
        <a:lstStyle/>
        <a:p>
          <a:endParaRPr lang="en-US"/>
        </a:p>
      </dgm:t>
    </dgm:pt>
    <dgm:pt modelId="{225F7553-8FDA-4FD6-AB33-9235ACE14396}" type="sibTrans" cxnId="{128F7A72-0FE8-4BEA-BB71-1429DDFD3BE2}">
      <dgm:prSet/>
      <dgm:spPr/>
      <dgm:t>
        <a:bodyPr/>
        <a:lstStyle/>
        <a:p>
          <a:endParaRPr lang="en-US"/>
        </a:p>
      </dgm:t>
    </dgm:pt>
    <dgm:pt modelId="{01DD931C-0A26-47F1-BC8E-0B43CDDEC62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Realização</a:t>
          </a:r>
          <a:endParaRPr lang="en-US" dirty="0"/>
        </a:p>
      </dgm:t>
    </dgm:pt>
    <dgm:pt modelId="{6C5CA978-24C7-4F01-AD7C-8A2668774507}" type="parTrans" cxnId="{2FC6CCA5-5821-4953-A011-1E91C4493D14}">
      <dgm:prSet/>
      <dgm:spPr/>
      <dgm:t>
        <a:bodyPr/>
        <a:lstStyle/>
        <a:p>
          <a:endParaRPr lang="en-US"/>
        </a:p>
      </dgm:t>
    </dgm:pt>
    <dgm:pt modelId="{43286C21-F569-4C79-AF51-B9A0337E6AB6}" type="sibTrans" cxnId="{2FC6CCA5-5821-4953-A011-1E91C4493D14}">
      <dgm:prSet/>
      <dgm:spPr/>
      <dgm:t>
        <a:bodyPr/>
        <a:lstStyle/>
        <a:p>
          <a:endParaRPr lang="en-US"/>
        </a:p>
      </dgm:t>
    </dgm:pt>
    <dgm:pt modelId="{4F972A7B-EE6D-425D-A025-C7017EF170C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 smtClean="0"/>
            <a:t>Verificação</a:t>
          </a:r>
          <a:endParaRPr lang="en-US" dirty="0"/>
        </a:p>
      </dgm:t>
    </dgm:pt>
    <dgm:pt modelId="{BED43378-EF62-4E71-B5FF-5B9499217321}" type="parTrans" cxnId="{5FA47B9A-E725-481C-B323-426AB65801CE}">
      <dgm:prSet/>
      <dgm:spPr/>
      <dgm:t>
        <a:bodyPr/>
        <a:lstStyle/>
        <a:p>
          <a:endParaRPr lang="en-US"/>
        </a:p>
      </dgm:t>
    </dgm:pt>
    <dgm:pt modelId="{11943BB9-0C03-45D6-8D02-C0BCC670C3C8}" type="sibTrans" cxnId="{5FA47B9A-E725-481C-B323-426AB65801CE}">
      <dgm:prSet/>
      <dgm:spPr/>
      <dgm:t>
        <a:bodyPr/>
        <a:lstStyle/>
        <a:p>
          <a:endParaRPr lang="en-US"/>
        </a:p>
      </dgm:t>
    </dgm:pt>
    <dgm:pt modelId="{AF8902D5-88DC-4FFD-8C00-DFAD1A58C197}">
      <dgm:prSet/>
      <dgm:spPr>
        <a:solidFill>
          <a:srgbClr val="0096D6"/>
        </a:solidFill>
      </dgm:spPr>
      <dgm:t>
        <a:bodyPr/>
        <a:lstStyle/>
        <a:p>
          <a:r>
            <a:rPr lang="en-US" dirty="0" err="1" smtClean="0"/>
            <a:t>Lançamento</a:t>
          </a:r>
          <a:endParaRPr lang="en-US" dirty="0"/>
        </a:p>
      </dgm:t>
    </dgm:pt>
    <dgm:pt modelId="{8ABE583A-801D-4B59-808F-935395B1133C}" type="parTrans" cxnId="{79EB92B1-9C75-4182-AA79-AB2FBAFDDF0E}">
      <dgm:prSet/>
      <dgm:spPr/>
      <dgm:t>
        <a:bodyPr/>
        <a:lstStyle/>
        <a:p>
          <a:endParaRPr lang="en-US"/>
        </a:p>
      </dgm:t>
    </dgm:pt>
    <dgm:pt modelId="{DC825C03-39EF-42C4-884F-28EEAE83E512}" type="sibTrans" cxnId="{79EB92B1-9C75-4182-AA79-AB2FBAFDDF0E}">
      <dgm:prSet/>
      <dgm:spPr/>
      <dgm:t>
        <a:bodyPr/>
        <a:lstStyle/>
        <a:p>
          <a:endParaRPr lang="en-US"/>
        </a:p>
      </dgm:t>
    </dgm:pt>
    <dgm:pt modelId="{646766DC-FBD0-40B3-A98A-3E8EA1A28AE3}" type="pres">
      <dgm:prSet presAssocID="{2FB637C5-E1B7-4325-BC06-88F7B346820A}" presName="Name0" presStyleCnt="0">
        <dgm:presLayoutVars>
          <dgm:dir/>
          <dgm:resizeHandles val="exact"/>
        </dgm:presLayoutVars>
      </dgm:prSet>
      <dgm:spPr/>
    </dgm:pt>
    <dgm:pt modelId="{997FF505-C404-44B4-9CFF-3ACED142B64D}" type="pres">
      <dgm:prSet presAssocID="{76C1FF2B-F4E5-4223-92BA-71D98DE05B2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31ED7-15D9-4401-8F51-33FA303F44BD}" type="pres">
      <dgm:prSet presAssocID="{225F7553-8FDA-4FD6-AB33-9235ACE14396}" presName="parSpace" presStyleCnt="0"/>
      <dgm:spPr/>
    </dgm:pt>
    <dgm:pt modelId="{E5959CC5-F374-4367-AA1C-C4F22552AE7E}" type="pres">
      <dgm:prSet presAssocID="{01DD931C-0A26-47F1-BC8E-0B43CDDEC6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D0D9E-FE33-4604-B246-1E34F0443588}" type="pres">
      <dgm:prSet presAssocID="{43286C21-F569-4C79-AF51-B9A0337E6AB6}" presName="parSpace" presStyleCnt="0"/>
      <dgm:spPr/>
    </dgm:pt>
    <dgm:pt modelId="{044D0CBB-7C35-4601-979C-0B11FF8128AB}" type="pres">
      <dgm:prSet presAssocID="{4F972A7B-EE6D-425D-A025-C7017EF170CE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19FC0-8814-4B37-A111-CA0466D30615}" type="pres">
      <dgm:prSet presAssocID="{11943BB9-0C03-45D6-8D02-C0BCC670C3C8}" presName="parSpace" presStyleCnt="0"/>
      <dgm:spPr/>
    </dgm:pt>
    <dgm:pt modelId="{C9C0822F-64AA-42D2-B171-D8B8561BD79F}" type="pres">
      <dgm:prSet presAssocID="{AF8902D5-88DC-4FFD-8C00-DFAD1A58C19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A47B9A-E725-481C-B323-426AB65801CE}" srcId="{2FB637C5-E1B7-4325-BC06-88F7B346820A}" destId="{4F972A7B-EE6D-425D-A025-C7017EF170CE}" srcOrd="2" destOrd="0" parTransId="{BED43378-EF62-4E71-B5FF-5B9499217321}" sibTransId="{11943BB9-0C03-45D6-8D02-C0BCC670C3C8}"/>
    <dgm:cxn modelId="{8B10C33B-2726-4132-97BF-D08401AA3453}" type="presOf" srcId="{2FB637C5-E1B7-4325-BC06-88F7B346820A}" destId="{646766DC-FBD0-40B3-A98A-3E8EA1A28AE3}" srcOrd="0" destOrd="0" presId="urn:microsoft.com/office/officeart/2005/8/layout/hChevron3"/>
    <dgm:cxn modelId="{A9056F47-753C-44D9-8F9F-AE6F97CAFF14}" type="presOf" srcId="{AF8902D5-88DC-4FFD-8C00-DFAD1A58C197}" destId="{C9C0822F-64AA-42D2-B171-D8B8561BD79F}" srcOrd="0" destOrd="0" presId="urn:microsoft.com/office/officeart/2005/8/layout/hChevron3"/>
    <dgm:cxn modelId="{671D9B56-4B52-4AA3-841B-F434D0E08E80}" type="presOf" srcId="{76C1FF2B-F4E5-4223-92BA-71D98DE05B29}" destId="{997FF505-C404-44B4-9CFF-3ACED142B64D}" srcOrd="0" destOrd="0" presId="urn:microsoft.com/office/officeart/2005/8/layout/hChevron3"/>
    <dgm:cxn modelId="{9C4240CA-F9A1-4E97-B0FB-0162D370636C}" type="presOf" srcId="{01DD931C-0A26-47F1-BC8E-0B43CDDEC629}" destId="{E5959CC5-F374-4367-AA1C-C4F22552AE7E}" srcOrd="0" destOrd="0" presId="urn:microsoft.com/office/officeart/2005/8/layout/hChevron3"/>
    <dgm:cxn modelId="{128F7A72-0FE8-4BEA-BB71-1429DDFD3BE2}" srcId="{2FB637C5-E1B7-4325-BC06-88F7B346820A}" destId="{76C1FF2B-F4E5-4223-92BA-71D98DE05B29}" srcOrd="0" destOrd="0" parTransId="{9E1A469D-9A7D-4F28-A535-69014C48AF68}" sibTransId="{225F7553-8FDA-4FD6-AB33-9235ACE14396}"/>
    <dgm:cxn modelId="{2FC6CCA5-5821-4953-A011-1E91C4493D14}" srcId="{2FB637C5-E1B7-4325-BC06-88F7B346820A}" destId="{01DD931C-0A26-47F1-BC8E-0B43CDDEC629}" srcOrd="1" destOrd="0" parTransId="{6C5CA978-24C7-4F01-AD7C-8A2668774507}" sibTransId="{43286C21-F569-4C79-AF51-B9A0337E6AB6}"/>
    <dgm:cxn modelId="{E6987938-2597-4705-864D-A5EB508BBEEA}" type="presOf" srcId="{4F972A7B-EE6D-425D-A025-C7017EF170CE}" destId="{044D0CBB-7C35-4601-979C-0B11FF8128AB}" srcOrd="0" destOrd="0" presId="urn:microsoft.com/office/officeart/2005/8/layout/hChevron3"/>
    <dgm:cxn modelId="{79EB92B1-9C75-4182-AA79-AB2FBAFDDF0E}" srcId="{2FB637C5-E1B7-4325-BC06-88F7B346820A}" destId="{AF8902D5-88DC-4FFD-8C00-DFAD1A58C197}" srcOrd="3" destOrd="0" parTransId="{8ABE583A-801D-4B59-808F-935395B1133C}" sibTransId="{DC825C03-39EF-42C4-884F-28EEAE83E512}"/>
    <dgm:cxn modelId="{C609A5ED-F6BD-4281-8E56-88D9B44394F8}" type="presParOf" srcId="{646766DC-FBD0-40B3-A98A-3E8EA1A28AE3}" destId="{997FF505-C404-44B4-9CFF-3ACED142B64D}" srcOrd="0" destOrd="0" presId="urn:microsoft.com/office/officeart/2005/8/layout/hChevron3"/>
    <dgm:cxn modelId="{6EF13231-62BC-4563-9A90-336426E2A5F8}" type="presParOf" srcId="{646766DC-FBD0-40B3-A98A-3E8EA1A28AE3}" destId="{B4B31ED7-15D9-4401-8F51-33FA303F44BD}" srcOrd="1" destOrd="0" presId="urn:microsoft.com/office/officeart/2005/8/layout/hChevron3"/>
    <dgm:cxn modelId="{C6DE03DA-42D1-4F2F-B881-68B4C256A036}" type="presParOf" srcId="{646766DC-FBD0-40B3-A98A-3E8EA1A28AE3}" destId="{E5959CC5-F374-4367-AA1C-C4F22552AE7E}" srcOrd="2" destOrd="0" presId="urn:microsoft.com/office/officeart/2005/8/layout/hChevron3"/>
    <dgm:cxn modelId="{9C5C2609-FDE8-4DDC-8CD7-B6FD15FD00DD}" type="presParOf" srcId="{646766DC-FBD0-40B3-A98A-3E8EA1A28AE3}" destId="{98BD0D9E-FE33-4604-B246-1E34F0443588}" srcOrd="3" destOrd="0" presId="urn:microsoft.com/office/officeart/2005/8/layout/hChevron3"/>
    <dgm:cxn modelId="{EA760EFA-5E89-4083-A880-64EB2C3EBDBB}" type="presParOf" srcId="{646766DC-FBD0-40B3-A98A-3E8EA1A28AE3}" destId="{044D0CBB-7C35-4601-979C-0B11FF8128AB}" srcOrd="4" destOrd="0" presId="urn:microsoft.com/office/officeart/2005/8/layout/hChevron3"/>
    <dgm:cxn modelId="{4DD74C78-5B5F-4A3B-8FF7-542B82A10215}" type="presParOf" srcId="{646766DC-FBD0-40B3-A98A-3E8EA1A28AE3}" destId="{23119FC0-8814-4B37-A111-CA0466D30615}" srcOrd="5" destOrd="0" presId="urn:microsoft.com/office/officeart/2005/8/layout/hChevron3"/>
    <dgm:cxn modelId="{CD64FCAD-C008-4885-994E-806B1F9F5C99}" type="presParOf" srcId="{646766DC-FBD0-40B3-A98A-3E8EA1A28AE3}" destId="{C9C0822F-64AA-42D2-B171-D8B8561BD79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B637C5-E1B7-4325-BC06-88F7B34682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6C1FF2B-F4E5-4223-92BA-71D98DE05B2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 smtClean="0"/>
            <a:t>Preparação</a:t>
          </a:r>
          <a:endParaRPr lang="en-US" dirty="0"/>
        </a:p>
      </dgm:t>
    </dgm:pt>
    <dgm:pt modelId="{9E1A469D-9A7D-4F28-A535-69014C48AF68}" type="parTrans" cxnId="{128F7A72-0FE8-4BEA-BB71-1429DDFD3BE2}">
      <dgm:prSet/>
      <dgm:spPr/>
      <dgm:t>
        <a:bodyPr/>
        <a:lstStyle/>
        <a:p>
          <a:endParaRPr lang="en-US"/>
        </a:p>
      </dgm:t>
    </dgm:pt>
    <dgm:pt modelId="{225F7553-8FDA-4FD6-AB33-9235ACE14396}" type="sibTrans" cxnId="{128F7A72-0FE8-4BEA-BB71-1429DDFD3BE2}">
      <dgm:prSet/>
      <dgm:spPr/>
      <dgm:t>
        <a:bodyPr/>
        <a:lstStyle/>
        <a:p>
          <a:endParaRPr lang="en-US"/>
        </a:p>
      </dgm:t>
    </dgm:pt>
    <dgm:pt modelId="{01DD931C-0A26-47F1-BC8E-0B43CDDEC62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Realização</a:t>
          </a:r>
          <a:endParaRPr lang="en-US" dirty="0"/>
        </a:p>
      </dgm:t>
    </dgm:pt>
    <dgm:pt modelId="{6C5CA978-24C7-4F01-AD7C-8A2668774507}" type="parTrans" cxnId="{2FC6CCA5-5821-4953-A011-1E91C4493D14}">
      <dgm:prSet/>
      <dgm:spPr/>
      <dgm:t>
        <a:bodyPr/>
        <a:lstStyle/>
        <a:p>
          <a:endParaRPr lang="en-US"/>
        </a:p>
      </dgm:t>
    </dgm:pt>
    <dgm:pt modelId="{43286C21-F569-4C79-AF51-B9A0337E6AB6}" type="sibTrans" cxnId="{2FC6CCA5-5821-4953-A011-1E91C4493D14}">
      <dgm:prSet/>
      <dgm:spPr/>
      <dgm:t>
        <a:bodyPr/>
        <a:lstStyle/>
        <a:p>
          <a:endParaRPr lang="en-US"/>
        </a:p>
      </dgm:t>
    </dgm:pt>
    <dgm:pt modelId="{4F972A7B-EE6D-425D-A025-C7017EF170C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 smtClean="0"/>
            <a:t>Verificação</a:t>
          </a:r>
          <a:endParaRPr lang="en-US" dirty="0"/>
        </a:p>
      </dgm:t>
    </dgm:pt>
    <dgm:pt modelId="{BED43378-EF62-4E71-B5FF-5B9499217321}" type="parTrans" cxnId="{5FA47B9A-E725-481C-B323-426AB65801CE}">
      <dgm:prSet/>
      <dgm:spPr/>
      <dgm:t>
        <a:bodyPr/>
        <a:lstStyle/>
        <a:p>
          <a:endParaRPr lang="en-US"/>
        </a:p>
      </dgm:t>
    </dgm:pt>
    <dgm:pt modelId="{11943BB9-0C03-45D6-8D02-C0BCC670C3C8}" type="sibTrans" cxnId="{5FA47B9A-E725-481C-B323-426AB65801CE}">
      <dgm:prSet/>
      <dgm:spPr/>
      <dgm:t>
        <a:bodyPr/>
        <a:lstStyle/>
        <a:p>
          <a:endParaRPr lang="en-US"/>
        </a:p>
      </dgm:t>
    </dgm:pt>
    <dgm:pt modelId="{AF8902D5-88DC-4FFD-8C00-DFAD1A58C197}">
      <dgm:prSet/>
      <dgm:spPr>
        <a:solidFill>
          <a:srgbClr val="0096D6"/>
        </a:solidFill>
      </dgm:spPr>
      <dgm:t>
        <a:bodyPr/>
        <a:lstStyle/>
        <a:p>
          <a:r>
            <a:rPr lang="en-US" dirty="0" err="1" smtClean="0"/>
            <a:t>Lançamento</a:t>
          </a:r>
          <a:endParaRPr lang="en-US" dirty="0"/>
        </a:p>
      </dgm:t>
    </dgm:pt>
    <dgm:pt modelId="{8ABE583A-801D-4B59-808F-935395B1133C}" type="parTrans" cxnId="{79EB92B1-9C75-4182-AA79-AB2FBAFDDF0E}">
      <dgm:prSet/>
      <dgm:spPr/>
      <dgm:t>
        <a:bodyPr/>
        <a:lstStyle/>
        <a:p>
          <a:endParaRPr lang="en-US"/>
        </a:p>
      </dgm:t>
    </dgm:pt>
    <dgm:pt modelId="{DC825C03-39EF-42C4-884F-28EEAE83E512}" type="sibTrans" cxnId="{79EB92B1-9C75-4182-AA79-AB2FBAFDDF0E}">
      <dgm:prSet/>
      <dgm:spPr/>
      <dgm:t>
        <a:bodyPr/>
        <a:lstStyle/>
        <a:p>
          <a:endParaRPr lang="en-US"/>
        </a:p>
      </dgm:t>
    </dgm:pt>
    <dgm:pt modelId="{646766DC-FBD0-40B3-A98A-3E8EA1A28AE3}" type="pres">
      <dgm:prSet presAssocID="{2FB637C5-E1B7-4325-BC06-88F7B346820A}" presName="Name0" presStyleCnt="0">
        <dgm:presLayoutVars>
          <dgm:dir/>
          <dgm:resizeHandles val="exact"/>
        </dgm:presLayoutVars>
      </dgm:prSet>
      <dgm:spPr/>
    </dgm:pt>
    <dgm:pt modelId="{997FF505-C404-44B4-9CFF-3ACED142B64D}" type="pres">
      <dgm:prSet presAssocID="{76C1FF2B-F4E5-4223-92BA-71D98DE05B2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31ED7-15D9-4401-8F51-33FA303F44BD}" type="pres">
      <dgm:prSet presAssocID="{225F7553-8FDA-4FD6-AB33-9235ACE14396}" presName="parSpace" presStyleCnt="0"/>
      <dgm:spPr/>
    </dgm:pt>
    <dgm:pt modelId="{E5959CC5-F374-4367-AA1C-C4F22552AE7E}" type="pres">
      <dgm:prSet presAssocID="{01DD931C-0A26-47F1-BC8E-0B43CDDEC6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D0D9E-FE33-4604-B246-1E34F0443588}" type="pres">
      <dgm:prSet presAssocID="{43286C21-F569-4C79-AF51-B9A0337E6AB6}" presName="parSpace" presStyleCnt="0"/>
      <dgm:spPr/>
    </dgm:pt>
    <dgm:pt modelId="{044D0CBB-7C35-4601-979C-0B11FF8128AB}" type="pres">
      <dgm:prSet presAssocID="{4F972A7B-EE6D-425D-A025-C7017EF170CE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19FC0-8814-4B37-A111-CA0466D30615}" type="pres">
      <dgm:prSet presAssocID="{11943BB9-0C03-45D6-8D02-C0BCC670C3C8}" presName="parSpace" presStyleCnt="0"/>
      <dgm:spPr/>
    </dgm:pt>
    <dgm:pt modelId="{C9C0822F-64AA-42D2-B171-D8B8561BD79F}" type="pres">
      <dgm:prSet presAssocID="{AF8902D5-88DC-4FFD-8C00-DFAD1A58C19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C6CCA5-5821-4953-A011-1E91C4493D14}" srcId="{2FB637C5-E1B7-4325-BC06-88F7B346820A}" destId="{01DD931C-0A26-47F1-BC8E-0B43CDDEC629}" srcOrd="1" destOrd="0" parTransId="{6C5CA978-24C7-4F01-AD7C-8A2668774507}" sibTransId="{43286C21-F569-4C79-AF51-B9A0337E6AB6}"/>
    <dgm:cxn modelId="{6E82F3FD-0205-432C-9312-D7B6196D138D}" type="presOf" srcId="{4F972A7B-EE6D-425D-A025-C7017EF170CE}" destId="{044D0CBB-7C35-4601-979C-0B11FF8128AB}" srcOrd="0" destOrd="0" presId="urn:microsoft.com/office/officeart/2005/8/layout/hChevron3"/>
    <dgm:cxn modelId="{F85C42AE-929E-4B0D-977A-5229CF546AF1}" type="presOf" srcId="{01DD931C-0A26-47F1-BC8E-0B43CDDEC629}" destId="{E5959CC5-F374-4367-AA1C-C4F22552AE7E}" srcOrd="0" destOrd="0" presId="urn:microsoft.com/office/officeart/2005/8/layout/hChevron3"/>
    <dgm:cxn modelId="{5FA47B9A-E725-481C-B323-426AB65801CE}" srcId="{2FB637C5-E1B7-4325-BC06-88F7B346820A}" destId="{4F972A7B-EE6D-425D-A025-C7017EF170CE}" srcOrd="2" destOrd="0" parTransId="{BED43378-EF62-4E71-B5FF-5B9499217321}" sibTransId="{11943BB9-0C03-45D6-8D02-C0BCC670C3C8}"/>
    <dgm:cxn modelId="{B499322E-603F-4686-9F3D-C0359833313D}" type="presOf" srcId="{AF8902D5-88DC-4FFD-8C00-DFAD1A58C197}" destId="{C9C0822F-64AA-42D2-B171-D8B8561BD79F}" srcOrd="0" destOrd="0" presId="urn:microsoft.com/office/officeart/2005/8/layout/hChevron3"/>
    <dgm:cxn modelId="{DC4B31D1-786B-4238-B477-9EEF1CF18137}" type="presOf" srcId="{2FB637C5-E1B7-4325-BC06-88F7B346820A}" destId="{646766DC-FBD0-40B3-A98A-3E8EA1A28AE3}" srcOrd="0" destOrd="0" presId="urn:microsoft.com/office/officeart/2005/8/layout/hChevron3"/>
    <dgm:cxn modelId="{79EB92B1-9C75-4182-AA79-AB2FBAFDDF0E}" srcId="{2FB637C5-E1B7-4325-BC06-88F7B346820A}" destId="{AF8902D5-88DC-4FFD-8C00-DFAD1A58C197}" srcOrd="3" destOrd="0" parTransId="{8ABE583A-801D-4B59-808F-935395B1133C}" sibTransId="{DC825C03-39EF-42C4-884F-28EEAE83E512}"/>
    <dgm:cxn modelId="{EBD078F3-5DF7-47FE-8ADA-0D4B08BE05D2}" type="presOf" srcId="{76C1FF2B-F4E5-4223-92BA-71D98DE05B29}" destId="{997FF505-C404-44B4-9CFF-3ACED142B64D}" srcOrd="0" destOrd="0" presId="urn:microsoft.com/office/officeart/2005/8/layout/hChevron3"/>
    <dgm:cxn modelId="{128F7A72-0FE8-4BEA-BB71-1429DDFD3BE2}" srcId="{2FB637C5-E1B7-4325-BC06-88F7B346820A}" destId="{76C1FF2B-F4E5-4223-92BA-71D98DE05B29}" srcOrd="0" destOrd="0" parTransId="{9E1A469D-9A7D-4F28-A535-69014C48AF68}" sibTransId="{225F7553-8FDA-4FD6-AB33-9235ACE14396}"/>
    <dgm:cxn modelId="{3DE6499B-865A-40B6-8DF3-6D6A91D368BE}" type="presParOf" srcId="{646766DC-FBD0-40B3-A98A-3E8EA1A28AE3}" destId="{997FF505-C404-44B4-9CFF-3ACED142B64D}" srcOrd="0" destOrd="0" presId="urn:microsoft.com/office/officeart/2005/8/layout/hChevron3"/>
    <dgm:cxn modelId="{A351B196-7C9B-4254-879B-1F2C811E99D1}" type="presParOf" srcId="{646766DC-FBD0-40B3-A98A-3E8EA1A28AE3}" destId="{B4B31ED7-15D9-4401-8F51-33FA303F44BD}" srcOrd="1" destOrd="0" presId="urn:microsoft.com/office/officeart/2005/8/layout/hChevron3"/>
    <dgm:cxn modelId="{27D801E6-086D-49E4-A275-9E2EB2FDEE58}" type="presParOf" srcId="{646766DC-FBD0-40B3-A98A-3E8EA1A28AE3}" destId="{E5959CC5-F374-4367-AA1C-C4F22552AE7E}" srcOrd="2" destOrd="0" presId="urn:microsoft.com/office/officeart/2005/8/layout/hChevron3"/>
    <dgm:cxn modelId="{B5529745-4EE0-443D-8CB8-11630D44C613}" type="presParOf" srcId="{646766DC-FBD0-40B3-A98A-3E8EA1A28AE3}" destId="{98BD0D9E-FE33-4604-B246-1E34F0443588}" srcOrd="3" destOrd="0" presId="urn:microsoft.com/office/officeart/2005/8/layout/hChevron3"/>
    <dgm:cxn modelId="{F08F6F29-825D-463C-A19E-D96E0734652C}" type="presParOf" srcId="{646766DC-FBD0-40B3-A98A-3E8EA1A28AE3}" destId="{044D0CBB-7C35-4601-979C-0B11FF8128AB}" srcOrd="4" destOrd="0" presId="urn:microsoft.com/office/officeart/2005/8/layout/hChevron3"/>
    <dgm:cxn modelId="{B672CFB3-90AA-4192-99DE-BD39A7E9FBD5}" type="presParOf" srcId="{646766DC-FBD0-40B3-A98A-3E8EA1A28AE3}" destId="{23119FC0-8814-4B37-A111-CA0466D30615}" srcOrd="5" destOrd="0" presId="urn:microsoft.com/office/officeart/2005/8/layout/hChevron3"/>
    <dgm:cxn modelId="{A4394543-30B2-4EAD-B4F3-64290867C638}" type="presParOf" srcId="{646766DC-FBD0-40B3-A98A-3E8EA1A28AE3}" destId="{C9C0822F-64AA-42D2-B171-D8B8561BD79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B637C5-E1B7-4325-BC06-88F7B34682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6C1FF2B-F4E5-4223-92BA-71D98DE05B2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 smtClean="0"/>
            <a:t>Preparação</a:t>
          </a:r>
          <a:endParaRPr lang="en-US" dirty="0"/>
        </a:p>
      </dgm:t>
    </dgm:pt>
    <dgm:pt modelId="{9E1A469D-9A7D-4F28-A535-69014C48AF68}" type="parTrans" cxnId="{128F7A72-0FE8-4BEA-BB71-1429DDFD3BE2}">
      <dgm:prSet/>
      <dgm:spPr/>
      <dgm:t>
        <a:bodyPr/>
        <a:lstStyle/>
        <a:p>
          <a:endParaRPr lang="en-US"/>
        </a:p>
      </dgm:t>
    </dgm:pt>
    <dgm:pt modelId="{225F7553-8FDA-4FD6-AB33-9235ACE14396}" type="sibTrans" cxnId="{128F7A72-0FE8-4BEA-BB71-1429DDFD3BE2}">
      <dgm:prSet/>
      <dgm:spPr/>
      <dgm:t>
        <a:bodyPr/>
        <a:lstStyle/>
        <a:p>
          <a:endParaRPr lang="en-US"/>
        </a:p>
      </dgm:t>
    </dgm:pt>
    <dgm:pt modelId="{01DD931C-0A26-47F1-BC8E-0B43CDDEC62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Realização</a:t>
          </a:r>
          <a:endParaRPr lang="en-US" dirty="0"/>
        </a:p>
      </dgm:t>
    </dgm:pt>
    <dgm:pt modelId="{6C5CA978-24C7-4F01-AD7C-8A2668774507}" type="parTrans" cxnId="{2FC6CCA5-5821-4953-A011-1E91C4493D14}">
      <dgm:prSet/>
      <dgm:spPr/>
      <dgm:t>
        <a:bodyPr/>
        <a:lstStyle/>
        <a:p>
          <a:endParaRPr lang="en-US"/>
        </a:p>
      </dgm:t>
    </dgm:pt>
    <dgm:pt modelId="{43286C21-F569-4C79-AF51-B9A0337E6AB6}" type="sibTrans" cxnId="{2FC6CCA5-5821-4953-A011-1E91C4493D14}">
      <dgm:prSet/>
      <dgm:spPr/>
      <dgm:t>
        <a:bodyPr/>
        <a:lstStyle/>
        <a:p>
          <a:endParaRPr lang="en-US"/>
        </a:p>
      </dgm:t>
    </dgm:pt>
    <dgm:pt modelId="{4F972A7B-EE6D-425D-A025-C7017EF170C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 smtClean="0"/>
            <a:t>Verificação</a:t>
          </a:r>
          <a:endParaRPr lang="en-US" dirty="0"/>
        </a:p>
      </dgm:t>
    </dgm:pt>
    <dgm:pt modelId="{BED43378-EF62-4E71-B5FF-5B9499217321}" type="parTrans" cxnId="{5FA47B9A-E725-481C-B323-426AB65801CE}">
      <dgm:prSet/>
      <dgm:spPr/>
      <dgm:t>
        <a:bodyPr/>
        <a:lstStyle/>
        <a:p>
          <a:endParaRPr lang="en-US"/>
        </a:p>
      </dgm:t>
    </dgm:pt>
    <dgm:pt modelId="{11943BB9-0C03-45D6-8D02-C0BCC670C3C8}" type="sibTrans" cxnId="{5FA47B9A-E725-481C-B323-426AB65801CE}">
      <dgm:prSet/>
      <dgm:spPr/>
      <dgm:t>
        <a:bodyPr/>
        <a:lstStyle/>
        <a:p>
          <a:endParaRPr lang="en-US"/>
        </a:p>
      </dgm:t>
    </dgm:pt>
    <dgm:pt modelId="{AF8902D5-88DC-4FFD-8C00-DFAD1A58C197}">
      <dgm:prSet/>
      <dgm:spPr>
        <a:solidFill>
          <a:srgbClr val="0096D6"/>
        </a:solidFill>
      </dgm:spPr>
      <dgm:t>
        <a:bodyPr/>
        <a:lstStyle/>
        <a:p>
          <a:r>
            <a:rPr lang="en-US" dirty="0" err="1" smtClean="0"/>
            <a:t>Lançamento</a:t>
          </a:r>
          <a:endParaRPr lang="en-US" dirty="0"/>
        </a:p>
      </dgm:t>
    </dgm:pt>
    <dgm:pt modelId="{8ABE583A-801D-4B59-808F-935395B1133C}" type="parTrans" cxnId="{79EB92B1-9C75-4182-AA79-AB2FBAFDDF0E}">
      <dgm:prSet/>
      <dgm:spPr/>
      <dgm:t>
        <a:bodyPr/>
        <a:lstStyle/>
        <a:p>
          <a:endParaRPr lang="en-US"/>
        </a:p>
      </dgm:t>
    </dgm:pt>
    <dgm:pt modelId="{DC825C03-39EF-42C4-884F-28EEAE83E512}" type="sibTrans" cxnId="{79EB92B1-9C75-4182-AA79-AB2FBAFDDF0E}">
      <dgm:prSet/>
      <dgm:spPr/>
      <dgm:t>
        <a:bodyPr/>
        <a:lstStyle/>
        <a:p>
          <a:endParaRPr lang="en-US"/>
        </a:p>
      </dgm:t>
    </dgm:pt>
    <dgm:pt modelId="{646766DC-FBD0-40B3-A98A-3E8EA1A28AE3}" type="pres">
      <dgm:prSet presAssocID="{2FB637C5-E1B7-4325-BC06-88F7B346820A}" presName="Name0" presStyleCnt="0">
        <dgm:presLayoutVars>
          <dgm:dir/>
          <dgm:resizeHandles val="exact"/>
        </dgm:presLayoutVars>
      </dgm:prSet>
      <dgm:spPr/>
    </dgm:pt>
    <dgm:pt modelId="{997FF505-C404-44B4-9CFF-3ACED142B64D}" type="pres">
      <dgm:prSet presAssocID="{76C1FF2B-F4E5-4223-92BA-71D98DE05B2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31ED7-15D9-4401-8F51-33FA303F44BD}" type="pres">
      <dgm:prSet presAssocID="{225F7553-8FDA-4FD6-AB33-9235ACE14396}" presName="parSpace" presStyleCnt="0"/>
      <dgm:spPr/>
    </dgm:pt>
    <dgm:pt modelId="{E5959CC5-F374-4367-AA1C-C4F22552AE7E}" type="pres">
      <dgm:prSet presAssocID="{01DD931C-0A26-47F1-BC8E-0B43CDDEC62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D0D9E-FE33-4604-B246-1E34F0443588}" type="pres">
      <dgm:prSet presAssocID="{43286C21-F569-4C79-AF51-B9A0337E6AB6}" presName="parSpace" presStyleCnt="0"/>
      <dgm:spPr/>
    </dgm:pt>
    <dgm:pt modelId="{044D0CBB-7C35-4601-979C-0B11FF8128AB}" type="pres">
      <dgm:prSet presAssocID="{4F972A7B-EE6D-425D-A025-C7017EF170CE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19FC0-8814-4B37-A111-CA0466D30615}" type="pres">
      <dgm:prSet presAssocID="{11943BB9-0C03-45D6-8D02-C0BCC670C3C8}" presName="parSpace" presStyleCnt="0"/>
      <dgm:spPr/>
    </dgm:pt>
    <dgm:pt modelId="{C9C0822F-64AA-42D2-B171-D8B8561BD79F}" type="pres">
      <dgm:prSet presAssocID="{AF8902D5-88DC-4FFD-8C00-DFAD1A58C19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C6CCA5-5821-4953-A011-1E91C4493D14}" srcId="{2FB637C5-E1B7-4325-BC06-88F7B346820A}" destId="{01DD931C-0A26-47F1-BC8E-0B43CDDEC629}" srcOrd="1" destOrd="0" parTransId="{6C5CA978-24C7-4F01-AD7C-8A2668774507}" sibTransId="{43286C21-F569-4C79-AF51-B9A0337E6AB6}"/>
    <dgm:cxn modelId="{6186253F-82E0-4097-9128-7C5688B169DB}" type="presOf" srcId="{2FB637C5-E1B7-4325-BC06-88F7B346820A}" destId="{646766DC-FBD0-40B3-A98A-3E8EA1A28AE3}" srcOrd="0" destOrd="0" presId="urn:microsoft.com/office/officeart/2005/8/layout/hChevron3"/>
    <dgm:cxn modelId="{5FA47B9A-E725-481C-B323-426AB65801CE}" srcId="{2FB637C5-E1B7-4325-BC06-88F7B346820A}" destId="{4F972A7B-EE6D-425D-A025-C7017EF170CE}" srcOrd="2" destOrd="0" parTransId="{BED43378-EF62-4E71-B5FF-5B9499217321}" sibTransId="{11943BB9-0C03-45D6-8D02-C0BCC670C3C8}"/>
    <dgm:cxn modelId="{7EABC8BB-B44D-4E7E-9269-18BE28E2F396}" type="presOf" srcId="{4F972A7B-EE6D-425D-A025-C7017EF170CE}" destId="{044D0CBB-7C35-4601-979C-0B11FF8128AB}" srcOrd="0" destOrd="0" presId="urn:microsoft.com/office/officeart/2005/8/layout/hChevron3"/>
    <dgm:cxn modelId="{79EB92B1-9C75-4182-AA79-AB2FBAFDDF0E}" srcId="{2FB637C5-E1B7-4325-BC06-88F7B346820A}" destId="{AF8902D5-88DC-4FFD-8C00-DFAD1A58C197}" srcOrd="3" destOrd="0" parTransId="{8ABE583A-801D-4B59-808F-935395B1133C}" sibTransId="{DC825C03-39EF-42C4-884F-28EEAE83E512}"/>
    <dgm:cxn modelId="{EB5768B9-056E-47EA-A2AA-176BB7CBB447}" type="presOf" srcId="{76C1FF2B-F4E5-4223-92BA-71D98DE05B29}" destId="{997FF505-C404-44B4-9CFF-3ACED142B64D}" srcOrd="0" destOrd="0" presId="urn:microsoft.com/office/officeart/2005/8/layout/hChevron3"/>
    <dgm:cxn modelId="{42B87746-6C31-47CD-9AC6-63F797097B6A}" type="presOf" srcId="{01DD931C-0A26-47F1-BC8E-0B43CDDEC629}" destId="{E5959CC5-F374-4367-AA1C-C4F22552AE7E}" srcOrd="0" destOrd="0" presId="urn:microsoft.com/office/officeart/2005/8/layout/hChevron3"/>
    <dgm:cxn modelId="{128F7A72-0FE8-4BEA-BB71-1429DDFD3BE2}" srcId="{2FB637C5-E1B7-4325-BC06-88F7B346820A}" destId="{76C1FF2B-F4E5-4223-92BA-71D98DE05B29}" srcOrd="0" destOrd="0" parTransId="{9E1A469D-9A7D-4F28-A535-69014C48AF68}" sibTransId="{225F7553-8FDA-4FD6-AB33-9235ACE14396}"/>
    <dgm:cxn modelId="{0AC10EC3-691B-46B3-AC4F-BDFA6AB1D285}" type="presOf" srcId="{AF8902D5-88DC-4FFD-8C00-DFAD1A58C197}" destId="{C9C0822F-64AA-42D2-B171-D8B8561BD79F}" srcOrd="0" destOrd="0" presId="urn:microsoft.com/office/officeart/2005/8/layout/hChevron3"/>
    <dgm:cxn modelId="{21BCB278-7544-406B-A4DD-5D8FB1A53370}" type="presParOf" srcId="{646766DC-FBD0-40B3-A98A-3E8EA1A28AE3}" destId="{997FF505-C404-44B4-9CFF-3ACED142B64D}" srcOrd="0" destOrd="0" presId="urn:microsoft.com/office/officeart/2005/8/layout/hChevron3"/>
    <dgm:cxn modelId="{BC922ADF-A297-45A2-85BF-AAF4805D8069}" type="presParOf" srcId="{646766DC-FBD0-40B3-A98A-3E8EA1A28AE3}" destId="{B4B31ED7-15D9-4401-8F51-33FA303F44BD}" srcOrd="1" destOrd="0" presId="urn:microsoft.com/office/officeart/2005/8/layout/hChevron3"/>
    <dgm:cxn modelId="{A0872F0E-634B-4745-8D14-4814BB3B8846}" type="presParOf" srcId="{646766DC-FBD0-40B3-A98A-3E8EA1A28AE3}" destId="{E5959CC5-F374-4367-AA1C-C4F22552AE7E}" srcOrd="2" destOrd="0" presId="urn:microsoft.com/office/officeart/2005/8/layout/hChevron3"/>
    <dgm:cxn modelId="{4553586A-C2D4-4DAD-B939-BF68B4E93EBA}" type="presParOf" srcId="{646766DC-FBD0-40B3-A98A-3E8EA1A28AE3}" destId="{98BD0D9E-FE33-4604-B246-1E34F0443588}" srcOrd="3" destOrd="0" presId="urn:microsoft.com/office/officeart/2005/8/layout/hChevron3"/>
    <dgm:cxn modelId="{D6317C3D-1383-423A-9764-C4A6A095BD4F}" type="presParOf" srcId="{646766DC-FBD0-40B3-A98A-3E8EA1A28AE3}" destId="{044D0CBB-7C35-4601-979C-0B11FF8128AB}" srcOrd="4" destOrd="0" presId="urn:microsoft.com/office/officeart/2005/8/layout/hChevron3"/>
    <dgm:cxn modelId="{FFDA46C2-5550-4094-A8BE-E26012E9376D}" type="presParOf" srcId="{646766DC-FBD0-40B3-A98A-3E8EA1A28AE3}" destId="{23119FC0-8814-4B37-A111-CA0466D30615}" srcOrd="5" destOrd="0" presId="urn:microsoft.com/office/officeart/2005/8/layout/hChevron3"/>
    <dgm:cxn modelId="{8A0D9289-ED80-4113-8664-7C6829194553}" type="presParOf" srcId="{646766DC-FBD0-40B3-A98A-3E8EA1A28AE3}" destId="{C9C0822F-64AA-42D2-B171-D8B8561BD79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FF505-C404-44B4-9CFF-3ACED142B64D}">
      <dsp:nvSpPr>
        <dsp:cNvPr id="0" name=""/>
        <dsp:cNvSpPr/>
      </dsp:nvSpPr>
      <dsp:spPr>
        <a:xfrm>
          <a:off x="1140" y="359914"/>
          <a:ext cx="1144189" cy="457675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Preparação</a:t>
          </a:r>
          <a:endParaRPr lang="en-US" sz="900" kern="1200" dirty="0"/>
        </a:p>
      </dsp:txBody>
      <dsp:txXfrm>
        <a:off x="1140" y="359914"/>
        <a:ext cx="1029770" cy="457675"/>
      </dsp:txXfrm>
    </dsp:sp>
    <dsp:sp modelId="{E5959CC5-F374-4367-AA1C-C4F22552AE7E}">
      <dsp:nvSpPr>
        <dsp:cNvPr id="0" name=""/>
        <dsp:cNvSpPr/>
      </dsp:nvSpPr>
      <dsp:spPr>
        <a:xfrm>
          <a:off x="916491" y="359914"/>
          <a:ext cx="1144189" cy="45767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Realização</a:t>
          </a:r>
          <a:endParaRPr lang="en-US" sz="900" kern="1200" dirty="0"/>
        </a:p>
      </dsp:txBody>
      <dsp:txXfrm>
        <a:off x="1145329" y="359914"/>
        <a:ext cx="686514" cy="457675"/>
      </dsp:txXfrm>
    </dsp:sp>
    <dsp:sp modelId="{044D0CBB-7C35-4601-979C-0B11FF8128AB}">
      <dsp:nvSpPr>
        <dsp:cNvPr id="0" name=""/>
        <dsp:cNvSpPr/>
      </dsp:nvSpPr>
      <dsp:spPr>
        <a:xfrm>
          <a:off x="1831843" y="359914"/>
          <a:ext cx="1144189" cy="4576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Verificação</a:t>
          </a:r>
          <a:endParaRPr lang="en-US" sz="900" kern="1200" dirty="0"/>
        </a:p>
      </dsp:txBody>
      <dsp:txXfrm>
        <a:off x="2060681" y="359914"/>
        <a:ext cx="686514" cy="457675"/>
      </dsp:txXfrm>
    </dsp:sp>
    <dsp:sp modelId="{C9C0822F-64AA-42D2-B171-D8B8561BD79F}">
      <dsp:nvSpPr>
        <dsp:cNvPr id="0" name=""/>
        <dsp:cNvSpPr/>
      </dsp:nvSpPr>
      <dsp:spPr>
        <a:xfrm>
          <a:off x="2747195" y="359914"/>
          <a:ext cx="1144189" cy="457675"/>
        </a:xfrm>
        <a:prstGeom prst="chevron">
          <a:avLst/>
        </a:prstGeom>
        <a:solidFill>
          <a:srgbClr val="0096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Lançamento</a:t>
          </a:r>
          <a:endParaRPr lang="en-US" sz="900" kern="1200" dirty="0"/>
        </a:p>
      </dsp:txBody>
      <dsp:txXfrm>
        <a:off x="2976033" y="359914"/>
        <a:ext cx="686514" cy="457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FF505-C404-44B4-9CFF-3ACED142B64D}">
      <dsp:nvSpPr>
        <dsp:cNvPr id="0" name=""/>
        <dsp:cNvSpPr/>
      </dsp:nvSpPr>
      <dsp:spPr>
        <a:xfrm>
          <a:off x="1140" y="359914"/>
          <a:ext cx="1144189" cy="457675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Preparação</a:t>
          </a:r>
          <a:endParaRPr lang="en-US" sz="900" kern="1200" dirty="0"/>
        </a:p>
      </dsp:txBody>
      <dsp:txXfrm>
        <a:off x="1140" y="359914"/>
        <a:ext cx="1029770" cy="457675"/>
      </dsp:txXfrm>
    </dsp:sp>
    <dsp:sp modelId="{E5959CC5-F374-4367-AA1C-C4F22552AE7E}">
      <dsp:nvSpPr>
        <dsp:cNvPr id="0" name=""/>
        <dsp:cNvSpPr/>
      </dsp:nvSpPr>
      <dsp:spPr>
        <a:xfrm>
          <a:off x="916491" y="359914"/>
          <a:ext cx="1144189" cy="45767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Realização</a:t>
          </a:r>
          <a:endParaRPr lang="en-US" sz="900" kern="1200" dirty="0"/>
        </a:p>
      </dsp:txBody>
      <dsp:txXfrm>
        <a:off x="1145329" y="359914"/>
        <a:ext cx="686514" cy="457675"/>
      </dsp:txXfrm>
    </dsp:sp>
    <dsp:sp modelId="{044D0CBB-7C35-4601-979C-0B11FF8128AB}">
      <dsp:nvSpPr>
        <dsp:cNvPr id="0" name=""/>
        <dsp:cNvSpPr/>
      </dsp:nvSpPr>
      <dsp:spPr>
        <a:xfrm>
          <a:off x="1831843" y="359914"/>
          <a:ext cx="1144189" cy="4576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Verificação</a:t>
          </a:r>
          <a:endParaRPr lang="en-US" sz="900" kern="1200" dirty="0"/>
        </a:p>
      </dsp:txBody>
      <dsp:txXfrm>
        <a:off x="2060681" y="359914"/>
        <a:ext cx="686514" cy="457675"/>
      </dsp:txXfrm>
    </dsp:sp>
    <dsp:sp modelId="{C9C0822F-64AA-42D2-B171-D8B8561BD79F}">
      <dsp:nvSpPr>
        <dsp:cNvPr id="0" name=""/>
        <dsp:cNvSpPr/>
      </dsp:nvSpPr>
      <dsp:spPr>
        <a:xfrm>
          <a:off x="2747195" y="359914"/>
          <a:ext cx="1144189" cy="457675"/>
        </a:xfrm>
        <a:prstGeom prst="chevron">
          <a:avLst/>
        </a:prstGeom>
        <a:solidFill>
          <a:srgbClr val="0096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Lançamento</a:t>
          </a:r>
          <a:endParaRPr lang="en-US" sz="900" kern="1200" dirty="0"/>
        </a:p>
      </dsp:txBody>
      <dsp:txXfrm>
        <a:off x="2976033" y="359914"/>
        <a:ext cx="686514" cy="457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FF505-C404-44B4-9CFF-3ACED142B64D}">
      <dsp:nvSpPr>
        <dsp:cNvPr id="0" name=""/>
        <dsp:cNvSpPr/>
      </dsp:nvSpPr>
      <dsp:spPr>
        <a:xfrm>
          <a:off x="1140" y="359914"/>
          <a:ext cx="1144189" cy="457675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Preparação</a:t>
          </a:r>
          <a:endParaRPr lang="en-US" sz="900" kern="1200" dirty="0"/>
        </a:p>
      </dsp:txBody>
      <dsp:txXfrm>
        <a:off x="1140" y="359914"/>
        <a:ext cx="1029770" cy="457675"/>
      </dsp:txXfrm>
    </dsp:sp>
    <dsp:sp modelId="{E5959CC5-F374-4367-AA1C-C4F22552AE7E}">
      <dsp:nvSpPr>
        <dsp:cNvPr id="0" name=""/>
        <dsp:cNvSpPr/>
      </dsp:nvSpPr>
      <dsp:spPr>
        <a:xfrm>
          <a:off x="916491" y="359914"/>
          <a:ext cx="1144189" cy="45767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Realização</a:t>
          </a:r>
          <a:endParaRPr lang="en-US" sz="900" kern="1200" dirty="0"/>
        </a:p>
      </dsp:txBody>
      <dsp:txXfrm>
        <a:off x="1145329" y="359914"/>
        <a:ext cx="686514" cy="457675"/>
      </dsp:txXfrm>
    </dsp:sp>
    <dsp:sp modelId="{044D0CBB-7C35-4601-979C-0B11FF8128AB}">
      <dsp:nvSpPr>
        <dsp:cNvPr id="0" name=""/>
        <dsp:cNvSpPr/>
      </dsp:nvSpPr>
      <dsp:spPr>
        <a:xfrm>
          <a:off x="1831843" y="359914"/>
          <a:ext cx="1144189" cy="4576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Verificação</a:t>
          </a:r>
          <a:endParaRPr lang="en-US" sz="900" kern="1200" dirty="0"/>
        </a:p>
      </dsp:txBody>
      <dsp:txXfrm>
        <a:off x="2060681" y="359914"/>
        <a:ext cx="686514" cy="457675"/>
      </dsp:txXfrm>
    </dsp:sp>
    <dsp:sp modelId="{C9C0822F-64AA-42D2-B171-D8B8561BD79F}">
      <dsp:nvSpPr>
        <dsp:cNvPr id="0" name=""/>
        <dsp:cNvSpPr/>
      </dsp:nvSpPr>
      <dsp:spPr>
        <a:xfrm>
          <a:off x="2747195" y="359914"/>
          <a:ext cx="1144189" cy="457675"/>
        </a:xfrm>
        <a:prstGeom prst="chevron">
          <a:avLst/>
        </a:prstGeom>
        <a:solidFill>
          <a:srgbClr val="0096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Lançamento</a:t>
          </a:r>
          <a:endParaRPr lang="en-US" sz="900" kern="1200" dirty="0"/>
        </a:p>
      </dsp:txBody>
      <dsp:txXfrm>
        <a:off x="2976033" y="359914"/>
        <a:ext cx="686514" cy="457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FF505-C404-44B4-9CFF-3ACED142B64D}">
      <dsp:nvSpPr>
        <dsp:cNvPr id="0" name=""/>
        <dsp:cNvSpPr/>
      </dsp:nvSpPr>
      <dsp:spPr>
        <a:xfrm>
          <a:off x="1140" y="359914"/>
          <a:ext cx="1144189" cy="457675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Preparação</a:t>
          </a:r>
          <a:endParaRPr lang="en-US" sz="900" kern="1200" dirty="0"/>
        </a:p>
      </dsp:txBody>
      <dsp:txXfrm>
        <a:off x="1140" y="359914"/>
        <a:ext cx="1029770" cy="457675"/>
      </dsp:txXfrm>
    </dsp:sp>
    <dsp:sp modelId="{E5959CC5-F374-4367-AA1C-C4F22552AE7E}">
      <dsp:nvSpPr>
        <dsp:cNvPr id="0" name=""/>
        <dsp:cNvSpPr/>
      </dsp:nvSpPr>
      <dsp:spPr>
        <a:xfrm>
          <a:off x="916491" y="359914"/>
          <a:ext cx="1144189" cy="45767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Realização</a:t>
          </a:r>
          <a:endParaRPr lang="en-US" sz="900" kern="1200" dirty="0"/>
        </a:p>
      </dsp:txBody>
      <dsp:txXfrm>
        <a:off x="1145329" y="359914"/>
        <a:ext cx="686514" cy="457675"/>
      </dsp:txXfrm>
    </dsp:sp>
    <dsp:sp modelId="{044D0CBB-7C35-4601-979C-0B11FF8128AB}">
      <dsp:nvSpPr>
        <dsp:cNvPr id="0" name=""/>
        <dsp:cNvSpPr/>
      </dsp:nvSpPr>
      <dsp:spPr>
        <a:xfrm>
          <a:off x="1831843" y="359914"/>
          <a:ext cx="1144189" cy="4576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Verificação</a:t>
          </a:r>
          <a:endParaRPr lang="en-US" sz="900" kern="1200" dirty="0"/>
        </a:p>
      </dsp:txBody>
      <dsp:txXfrm>
        <a:off x="2060681" y="359914"/>
        <a:ext cx="686514" cy="457675"/>
      </dsp:txXfrm>
    </dsp:sp>
    <dsp:sp modelId="{C9C0822F-64AA-42D2-B171-D8B8561BD79F}">
      <dsp:nvSpPr>
        <dsp:cNvPr id="0" name=""/>
        <dsp:cNvSpPr/>
      </dsp:nvSpPr>
      <dsp:spPr>
        <a:xfrm>
          <a:off x="2747195" y="359914"/>
          <a:ext cx="1144189" cy="457675"/>
        </a:xfrm>
        <a:prstGeom prst="chevron">
          <a:avLst/>
        </a:prstGeom>
        <a:solidFill>
          <a:srgbClr val="0096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Lançamento</a:t>
          </a:r>
          <a:endParaRPr lang="en-US" sz="900" kern="1200" dirty="0"/>
        </a:p>
      </dsp:txBody>
      <dsp:txXfrm>
        <a:off x="2976033" y="359914"/>
        <a:ext cx="686514" cy="457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D19D-8417-4F45-B8D2-EFCE1DB8CBEF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CC4E8-9379-40AE-84DC-CC0A75735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80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8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2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0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233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064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04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998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24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147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173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64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27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410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816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73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353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524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39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87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62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3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6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61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6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00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91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6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0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40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1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55573" y="311656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9693-3DEC-426B-A2E0-78B21E051E0B}" type="datetimeFigureOut">
              <a:rPr lang="pt-BR" smtClean="0"/>
              <a:pPr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8155-FD30-49C5-8E3A-4165FB2444A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7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8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6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5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16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5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7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3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0EF3-D59B-4C3C-870D-36A5D85462F6}" type="datetimeFigureOut">
              <a:rPr lang="pt-BR" smtClean="0"/>
              <a:t>11/02/2015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6AD9-D4F5-4857-891A-7BCC76CA4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1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hyperlink" Target="http://community.successfactors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>
            <a:spLocks/>
          </p:cNvSpPr>
          <p:nvPr/>
        </p:nvSpPr>
        <p:spPr>
          <a:xfrm>
            <a:off x="1535972" y="1844824"/>
            <a:ext cx="9132029" cy="576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Projeto </a:t>
            </a:r>
            <a:r>
              <a:rPr lang="pt-BR" sz="3200" dirty="0" err="1"/>
              <a:t>SuccessFactors</a:t>
            </a:r>
            <a:r>
              <a:rPr lang="pt-BR" sz="3200" dirty="0"/>
              <a:t> – Avaliação 360°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7779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000" dirty="0">
                <a:ea typeface="ＭＳ Ｐゴシック" pitchFamily="34" charset="-128"/>
              </a:rPr>
              <a:t>Equipe Consultoria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T</a:t>
            </a:r>
            <a:r>
              <a:rPr lang="pt-PT" sz="1900" dirty="0">
                <a:ea typeface="ＭＳ Ｐゴシック" pitchFamily="34" charset="-128"/>
              </a:rPr>
              <a:t>raz </a:t>
            </a:r>
            <a:r>
              <a:rPr lang="pt-PT" sz="1900" dirty="0">
                <a:ea typeface="ＭＳ Ｐゴシック" pitchFamily="34" charset="-128"/>
              </a:rPr>
              <a:t>a experiência do produto, as melhores práticas comprovadas, e uma combinação de conhecimentos e experiência na implementação de HCM.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pt-PT" sz="20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PT" sz="2000" dirty="0">
                <a:ea typeface="ＭＳ Ｐゴシック" pitchFamily="34" charset="-128"/>
              </a:rPr>
              <a:t> </a:t>
            </a:r>
            <a:r>
              <a:rPr lang="pt-PT" sz="2000" dirty="0">
                <a:ea typeface="ＭＳ Ｐゴシック" pitchFamily="34" charset="-128"/>
              </a:rPr>
              <a:t>Equipe Cliente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E</a:t>
            </a:r>
            <a:r>
              <a:rPr lang="pt-PT" sz="1900" dirty="0">
                <a:ea typeface="ＭＳ Ｐゴシック" pitchFamily="34" charset="-128"/>
              </a:rPr>
              <a:t>ntende </a:t>
            </a:r>
            <a:r>
              <a:rPr lang="pt-PT" sz="1900" dirty="0">
                <a:ea typeface="ＭＳ Ｐゴシック" pitchFamily="34" charset="-128"/>
              </a:rPr>
              <a:t>seus </a:t>
            </a:r>
            <a:r>
              <a:rPr lang="pt-PT" sz="1900" dirty="0">
                <a:ea typeface="ＭＳ Ｐゴシック" pitchFamily="34" charset="-128"/>
              </a:rPr>
              <a:t>direcionamentos </a:t>
            </a:r>
            <a:r>
              <a:rPr lang="pt-PT" sz="1900" dirty="0">
                <a:ea typeface="ＭＳ Ｐゴシック" pitchFamily="34" charset="-128"/>
              </a:rPr>
              <a:t>de negócio, objetivos do projeto e gerencia as questões de negócios dentro de sua organização.</a:t>
            </a:r>
            <a:endParaRPr lang="pt-BR" sz="1900" dirty="0">
              <a:ea typeface="ＭＳ Ｐゴシック" pitchFamily="34" charset="-128"/>
            </a:endParaRPr>
          </a:p>
          <a:p>
            <a:pPr algn="just">
              <a:buSzPct val="120000"/>
              <a:buBlip>
                <a:blip r:embed="rId3"/>
              </a:buBlip>
            </a:pPr>
            <a:endParaRPr lang="pt-BR" sz="2400" dirty="0">
              <a:ea typeface="ＭＳ Ｐゴシック" pitchFamily="34" charset="-128"/>
            </a:endParaRPr>
          </a:p>
          <a:p>
            <a:pPr algn="just"/>
            <a:endParaRPr lang="pt-BR" sz="2400" dirty="0">
              <a:ea typeface="ＭＳ Ｐゴシック" pitchFamily="34" charset="-128"/>
            </a:endParaRPr>
          </a:p>
          <a:p>
            <a:endParaRPr lang="pt-BR" sz="2400" dirty="0">
              <a:ea typeface="ＭＳ Ｐゴシック" pitchFamily="34" charset="-128"/>
            </a:endParaRP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Equipe do projeto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293096"/>
            <a:ext cx="5888412" cy="156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50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000" dirty="0">
                <a:ea typeface="ＭＳ Ｐゴシック" pitchFamily="34" charset="-128"/>
              </a:rPr>
              <a:t>Equipe Consultoria</a:t>
            </a:r>
          </a:p>
          <a:p>
            <a:pPr lvl="1" algn="just">
              <a:buSzPct val="120000"/>
            </a:pPr>
            <a:r>
              <a:rPr lang="pt-BR" sz="1900" dirty="0">
                <a:ea typeface="ＭＳ Ｐゴシック" pitchFamily="34" charset="-128"/>
              </a:rPr>
              <a:t>Executivo de Conta:		XXXXXX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buSzPct val="120000"/>
            </a:pPr>
            <a:r>
              <a:rPr lang="pt-BR" sz="1900" dirty="0">
                <a:ea typeface="ＭＳ Ｐゴシック" pitchFamily="34" charset="-128"/>
              </a:rPr>
              <a:t>Gerente do </a:t>
            </a:r>
            <a:r>
              <a:rPr lang="pt-BR" sz="1900" dirty="0">
                <a:ea typeface="ＭＳ Ｐゴシック" pitchFamily="34" charset="-128"/>
              </a:rPr>
              <a:t>Projeto: 		XXXXX</a:t>
            </a:r>
          </a:p>
          <a:p>
            <a:pPr lvl="1" algn="just">
              <a:buSzPct val="120000"/>
            </a:pPr>
            <a:r>
              <a:rPr lang="pt-BR" sz="1900" dirty="0">
                <a:ea typeface="ＭＳ Ｐゴシック" pitchFamily="34" charset="-128"/>
              </a:rPr>
              <a:t>Arquiteto da </a:t>
            </a:r>
            <a:r>
              <a:rPr lang="pt-BR" sz="1900" dirty="0">
                <a:ea typeface="ＭＳ Ｐゴシック" pitchFamily="34" charset="-128"/>
              </a:rPr>
              <a:t>solução:	XXXX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buSzPct val="120000"/>
            </a:pPr>
            <a:r>
              <a:rPr lang="pt-BR" sz="1900" dirty="0">
                <a:ea typeface="ＭＳ Ｐゴシック" pitchFamily="34" charset="-128"/>
              </a:rPr>
              <a:t>Consultora </a:t>
            </a:r>
            <a:r>
              <a:rPr lang="pt-BR" sz="1900" dirty="0" err="1">
                <a:ea typeface="ＭＳ Ｐゴシック" pitchFamily="34" charset="-128"/>
              </a:rPr>
              <a:t>SuccessFactors</a:t>
            </a:r>
            <a:r>
              <a:rPr lang="pt-BR" sz="1900" dirty="0">
                <a:ea typeface="ＭＳ Ｐゴシック" pitchFamily="34" charset="-128"/>
              </a:rPr>
              <a:t>: 	XXXXX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buSzPct val="120000"/>
            </a:pPr>
            <a:r>
              <a:rPr lang="pt-BR" sz="1900" dirty="0">
                <a:ea typeface="ＭＳ Ｐゴシック" pitchFamily="34" charset="-128"/>
              </a:rPr>
              <a:t>ABAP/PI:			XXXX</a:t>
            </a:r>
            <a:endParaRPr lang="pt-PT" sz="19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pt-PT" sz="20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PT" sz="2000" dirty="0">
                <a:ea typeface="ＭＳ Ｐゴシック" pitchFamily="34" charset="-128"/>
              </a:rPr>
              <a:t> </a:t>
            </a:r>
            <a:r>
              <a:rPr lang="pt-PT" sz="2000" dirty="0">
                <a:ea typeface="ＭＳ Ｐゴシック" pitchFamily="34" charset="-128"/>
              </a:rPr>
              <a:t>Equipe Cliente</a:t>
            </a:r>
          </a:p>
          <a:p>
            <a:pPr lvl="1" algn="just">
              <a:buSzPct val="120000"/>
            </a:pPr>
            <a:r>
              <a:rPr lang="pt-PT" sz="1800" dirty="0">
                <a:ea typeface="ＭＳ Ｐゴシック" pitchFamily="34" charset="-128"/>
              </a:rPr>
              <a:t>Gerente do </a:t>
            </a:r>
            <a:r>
              <a:rPr lang="pt-PT" sz="1800" dirty="0">
                <a:ea typeface="ＭＳ Ｐゴシック" pitchFamily="34" charset="-128"/>
              </a:rPr>
              <a:t>Projeto: 		XXXXXXXXX</a:t>
            </a:r>
            <a:endParaRPr lang="pt-PT" sz="1800" dirty="0">
              <a:ea typeface="ＭＳ Ｐゴシック" pitchFamily="34" charset="-128"/>
            </a:endParaRPr>
          </a:p>
          <a:p>
            <a:pPr lvl="1" algn="just">
              <a:buSzPct val="120000"/>
            </a:pPr>
            <a:r>
              <a:rPr lang="pt-PT" sz="1800" dirty="0">
                <a:ea typeface="ＭＳ Ｐゴシック" pitchFamily="34" charset="-128"/>
              </a:rPr>
              <a:t>Analistas:		</a:t>
            </a:r>
            <a:r>
              <a:rPr lang="pt-PT" sz="1800" dirty="0">
                <a:ea typeface="ＭＳ Ｐゴシック" pitchFamily="34" charset="-128"/>
              </a:rPr>
              <a:t>	</a:t>
            </a:r>
            <a:r>
              <a:rPr lang="pt-PT" sz="1800" dirty="0">
                <a:ea typeface="ＭＳ Ｐゴシック" pitchFamily="34" charset="-128"/>
              </a:rPr>
              <a:t>XXXXX</a:t>
            </a:r>
            <a:endParaRPr lang="pt-BR" sz="1900" dirty="0">
              <a:ea typeface="ＭＳ Ｐゴシック" pitchFamily="34" charset="-128"/>
            </a:endParaRPr>
          </a:p>
          <a:p>
            <a:pPr algn="just">
              <a:buSzPct val="120000"/>
              <a:buBlip>
                <a:blip r:embed="rId3"/>
              </a:buBlip>
            </a:pPr>
            <a:endParaRPr lang="pt-BR" sz="2400" dirty="0">
              <a:ea typeface="ＭＳ Ｐゴシック" pitchFamily="34" charset="-128"/>
            </a:endParaRPr>
          </a:p>
          <a:p>
            <a:pPr algn="just"/>
            <a:endParaRPr lang="pt-BR" sz="2400" dirty="0">
              <a:ea typeface="ＭＳ Ｐゴシック" pitchFamily="34" charset="-128"/>
            </a:endParaRPr>
          </a:p>
          <a:p>
            <a:endParaRPr lang="pt-BR" sz="2400" dirty="0">
              <a:ea typeface="ＭＳ Ｐゴシック" pitchFamily="34" charset="-128"/>
            </a:endParaRP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Equipe do projeto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9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1800" dirty="0">
                <a:ea typeface="ＭＳ Ｐゴシック" pitchFamily="34" charset="-128"/>
              </a:rPr>
              <a:t> </a:t>
            </a:r>
            <a:r>
              <a:rPr lang="pt-BR" sz="2000" dirty="0">
                <a:ea typeface="ＭＳ Ｐゴシック" pitchFamily="34" charset="-128"/>
              </a:rPr>
              <a:t>Responsabilidades </a:t>
            </a:r>
            <a:r>
              <a:rPr lang="pt-BR" sz="2000" dirty="0">
                <a:ea typeface="ＭＳ Ｐゴシック" pitchFamily="34" charset="-128"/>
              </a:rPr>
              <a:t>Consultoria:</a:t>
            </a:r>
            <a:endParaRPr lang="pt-BR" sz="2000" dirty="0">
              <a:ea typeface="ＭＳ Ｐゴシック" pitchFamily="34" charset="-128"/>
            </a:endParaRPr>
          </a:p>
          <a:p>
            <a:pPr lvl="1" algn="just">
              <a:buSzPct val="120000"/>
            </a:pPr>
            <a:r>
              <a:rPr lang="pt-BR" sz="1900" dirty="0">
                <a:ea typeface="ＭＳ Ｐゴシック" pitchFamily="34" charset="-128"/>
              </a:rPr>
              <a:t>Gerenciar </a:t>
            </a:r>
            <a:r>
              <a:rPr lang="pt-BR" sz="1900" dirty="0">
                <a:ea typeface="ＭＳ Ｐゴシック" pitchFamily="34" charset="-128"/>
              </a:rPr>
              <a:t>o projeto</a:t>
            </a:r>
          </a:p>
          <a:p>
            <a:pPr lvl="1" algn="just">
              <a:buSzPct val="120000"/>
            </a:pPr>
            <a:r>
              <a:rPr lang="pt-BR" sz="1900" dirty="0">
                <a:ea typeface="ＭＳ Ｐゴシック" pitchFamily="34" charset="-128"/>
              </a:rPr>
              <a:t>Gerenciar as documentações (SOW, </a:t>
            </a:r>
            <a:r>
              <a:rPr lang="pt-BR" sz="1900" dirty="0" err="1">
                <a:ea typeface="ＭＳ Ｐゴシック" pitchFamily="34" charset="-128"/>
              </a:rPr>
              <a:t>Sign-offs</a:t>
            </a:r>
            <a:r>
              <a:rPr lang="pt-BR" sz="1900" dirty="0">
                <a:ea typeface="ＭＳ Ｐゴシック" pitchFamily="34" charset="-128"/>
              </a:rPr>
              <a:t>, Configurações, </a:t>
            </a:r>
            <a:r>
              <a:rPr lang="pt-BR" sz="1900" dirty="0" err="1">
                <a:ea typeface="ＭＳ Ｐゴシック" pitchFamily="34" charset="-128"/>
              </a:rPr>
              <a:t>etc</a:t>
            </a:r>
            <a:r>
              <a:rPr lang="pt-BR" sz="1900" dirty="0">
                <a:ea typeface="ＭＳ Ｐゴシック" pitchFamily="34" charset="-128"/>
              </a:rPr>
              <a:t>);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Coordenar a coleta de informações e direcionar a equipe de projeto </a:t>
            </a:r>
            <a:r>
              <a:rPr lang="pt-PT" sz="1900" dirty="0">
                <a:ea typeface="ＭＳ Ｐゴシック" pitchFamily="34" charset="-128"/>
              </a:rPr>
              <a:t>Consultoria</a:t>
            </a:r>
            <a:endParaRPr lang="pt-PT" sz="1900" dirty="0">
              <a:ea typeface="ＭＳ Ｐゴシック" pitchFamily="34" charset="-128"/>
            </a:endParaRP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Consultoria e Conhecimento Técnico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Configuração do sistema</a:t>
            </a:r>
          </a:p>
          <a:p>
            <a:pPr lvl="1" algn="just">
              <a:buSzPct val="120000"/>
            </a:pPr>
            <a:endParaRPr lang="pt-PT" sz="1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1800" dirty="0">
                <a:ea typeface="ＭＳ Ｐゴシック" pitchFamily="34" charset="-128"/>
              </a:rPr>
              <a:t> </a:t>
            </a:r>
            <a:r>
              <a:rPr lang="pt-BR" sz="2000" dirty="0">
                <a:ea typeface="ＭＳ Ｐゴシック" pitchFamily="34" charset="-128"/>
              </a:rPr>
              <a:t>Responsabilidades Cliente</a:t>
            </a:r>
            <a:r>
              <a:rPr lang="pt-BR" sz="1800" dirty="0">
                <a:ea typeface="ＭＳ Ｐゴシック" pitchFamily="34" charset="-128"/>
              </a:rPr>
              <a:t>:</a:t>
            </a:r>
            <a:endParaRPr lang="pt-BR" sz="1800" dirty="0">
              <a:ea typeface="ＭＳ Ｐゴシック" pitchFamily="34" charset="-128"/>
            </a:endParaRP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Gerenciar </a:t>
            </a:r>
            <a:r>
              <a:rPr lang="pt-PT" sz="1900" dirty="0">
                <a:ea typeface="ＭＳ Ｐゴシック" pitchFamily="34" charset="-128"/>
              </a:rPr>
              <a:t>o projeto em </a:t>
            </a:r>
            <a:r>
              <a:rPr lang="pt-PT" sz="1900" dirty="0">
                <a:ea typeface="ＭＳ Ｐゴシック" pitchFamily="34" charset="-128"/>
              </a:rPr>
              <a:t>conjunto com a Consultoria</a:t>
            </a:r>
            <a:endParaRPr lang="pt-PT" sz="1900" dirty="0">
              <a:ea typeface="ＭＳ Ｐゴシック" pitchFamily="34" charset="-128"/>
            </a:endParaRP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Gerenciar a comunicação interna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Alinhar com outras inciativas internas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Prover descrição </a:t>
            </a:r>
            <a:r>
              <a:rPr lang="pt-PT" sz="1900" dirty="0">
                <a:ea typeface="ＭＳ Ｐゴシック" pitchFamily="34" charset="-128"/>
              </a:rPr>
              <a:t>e detalhes dos processos</a:t>
            </a:r>
            <a:endParaRPr lang="pt-PT" sz="1900" dirty="0">
              <a:ea typeface="ＭＳ Ｐゴシック" pitchFamily="34" charset="-128"/>
            </a:endParaRPr>
          </a:p>
          <a:p>
            <a:pPr marL="457200" lvl="1" indent="0" algn="just">
              <a:buSzPct val="120000"/>
              <a:buNone/>
            </a:pPr>
            <a:endParaRPr lang="pt-BR" sz="1900" dirty="0">
              <a:ea typeface="ＭＳ Ｐゴシック" pitchFamily="34" charset="-128"/>
            </a:endParaRPr>
          </a:p>
          <a:p>
            <a:pPr algn="just">
              <a:buSzPct val="120000"/>
              <a:buBlip>
                <a:blip r:embed="rId3"/>
              </a:buBlip>
            </a:pPr>
            <a:endParaRPr lang="pt-BR" sz="2400" dirty="0">
              <a:ea typeface="ＭＳ Ｐゴシック" pitchFamily="34" charset="-128"/>
            </a:endParaRPr>
          </a:p>
          <a:p>
            <a:pPr algn="just"/>
            <a:endParaRPr lang="pt-BR" sz="2400" dirty="0">
              <a:ea typeface="ＭＳ Ｐゴシック" pitchFamily="34" charset="-128"/>
            </a:endParaRPr>
          </a:p>
          <a:p>
            <a:endParaRPr lang="pt-BR" sz="2400" dirty="0">
              <a:ea typeface="ＭＳ Ｐゴシック" pitchFamily="34" charset="-128"/>
            </a:endParaRP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Equipe do projeto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8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03512" y="3140968"/>
            <a:ext cx="8820472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Introdução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Objetivo da Reunião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Escopo </a:t>
            </a:r>
            <a:r>
              <a:rPr lang="pt-BR" sz="2400" dirty="0">
                <a:ea typeface="ＭＳ Ｐゴシック" pitchFamily="34" charset="-128"/>
              </a:rPr>
              <a:t>do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Equipe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Metodologia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Plano </a:t>
            </a:r>
            <a:r>
              <a:rPr lang="pt-BR" sz="2400" dirty="0">
                <a:ea typeface="ＭＳ Ｐゴシック" pitchFamily="34" charset="-128"/>
              </a:rPr>
              <a:t>de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Próximos </a:t>
            </a:r>
            <a:r>
              <a:rPr lang="pt-BR" sz="2400" dirty="0">
                <a:ea typeface="ＭＳ Ｐゴシック" pitchFamily="34" charset="-128"/>
              </a:rPr>
              <a:t>Passos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559498" y="404664"/>
            <a:ext cx="6984775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Projeto </a:t>
            </a:r>
            <a:r>
              <a:rPr lang="pt-BR" dirty="0" err="1">
                <a:solidFill>
                  <a:schemeClr val="tx1"/>
                </a:solidFill>
              </a:rPr>
              <a:t>SuccessFactors</a:t>
            </a:r>
            <a:r>
              <a:rPr lang="pt-BR" dirty="0">
                <a:solidFill>
                  <a:schemeClr val="tx1"/>
                </a:solidFill>
              </a:rPr>
              <a:t> – Avaliação 360° </a:t>
            </a:r>
          </a:p>
        </p:txBody>
      </p:sp>
    </p:spTree>
    <p:extLst>
      <p:ext uri="{BB962C8B-B14F-4D97-AF65-F5344CB8AC3E}">
        <p14:creationId xmlns:p14="http://schemas.microsoft.com/office/powerpoint/2010/main" val="243162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PT" sz="2000" dirty="0">
                <a:ea typeface="ＭＳ Ｐゴシック" pitchFamily="34" charset="-128"/>
              </a:rPr>
              <a:t>A Metodologia SuccessFactors BizXpert é a base para todos os </a:t>
            </a:r>
            <a:r>
              <a:rPr lang="pt-PT" sz="2000" dirty="0">
                <a:ea typeface="ＭＳ Ｐゴシック" pitchFamily="34" charset="-128"/>
              </a:rPr>
              <a:t>projetos e </a:t>
            </a:r>
            <a:r>
              <a:rPr lang="pt-PT" sz="2000" dirty="0">
                <a:ea typeface="ＭＳ Ｐゴシック" pitchFamily="34" charset="-128"/>
              </a:rPr>
              <a:t>descreve quais as tarefas que precisam ser executadas, quando e inclui um roteiro detalhado, bem como uma série de ferramentas e aceleradores disponíveis para o SuccessFactors</a:t>
            </a:r>
            <a:r>
              <a:rPr lang="pt-BR" sz="2000" dirty="0">
                <a:ea typeface="ＭＳ Ｐゴシック" pitchFamily="34" charset="-128"/>
              </a:rPr>
              <a:t>.</a:t>
            </a: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107024" y="2852936"/>
            <a:ext cx="6040040" cy="3095626"/>
            <a:chOff x="392383" y="2995613"/>
            <a:chExt cx="8059467" cy="3798889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4356100" y="4749800"/>
              <a:ext cx="292100" cy="479425"/>
            </a:xfrm>
            <a:prstGeom prst="flowChartMagneticDisk">
              <a:avLst/>
            </a:pr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142875" indent="-142875"/>
              <a:endParaRPr lang="en-US" sz="8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6948488" y="4749800"/>
              <a:ext cx="292100" cy="479425"/>
            </a:xfrm>
            <a:prstGeom prst="flowChartMagneticDisk">
              <a:avLst/>
            </a:pr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142875" indent="-142875"/>
              <a:endParaRPr lang="en-US" sz="8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9" name="AutoShape 47"/>
            <p:cNvSpPr>
              <a:spLocks noChangeArrowheads="1"/>
            </p:cNvSpPr>
            <p:nvPr/>
          </p:nvSpPr>
          <p:spPr bwMode="gray">
            <a:xfrm>
              <a:off x="1824038" y="4749800"/>
              <a:ext cx="292100" cy="479425"/>
            </a:xfrm>
            <a:prstGeom prst="flowChartMagneticDisk">
              <a:avLst/>
            </a:pr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marL="142875" indent="-142875"/>
              <a:endParaRPr lang="en-US" sz="8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0" name="AutoShape 50"/>
            <p:cNvSpPr>
              <a:spLocks noChangeArrowheads="1"/>
            </p:cNvSpPr>
            <p:nvPr/>
          </p:nvSpPr>
          <p:spPr bwMode="gray">
            <a:xfrm flipV="1">
              <a:off x="827088" y="5076825"/>
              <a:ext cx="7416800" cy="1538288"/>
            </a:xfrm>
            <a:prstGeom prst="roundRect">
              <a:avLst>
                <a:gd name="adj" fmla="val 3306"/>
              </a:avLst>
            </a:prstGeom>
            <a:gradFill rotWithShape="1">
              <a:gsLst>
                <a:gs pos="0">
                  <a:srgbClr val="0096D6"/>
                </a:gs>
                <a:gs pos="50000">
                  <a:srgbClr val="FFFFFF"/>
                </a:gs>
                <a:gs pos="100000">
                  <a:srgbClr val="0096D6"/>
                </a:gs>
              </a:gsLst>
              <a:lin ang="5400000" scaled="1"/>
            </a:gradFill>
            <a:ln w="9525" algn="ctr">
              <a:solidFill>
                <a:srgbClr val="0096D6"/>
              </a:solidFill>
              <a:round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marL="142875" indent="-142875"/>
              <a:endParaRPr lang="en-US" sz="8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1" name="AutoShape 52"/>
            <p:cNvSpPr>
              <a:spLocks noChangeArrowheads="1"/>
            </p:cNvSpPr>
            <p:nvPr/>
          </p:nvSpPr>
          <p:spPr bwMode="auto">
            <a:xfrm>
              <a:off x="1373188" y="5675881"/>
              <a:ext cx="6380162" cy="461963"/>
            </a:xfrm>
            <a:prstGeom prst="flowChartAlternateProcess">
              <a:avLst/>
            </a:prstGeom>
            <a:gradFill rotWithShape="1">
              <a:gsLst>
                <a:gs pos="0">
                  <a:srgbClr val="B4C3CB"/>
                </a:gs>
                <a:gs pos="50000">
                  <a:srgbClr val="FFFFFF"/>
                </a:gs>
                <a:gs pos="100000">
                  <a:srgbClr val="B4C3C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54000" bIns="46800" anchor="ctr"/>
            <a:lstStyle/>
            <a:p>
              <a:pPr marL="180975" indent="-180975" algn="ctr">
                <a:lnSpc>
                  <a:spcPct val="95000"/>
                </a:lnSpc>
              </a:pPr>
              <a:r>
                <a:rPr lang="en-US" sz="1100">
                  <a:solidFill>
                    <a:srgbClr val="004B6B"/>
                  </a:solidFill>
                  <a:latin typeface="Arial Black" pitchFamily="34" charset="0"/>
                  <a:sym typeface="Wingdings" pitchFamily="2" charset="2"/>
                </a:rPr>
                <a:t>BizXpert</a:t>
              </a:r>
            </a:p>
          </p:txBody>
        </p:sp>
        <p:sp>
          <p:nvSpPr>
            <p:cNvPr id="12" name="Text Box 53"/>
            <p:cNvSpPr txBox="1">
              <a:spLocks noChangeArrowheads="1"/>
            </p:cNvSpPr>
            <p:nvPr/>
          </p:nvSpPr>
          <p:spPr bwMode="auto">
            <a:xfrm>
              <a:off x="3083258" y="5245019"/>
              <a:ext cx="3816714" cy="342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METODOLOGIA SuccessFactors</a:t>
              </a:r>
            </a:p>
          </p:txBody>
        </p: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 rot="16200000">
              <a:off x="-102394" y="3670298"/>
              <a:ext cx="1362075" cy="372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0096D6"/>
                  </a:solidFill>
                  <a:latin typeface="Arial" pitchFamily="34" charset="0"/>
                  <a:sym typeface="Wingdings" pitchFamily="2" charset="2"/>
                </a:rPr>
                <a:t>QUEM</a:t>
              </a: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 rot="16200000">
              <a:off x="-624728" y="5404869"/>
              <a:ext cx="2406745" cy="372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0096D6"/>
                  </a:solidFill>
                  <a:latin typeface="Arial" pitchFamily="34" charset="0"/>
                  <a:ea typeface="ヒラギノ角ゴ Pro W3"/>
                  <a:cs typeface="ヒラギノ角ゴ Pro W3"/>
                  <a:sym typeface="Wingdings" pitchFamily="2" charset="2"/>
                </a:rPr>
                <a:t>QUANDO/ONDE</a:t>
              </a:r>
            </a:p>
          </p:txBody>
        </p:sp>
        <p:sp>
          <p:nvSpPr>
            <p:cNvPr id="15" name="AutoShape 50"/>
            <p:cNvSpPr>
              <a:spLocks noChangeArrowheads="1"/>
            </p:cNvSpPr>
            <p:nvPr/>
          </p:nvSpPr>
          <p:spPr bwMode="gray">
            <a:xfrm flipV="1">
              <a:off x="827088" y="2995613"/>
              <a:ext cx="7345362" cy="504825"/>
            </a:xfrm>
            <a:prstGeom prst="roundRect">
              <a:avLst>
                <a:gd name="adj" fmla="val 3306"/>
              </a:avLst>
            </a:prstGeom>
            <a:gradFill rotWithShape="1">
              <a:gsLst>
                <a:gs pos="0">
                  <a:srgbClr val="F3901D"/>
                </a:gs>
                <a:gs pos="50000">
                  <a:srgbClr val="FFFFFF"/>
                </a:gs>
                <a:gs pos="100000">
                  <a:srgbClr val="F3901D"/>
                </a:gs>
              </a:gsLst>
              <a:lin ang="5400000" scaled="1"/>
            </a:gradFill>
            <a:ln w="9525" algn="ctr">
              <a:solidFill>
                <a:srgbClr val="96B5C6"/>
              </a:solidFill>
              <a:round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marL="142875" indent="-142875" algn="ctr"/>
              <a:r>
                <a:rPr lang="en-US" sz="1200" dirty="0" err="1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Cliente</a:t>
              </a:r>
              <a:endParaRPr lang="en-US" sz="1200" dirty="0">
                <a:solidFill>
                  <a:srgbClr val="44697D"/>
                </a:solidFill>
                <a:latin typeface="Arial Black" pitchFamily="34" charset="0"/>
                <a:sym typeface="Wingdings" pitchFamily="2" charset="2"/>
              </a:endParaRPr>
            </a:p>
          </p:txBody>
        </p:sp>
        <p:sp>
          <p:nvSpPr>
            <p:cNvPr id="16" name="AutoShape 55"/>
            <p:cNvSpPr>
              <a:spLocks noChangeArrowheads="1"/>
            </p:cNvSpPr>
            <p:nvPr/>
          </p:nvSpPr>
          <p:spPr bwMode="gray">
            <a:xfrm flipV="1">
              <a:off x="827088" y="3644900"/>
              <a:ext cx="2286000" cy="1112838"/>
            </a:xfrm>
            <a:prstGeom prst="roundRect">
              <a:avLst>
                <a:gd name="adj" fmla="val 3306"/>
              </a:avLst>
            </a:prstGeom>
            <a:gradFill rotWithShape="1">
              <a:gsLst>
                <a:gs pos="0">
                  <a:srgbClr val="D9E4EB"/>
                </a:gs>
                <a:gs pos="50000">
                  <a:srgbClr val="FFFFFF"/>
                </a:gs>
                <a:gs pos="100000">
                  <a:srgbClr val="D9E4EB"/>
                </a:gs>
              </a:gsLst>
              <a:lin ang="5400000" scaled="1"/>
            </a:gradFill>
            <a:ln w="9525" algn="ctr">
              <a:solidFill>
                <a:srgbClr val="96B5C6"/>
              </a:solidFill>
              <a:round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marL="142875" indent="-142875"/>
              <a:endParaRPr lang="en-US" sz="8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7" name="Text Box 59"/>
            <p:cNvSpPr txBox="1">
              <a:spLocks noChangeArrowheads="1"/>
            </p:cNvSpPr>
            <p:nvPr/>
          </p:nvSpPr>
          <p:spPr bwMode="auto">
            <a:xfrm>
              <a:off x="858407" y="3797574"/>
              <a:ext cx="2278494" cy="795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SuccessFactors </a:t>
              </a:r>
            </a:p>
            <a:p>
              <a:pPr eaLnBrk="1" hangingPunct="1"/>
              <a:r>
                <a:rPr lang="en-US" sz="1200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Professional Services</a:t>
              </a:r>
            </a:p>
          </p:txBody>
        </p:sp>
        <p:sp>
          <p:nvSpPr>
            <p:cNvPr id="18" name="AutoShape 55"/>
            <p:cNvSpPr>
              <a:spLocks noChangeArrowheads="1"/>
            </p:cNvSpPr>
            <p:nvPr/>
          </p:nvSpPr>
          <p:spPr bwMode="gray">
            <a:xfrm flipV="1">
              <a:off x="3376613" y="3644900"/>
              <a:ext cx="2286000" cy="1112838"/>
            </a:xfrm>
            <a:prstGeom prst="roundRect">
              <a:avLst>
                <a:gd name="adj" fmla="val 3306"/>
              </a:avLst>
            </a:prstGeom>
            <a:gradFill rotWithShape="1">
              <a:gsLst>
                <a:gs pos="0">
                  <a:srgbClr val="D9E4EB"/>
                </a:gs>
                <a:gs pos="50000">
                  <a:srgbClr val="FFFFFF"/>
                </a:gs>
                <a:gs pos="100000">
                  <a:srgbClr val="D9E4EB"/>
                </a:gs>
              </a:gsLst>
              <a:lin ang="5400000" scaled="1"/>
            </a:gradFill>
            <a:ln w="9525" algn="ctr">
              <a:solidFill>
                <a:srgbClr val="96B5C6"/>
              </a:solidFill>
              <a:round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marL="142875" indent="-142875"/>
              <a:endParaRPr lang="en-US" sz="8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3376614" y="3621973"/>
              <a:ext cx="1892400" cy="1022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200" dirty="0" err="1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Consultoria</a:t>
              </a:r>
              <a:endParaRPr lang="en-US" sz="1200" dirty="0">
                <a:solidFill>
                  <a:srgbClr val="44697D"/>
                </a:solidFill>
                <a:latin typeface="Arial Black" pitchFamily="34" charset="0"/>
                <a:sym typeface="Wingdings" pitchFamily="2" charset="2"/>
              </a:endParaRPr>
            </a:p>
            <a:p>
              <a:pPr algn="ctr" eaLnBrk="1" hangingPunct="1"/>
              <a:r>
                <a:rPr lang="en-US" sz="1200" dirty="0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Professional </a:t>
              </a:r>
              <a:r>
                <a:rPr lang="en-US" sz="1200" dirty="0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Services</a:t>
              </a:r>
            </a:p>
            <a:p>
              <a:pPr eaLnBrk="1" hangingPunct="1"/>
              <a:endParaRPr lang="en-US" sz="1200" dirty="0">
                <a:solidFill>
                  <a:srgbClr val="44697D"/>
                </a:solidFill>
                <a:latin typeface="Arial Black" pitchFamily="34" charset="0"/>
                <a:sym typeface="Wingdings" pitchFamily="2" charset="2"/>
              </a:endParaRPr>
            </a:p>
          </p:txBody>
        </p:sp>
        <p:sp>
          <p:nvSpPr>
            <p:cNvPr id="20" name="AutoShape 55"/>
            <p:cNvSpPr>
              <a:spLocks noChangeArrowheads="1"/>
            </p:cNvSpPr>
            <p:nvPr/>
          </p:nvSpPr>
          <p:spPr bwMode="gray">
            <a:xfrm flipV="1">
              <a:off x="5926138" y="3644900"/>
              <a:ext cx="2286000" cy="1112838"/>
            </a:xfrm>
            <a:prstGeom prst="roundRect">
              <a:avLst>
                <a:gd name="adj" fmla="val 3306"/>
              </a:avLst>
            </a:prstGeom>
            <a:gradFill rotWithShape="1">
              <a:gsLst>
                <a:gs pos="0">
                  <a:srgbClr val="D9E4EB"/>
                </a:gs>
                <a:gs pos="50000">
                  <a:srgbClr val="FFFFFF"/>
                </a:gs>
                <a:gs pos="100000">
                  <a:srgbClr val="D9E4EB"/>
                </a:gs>
              </a:gsLst>
              <a:lin ang="5400000" scaled="1"/>
            </a:gradFill>
            <a:ln w="9525" algn="ctr">
              <a:solidFill>
                <a:srgbClr val="96B5C6"/>
              </a:solidFill>
              <a:round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marL="142875" indent="-142875"/>
              <a:endParaRPr lang="en-US" sz="80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6341914" y="3790576"/>
              <a:ext cx="1689939" cy="569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 dirty="0" err="1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Gerente</a:t>
              </a:r>
              <a:r>
                <a:rPr lang="en-US" sz="1200" dirty="0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 </a:t>
              </a:r>
              <a:r>
                <a:rPr lang="en-US" sz="1200" dirty="0" err="1">
                  <a:solidFill>
                    <a:srgbClr val="44697D"/>
                  </a:solidFill>
                  <a:latin typeface="Arial Black" pitchFamily="34" charset="0"/>
                  <a:sym typeface="Wingdings" pitchFamily="2" charset="2"/>
                </a:rPr>
                <a:t>Consultoria</a:t>
              </a:r>
              <a:endParaRPr lang="en-US" sz="1200" dirty="0">
                <a:solidFill>
                  <a:srgbClr val="44697D"/>
                </a:solidFill>
                <a:latin typeface="Arial Black" pitchFamily="34" charset="0"/>
                <a:sym typeface="Wingdings" pitchFamily="2" charset="2"/>
              </a:endParaRPr>
            </a:p>
          </p:txBody>
        </p:sp>
        <p:pic>
          <p:nvPicPr>
            <p:cNvPr id="22" name="Picture 61" descr="62864_lr_srgb_s_gl copi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165" y="3554413"/>
              <a:ext cx="639763" cy="639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2" descr="271519_l_srgb_s_gl cop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088" y="3554413"/>
              <a:ext cx="639762" cy="639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63" descr="62937_lr_srgb_s_gl cop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573463"/>
              <a:ext cx="639763" cy="64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80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000" dirty="0">
                <a:ea typeface="ＭＳ Ｐゴシック" pitchFamily="34" charset="-128"/>
              </a:rPr>
              <a:t>Benefícios da </a:t>
            </a:r>
            <a:r>
              <a:rPr lang="pt-BR" sz="2000" dirty="0">
                <a:ea typeface="ＭＳ Ｐゴシック" pitchFamily="34" charset="-128"/>
              </a:rPr>
              <a:t>Metodologia</a:t>
            </a:r>
            <a:endParaRPr lang="pt-BR" sz="2000" dirty="0">
              <a:ea typeface="ＭＳ Ｐゴシック" pitchFamily="34" charset="-128"/>
            </a:endParaRP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Previsibilidade</a:t>
            </a:r>
            <a:r>
              <a:rPr lang="pt-PT" sz="1900" dirty="0">
                <a:ea typeface="ＭＳ Ｐゴシック" pitchFamily="34" charset="-128"/>
              </a:rPr>
              <a:t>: </a:t>
            </a:r>
            <a:r>
              <a:rPr lang="pt-PT" sz="1900" dirty="0">
                <a:ea typeface="ＭＳ Ｐゴシック" pitchFamily="34" charset="-128"/>
              </a:rPr>
              <a:t>Utilizando </a:t>
            </a:r>
            <a:r>
              <a:rPr lang="pt-PT" sz="1900" dirty="0">
                <a:ea typeface="ＭＳ Ｐゴシック" pitchFamily="34" charset="-128"/>
              </a:rPr>
              <a:t>processos repetitivos e aceleradores  SuccessFactors permite que a equipe do projeto para planejar cada etapa do processo.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Flexibilidade</a:t>
            </a:r>
            <a:r>
              <a:rPr lang="pt-PT" sz="1900" dirty="0">
                <a:ea typeface="ＭＳ Ｐゴシック" pitchFamily="34" charset="-128"/>
              </a:rPr>
              <a:t>: </a:t>
            </a:r>
            <a:r>
              <a:rPr lang="pt-PT" sz="1900" dirty="0">
                <a:ea typeface="ＭＳ Ｐゴシック" pitchFamily="34" charset="-128"/>
              </a:rPr>
              <a:t>Proporcionar </a:t>
            </a:r>
            <a:r>
              <a:rPr lang="pt-PT" sz="1900" dirty="0">
                <a:ea typeface="ＭＳ Ｐゴシック" pitchFamily="34" charset="-128"/>
              </a:rPr>
              <a:t>flexibilidade e escalabilidade para o alcance das necessidades de cada cliente.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Redução </a:t>
            </a:r>
            <a:r>
              <a:rPr lang="pt-PT" sz="1900" dirty="0">
                <a:ea typeface="ＭＳ Ｐゴシック" pitchFamily="34" charset="-128"/>
              </a:rPr>
              <a:t>do risco: </a:t>
            </a:r>
            <a:r>
              <a:rPr lang="pt-PT" sz="1900" dirty="0">
                <a:ea typeface="ＭＳ Ｐゴシック" pitchFamily="34" charset="-128"/>
              </a:rPr>
              <a:t>redução </a:t>
            </a:r>
            <a:r>
              <a:rPr lang="pt-PT" sz="1900" dirty="0">
                <a:ea typeface="ＭＳ Ｐゴシック" pitchFamily="34" charset="-128"/>
              </a:rPr>
              <a:t>do risco de implementação e alavancar melhores práticas e estratégias de mitigação.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Entrega </a:t>
            </a:r>
            <a:r>
              <a:rPr lang="pt-PT" sz="1900" dirty="0">
                <a:ea typeface="ＭＳ Ｐゴシック" pitchFamily="34" charset="-128"/>
              </a:rPr>
              <a:t>On-Time: marcos adequados ajudam a todos cumprir prazos dentro do cronograma para atingir os objetivos do projeto.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Transferência </a:t>
            </a:r>
            <a:r>
              <a:rPr lang="pt-PT" sz="1900" dirty="0">
                <a:ea typeface="ＭＳ Ｐゴシック" pitchFamily="34" charset="-128"/>
              </a:rPr>
              <a:t>de Conhecimento: Aproveitando a experiência dos Consultores e estratégia para assegurar a transferência de conhecimento completo para o cliente.</a:t>
            </a:r>
            <a:endParaRPr lang="pt-BR" sz="1900" dirty="0">
              <a:ea typeface="ＭＳ Ｐゴシック" pitchFamily="34" charset="-128"/>
            </a:endParaRP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7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132856"/>
            <a:ext cx="8534400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7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sp>
        <p:nvSpPr>
          <p:cNvPr id="4" name="Rounded Rectangle 13"/>
          <p:cNvSpPr/>
          <p:nvPr/>
        </p:nvSpPr>
        <p:spPr>
          <a:xfrm>
            <a:off x="2313636" y="3284984"/>
            <a:ext cx="3600000" cy="180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Metas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Objetivos</a:t>
            </a: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Mobilização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equipe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projeto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Planejamento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Projeto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Familizarização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com o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BaselineFunctionality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via PTO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Reunião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Kickoff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Workshops de </a:t>
            </a:r>
            <a:r>
              <a:rPr lang="pt-B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Configuração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15"/>
          <p:cNvSpPr/>
          <p:nvPr/>
        </p:nvSpPr>
        <p:spPr>
          <a:xfrm>
            <a:off x="6023992" y="3284984"/>
            <a:ext cx="3600000" cy="180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Aceleradores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Checklists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Processos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Plano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Projeto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PTO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Workbooks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Configuração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400" strike="sngStrik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918200" y="1758951"/>
            <a:ext cx="46243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PT" sz="1600" dirty="0"/>
              <a:t>A fase de preparação é a base para uma implementação bem sucedida, criando uma compreensão conjunta dos objetivos do projeto, conhecimento do produto e requisitos de configuração.</a:t>
            </a:r>
            <a:endParaRPr lang="en-US" sz="1600" dirty="0"/>
          </a:p>
        </p:txBody>
      </p:sp>
      <p:graphicFrame>
        <p:nvGraphicFramePr>
          <p:cNvPr id="7" name="Diagram 11"/>
          <p:cNvGraphicFramePr/>
          <p:nvPr>
            <p:extLst/>
          </p:nvPr>
        </p:nvGraphicFramePr>
        <p:xfrm>
          <a:off x="1991545" y="1772817"/>
          <a:ext cx="3892525" cy="1177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12"/>
          <p:cNvSpPr/>
          <p:nvPr/>
        </p:nvSpPr>
        <p:spPr bwMode="gray">
          <a:xfrm>
            <a:off x="2001839" y="2060849"/>
            <a:ext cx="1076325" cy="6127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anchor="ctr"/>
          <a:lstStyle/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en-US" kern="0" dirty="0">
              <a:ln>
                <a:solidFill>
                  <a:schemeClr val="tx1"/>
                </a:solidFill>
              </a:ln>
              <a:noFill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0" name="Group 42"/>
          <p:cNvGrpSpPr/>
          <p:nvPr/>
        </p:nvGrpSpPr>
        <p:grpSpPr>
          <a:xfrm>
            <a:off x="4727849" y="5624443"/>
            <a:ext cx="2478409" cy="411480"/>
            <a:chOff x="243407" y="2992548"/>
            <a:chExt cx="2478409" cy="548640"/>
          </a:xfrm>
        </p:grpSpPr>
        <p:sp>
          <p:nvSpPr>
            <p:cNvPr id="11" name="Oval 21"/>
            <p:cNvSpPr/>
            <p:nvPr/>
          </p:nvSpPr>
          <p:spPr bwMode="gray">
            <a:xfrm>
              <a:off x="243407" y="2992548"/>
              <a:ext cx="548640" cy="548640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innerShdw blurRad="63500" dist="50800" dir="10800000">
                <a:schemeClr val="accent1"/>
              </a:innerShdw>
            </a:effectLst>
          </p:spPr>
          <p:txBody>
            <a:bodyPr lIns="90000" tIns="72000" rIns="90000" bIns="72000" rtlCol="0" anchor="ctr"/>
            <a:lstStyle/>
            <a:p>
              <a:pPr marL="184150" indent="-184150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00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2" name="Picture 4" descr="C:\Documents and Settings\I805824\Local Settings\Temporary Internet Files\Content.IE5\O3595RBY\MCj04413100000[1]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299311" y="3074092"/>
              <a:ext cx="365760" cy="399658"/>
            </a:xfrm>
            <a:prstGeom prst="rect">
              <a:avLst/>
            </a:prstGeom>
            <a:noFill/>
          </p:spPr>
        </p:pic>
        <p:sp>
          <p:nvSpPr>
            <p:cNvPr id="13" name="TextBox 23"/>
            <p:cNvSpPr txBox="1"/>
            <p:nvPr/>
          </p:nvSpPr>
          <p:spPr>
            <a:xfrm>
              <a:off x="602325" y="3043821"/>
              <a:ext cx="2119491" cy="36249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157163" indent="-157163" fontAlgn="base">
                <a:lnSpc>
                  <a:spcPts val="1400"/>
                </a:lnSpc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   Signoff de </a:t>
              </a:r>
              <a:r>
                <a:rPr lang="en-US" sz="1300" b="1" kern="0" dirty="0" err="1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Escopo</a:t>
              </a: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 e </a:t>
              </a:r>
              <a:r>
                <a:rPr lang="en-US" sz="1300" b="1" kern="0" dirty="0" err="1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Projeto</a:t>
              </a:r>
              <a:endParaRPr lang="en-US" sz="1300" b="1" kern="0" dirty="0">
                <a:solidFill>
                  <a:srgbClr val="139D2A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07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51526" y="2022476"/>
            <a:ext cx="4479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PT" sz="1600" dirty="0"/>
              <a:t>A fase de realização engloba a passagem de todas as decisões (planos </a:t>
            </a:r>
            <a:r>
              <a:rPr lang="pt-PT" sz="1600" dirty="0"/>
              <a:t>e os </a:t>
            </a:r>
            <a:r>
              <a:rPr lang="pt-PT" sz="1600" dirty="0"/>
              <a:t>requisitos) </a:t>
            </a:r>
            <a:r>
              <a:rPr lang="pt-PT" sz="1600" dirty="0"/>
              <a:t>determinados na fase de preparação </a:t>
            </a:r>
            <a:r>
              <a:rPr lang="pt-PT" sz="1600" dirty="0"/>
              <a:t>para o </a:t>
            </a:r>
            <a:r>
              <a:rPr lang="pt-PT" sz="1600" dirty="0"/>
              <a:t>sistema.</a:t>
            </a:r>
            <a:endParaRPr lang="en-US" sz="1600" dirty="0"/>
          </a:p>
        </p:txBody>
      </p:sp>
      <p:sp>
        <p:nvSpPr>
          <p:cNvPr id="5" name="Rounded Rectangle 13"/>
          <p:cNvSpPr/>
          <p:nvPr/>
        </p:nvSpPr>
        <p:spPr>
          <a:xfrm>
            <a:off x="2279976" y="3285184"/>
            <a:ext cx="3600000" cy="180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PT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PT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Metas </a:t>
            </a:r>
            <a:r>
              <a:rPr lang="pt-PT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pt-PT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P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Refinamento configuração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P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Iterações </a:t>
            </a:r>
            <a:r>
              <a:rPr lang="pt-P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migração de </a:t>
            </a:r>
            <a:r>
              <a:rPr lang="pt-P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P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Integrações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pt-PT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PT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15"/>
          <p:cNvSpPr/>
          <p:nvPr/>
        </p:nvSpPr>
        <p:spPr>
          <a:xfrm>
            <a:off x="6023992" y="3285184"/>
            <a:ext cx="3600000" cy="180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Aceleradores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Especificação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Funcional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Migração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dados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49"/>
          <p:cNvGrpSpPr/>
          <p:nvPr/>
        </p:nvGrpSpPr>
        <p:grpSpPr>
          <a:xfrm>
            <a:off x="4799856" y="5661248"/>
            <a:ext cx="2992796" cy="411480"/>
            <a:chOff x="7024644" y="4750370"/>
            <a:chExt cx="2992796" cy="548640"/>
          </a:xfrm>
        </p:grpSpPr>
        <p:sp>
          <p:nvSpPr>
            <p:cNvPr id="11" name="Oval 22"/>
            <p:cNvSpPr/>
            <p:nvPr/>
          </p:nvSpPr>
          <p:spPr bwMode="gray">
            <a:xfrm>
              <a:off x="7024644" y="4750370"/>
              <a:ext cx="548640" cy="548640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innerShdw blurRad="63500" dist="50800" dir="10800000">
                <a:schemeClr val="accent1"/>
              </a:innerShdw>
            </a:effectLst>
          </p:spPr>
          <p:txBody>
            <a:bodyPr lIns="90000" tIns="72000" rIns="90000" bIns="72000" rtlCol="0" anchor="ctr"/>
            <a:lstStyle/>
            <a:p>
              <a:pPr marL="184150" indent="-184150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00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2" name="Picture 4" descr="C:\Documents and Settings\I805824\Local Settings\Temporary Internet Files\Content.IE5\O3595RBY\MCj04413100000[1]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080548" y="4823368"/>
              <a:ext cx="365760" cy="399658"/>
            </a:xfrm>
            <a:prstGeom prst="rect">
              <a:avLst/>
            </a:prstGeom>
            <a:noFill/>
          </p:spPr>
        </p:pic>
        <p:sp>
          <p:nvSpPr>
            <p:cNvPr id="13" name="TextBox 24"/>
            <p:cNvSpPr txBox="1"/>
            <p:nvPr/>
          </p:nvSpPr>
          <p:spPr>
            <a:xfrm>
              <a:off x="7556516" y="4823368"/>
              <a:ext cx="2460924" cy="36249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157163" indent="-157163" fontAlgn="base">
                <a:lnSpc>
                  <a:spcPts val="1400"/>
                </a:lnSpc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Sign off de </a:t>
              </a:r>
              <a:r>
                <a:rPr lang="en-US" sz="1300" b="1" kern="0" dirty="0" err="1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configuração</a:t>
              </a:r>
              <a:endParaRPr lang="en-US" sz="1300" b="1" kern="0" dirty="0">
                <a:solidFill>
                  <a:srgbClr val="139D2A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aphicFrame>
        <p:nvGraphicFramePr>
          <p:cNvPr id="14" name="Diagram 11"/>
          <p:cNvGraphicFramePr/>
          <p:nvPr>
            <p:extLst/>
          </p:nvPr>
        </p:nvGraphicFramePr>
        <p:xfrm>
          <a:off x="1991545" y="1772817"/>
          <a:ext cx="3892525" cy="1177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Rectangle 12"/>
          <p:cNvSpPr/>
          <p:nvPr/>
        </p:nvSpPr>
        <p:spPr bwMode="gray">
          <a:xfrm>
            <a:off x="2931444" y="2060849"/>
            <a:ext cx="1076325" cy="6127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anchor="ctr"/>
          <a:lstStyle/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en-US" kern="0" dirty="0">
              <a:ln>
                <a:solidFill>
                  <a:schemeClr val="tx1"/>
                </a:solidFill>
              </a:ln>
              <a:noFill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62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31930" y="1981200"/>
            <a:ext cx="46005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PT" dirty="0"/>
              <a:t>A fase </a:t>
            </a:r>
            <a:r>
              <a:rPr lang="pt-PT" dirty="0"/>
              <a:t>de Verificação é dirigida </a:t>
            </a:r>
            <a:r>
              <a:rPr lang="pt-PT" dirty="0"/>
              <a:t>ao cliente e inclui avaliar a prontidão do sistema, </a:t>
            </a:r>
            <a:r>
              <a:rPr lang="pt-PT" dirty="0"/>
              <a:t>do </a:t>
            </a:r>
            <a:r>
              <a:rPr lang="pt-PT" dirty="0"/>
              <a:t>usuário </a:t>
            </a:r>
            <a:r>
              <a:rPr lang="pt-PT" dirty="0"/>
              <a:t>e do processo.</a:t>
            </a:r>
            <a:endParaRPr lang="en-US" dirty="0"/>
          </a:p>
        </p:txBody>
      </p:sp>
      <p:sp>
        <p:nvSpPr>
          <p:cNvPr id="11" name="Rounded Rectangle 13"/>
          <p:cNvSpPr/>
          <p:nvPr/>
        </p:nvSpPr>
        <p:spPr>
          <a:xfrm>
            <a:off x="2255839" y="3195639"/>
            <a:ext cx="3741737" cy="14636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Metas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Objetivos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User Acceptance Testing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Teste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Integração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para Go-Live (Key-user)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6061076" y="3195639"/>
            <a:ext cx="3916363" cy="14636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Aceleradores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Script UAT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Script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Teste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Integração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Manuais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Treinamento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Diagram 11"/>
          <p:cNvGraphicFramePr/>
          <p:nvPr>
            <p:extLst/>
          </p:nvPr>
        </p:nvGraphicFramePr>
        <p:xfrm>
          <a:off x="1987452" y="1772817"/>
          <a:ext cx="3892525" cy="1177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2"/>
          <p:cNvSpPr/>
          <p:nvPr/>
        </p:nvSpPr>
        <p:spPr bwMode="gray">
          <a:xfrm>
            <a:off x="3867548" y="2060849"/>
            <a:ext cx="1076325" cy="6127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anchor="ctr"/>
          <a:lstStyle/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en-US" kern="0" dirty="0">
              <a:ln>
                <a:solidFill>
                  <a:schemeClr val="tx1"/>
                </a:solidFill>
              </a:ln>
              <a:noFill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6" name="Group 25"/>
          <p:cNvGrpSpPr/>
          <p:nvPr/>
        </p:nvGrpSpPr>
        <p:grpSpPr>
          <a:xfrm>
            <a:off x="4727848" y="5480657"/>
            <a:ext cx="3257266" cy="411480"/>
            <a:chOff x="243407" y="2992548"/>
            <a:chExt cx="3257266" cy="548640"/>
          </a:xfrm>
        </p:grpSpPr>
        <p:sp>
          <p:nvSpPr>
            <p:cNvPr id="17" name="Oval 26"/>
            <p:cNvSpPr/>
            <p:nvPr/>
          </p:nvSpPr>
          <p:spPr bwMode="gray">
            <a:xfrm>
              <a:off x="243407" y="2992548"/>
              <a:ext cx="548640" cy="548640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innerShdw blurRad="63500" dist="50800" dir="10800000">
                <a:schemeClr val="accent1"/>
              </a:innerShdw>
            </a:effectLst>
          </p:spPr>
          <p:txBody>
            <a:bodyPr lIns="90000" tIns="72000" rIns="90000" bIns="72000" rtlCol="0" anchor="ctr"/>
            <a:lstStyle/>
            <a:p>
              <a:pPr marL="184150" indent="-184150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00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8" name="Picture 4" descr="C:\Documents and Settings\I805824\Local Settings\Temporary Internet Files\Content.IE5\O3595RBY\MCj04413100000[1]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299311" y="3074092"/>
              <a:ext cx="365760" cy="399658"/>
            </a:xfrm>
            <a:prstGeom prst="rect">
              <a:avLst/>
            </a:prstGeom>
            <a:noFill/>
          </p:spPr>
        </p:pic>
        <p:sp>
          <p:nvSpPr>
            <p:cNvPr id="19" name="TextBox 28"/>
            <p:cNvSpPr txBox="1"/>
            <p:nvPr/>
          </p:nvSpPr>
          <p:spPr>
            <a:xfrm>
              <a:off x="720975" y="3085622"/>
              <a:ext cx="2779698" cy="36249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157163" indent="-157163" fontAlgn="base">
                <a:lnSpc>
                  <a:spcPts val="1400"/>
                </a:lnSpc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Sign off de Testes </a:t>
              </a:r>
              <a:r>
                <a:rPr lang="en-US" sz="1300" b="1" kern="0" dirty="0" err="1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Integrados</a:t>
              </a:r>
              <a:endParaRPr lang="en-US" sz="1300" b="1" kern="0" dirty="0">
                <a:solidFill>
                  <a:srgbClr val="139D2A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87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03512" y="1399128"/>
            <a:ext cx="8820472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Introdução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Objetivo </a:t>
            </a:r>
            <a:r>
              <a:rPr lang="pt-BR" sz="2400" dirty="0">
                <a:ea typeface="ＭＳ Ｐゴシック" pitchFamily="34" charset="-128"/>
              </a:rPr>
              <a:t>da Reunião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Escopo </a:t>
            </a:r>
            <a:r>
              <a:rPr lang="pt-BR" sz="2400" dirty="0">
                <a:ea typeface="ＭＳ Ｐゴシック" pitchFamily="34" charset="-128"/>
              </a:rPr>
              <a:t>do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Equipe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Metodologia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Plano </a:t>
            </a:r>
            <a:r>
              <a:rPr lang="pt-BR" sz="2400" dirty="0">
                <a:ea typeface="ＭＳ Ｐゴシック" pitchFamily="34" charset="-128"/>
              </a:rPr>
              <a:t>de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Próximos </a:t>
            </a:r>
            <a:r>
              <a:rPr lang="pt-BR" sz="2400" dirty="0">
                <a:ea typeface="ＭＳ Ｐゴシック" pitchFamily="34" charset="-128"/>
              </a:rPr>
              <a:t>Passos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559498" y="404664"/>
            <a:ext cx="6984775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Projeto </a:t>
            </a:r>
            <a:r>
              <a:rPr lang="pt-BR" dirty="0" err="1">
                <a:solidFill>
                  <a:schemeClr val="tx1"/>
                </a:solidFill>
              </a:rPr>
              <a:t>SuccessFactors</a:t>
            </a:r>
            <a:r>
              <a:rPr lang="pt-BR" dirty="0">
                <a:solidFill>
                  <a:schemeClr val="tx1"/>
                </a:solidFill>
              </a:rPr>
              <a:t> – Avaliação 360° </a:t>
            </a:r>
          </a:p>
        </p:txBody>
      </p:sp>
    </p:spTree>
    <p:extLst>
      <p:ext uri="{BB962C8B-B14F-4D97-AF65-F5344CB8AC3E}">
        <p14:creationId xmlns:p14="http://schemas.microsoft.com/office/powerpoint/2010/main" val="319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951539" y="1890713"/>
            <a:ext cx="460895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PT" sz="1600" dirty="0"/>
              <a:t>Durante a fase de lançamento a equipe se prepara para o go-live. O ambiente de produção é preparado, a transição </a:t>
            </a:r>
            <a:r>
              <a:rPr lang="pt-PT" sz="1600" dirty="0"/>
              <a:t>ao cliente ocorre, e o </a:t>
            </a:r>
            <a:r>
              <a:rPr lang="pt-PT" sz="1600" dirty="0"/>
              <a:t>cliente é suportado </a:t>
            </a:r>
            <a:r>
              <a:rPr lang="pt-PT" sz="1600" dirty="0"/>
              <a:t>no </a:t>
            </a:r>
            <a:r>
              <a:rPr lang="pt-PT" sz="1600" dirty="0"/>
              <a:t>go-live.</a:t>
            </a:r>
            <a:endParaRPr lang="en-US" sz="1600" dirty="0"/>
          </a:p>
        </p:txBody>
      </p:sp>
      <p:sp>
        <p:nvSpPr>
          <p:cNvPr id="11" name="Rounded Rectangle 13"/>
          <p:cNvSpPr/>
          <p:nvPr/>
        </p:nvSpPr>
        <p:spPr>
          <a:xfrm>
            <a:off x="2060575" y="3230564"/>
            <a:ext cx="4084638" cy="11890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Metas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Objetivos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Migração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ambiente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teste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produtivo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Autorização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Go-Live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Transição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Customer 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Sign Off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rodução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6227764" y="3230564"/>
            <a:ext cx="3246437" cy="11890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Aceleradores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Checklist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Go-Live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Transição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CS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Fechamento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projeto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Diagram 11"/>
          <p:cNvGraphicFramePr/>
          <p:nvPr>
            <p:extLst/>
          </p:nvPr>
        </p:nvGraphicFramePr>
        <p:xfrm>
          <a:off x="1991545" y="1772817"/>
          <a:ext cx="3892525" cy="1177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2"/>
          <p:cNvSpPr/>
          <p:nvPr/>
        </p:nvSpPr>
        <p:spPr bwMode="gray">
          <a:xfrm>
            <a:off x="4803652" y="2060849"/>
            <a:ext cx="1076325" cy="6127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anchor="ctr"/>
          <a:lstStyle/>
          <a:p>
            <a:pPr algn="ctr" eaLnBrk="1" hangingPunct="1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endParaRPr lang="en-US" kern="0" dirty="0">
              <a:ln>
                <a:solidFill>
                  <a:schemeClr val="tx1"/>
                </a:solidFill>
              </a:ln>
              <a:noFill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6" name="Group 42"/>
          <p:cNvGrpSpPr/>
          <p:nvPr/>
        </p:nvGrpSpPr>
        <p:grpSpPr>
          <a:xfrm>
            <a:off x="4648878" y="5263109"/>
            <a:ext cx="3683082" cy="411480"/>
            <a:chOff x="243407" y="2992548"/>
            <a:chExt cx="3683082" cy="548640"/>
          </a:xfrm>
        </p:grpSpPr>
        <p:sp>
          <p:nvSpPr>
            <p:cNvPr id="17" name="Oval 10"/>
            <p:cNvSpPr/>
            <p:nvPr/>
          </p:nvSpPr>
          <p:spPr bwMode="gray">
            <a:xfrm>
              <a:off x="243407" y="2992548"/>
              <a:ext cx="548640" cy="548640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innerShdw blurRad="63500" dist="50800" dir="10800000">
                <a:schemeClr val="accent1"/>
              </a:innerShdw>
            </a:effectLst>
          </p:spPr>
          <p:txBody>
            <a:bodyPr lIns="90000" tIns="72000" rIns="90000" bIns="72000" rtlCol="0" anchor="ctr"/>
            <a:lstStyle/>
            <a:p>
              <a:pPr marL="184150" indent="-184150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600" kern="0" dirty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8" name="Picture 4" descr="C:\Documents and Settings\I805824\Local Settings\Temporary Internet Files\Content.IE5\O3595RBY\MCj04413100000[1]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299311" y="3074092"/>
              <a:ext cx="365760" cy="399658"/>
            </a:xfrm>
            <a:prstGeom prst="rect">
              <a:avLst/>
            </a:prstGeom>
            <a:noFill/>
          </p:spPr>
        </p:pic>
        <p:sp>
          <p:nvSpPr>
            <p:cNvPr id="19" name="TextBox 12"/>
            <p:cNvSpPr txBox="1"/>
            <p:nvPr/>
          </p:nvSpPr>
          <p:spPr>
            <a:xfrm>
              <a:off x="678267" y="3074092"/>
              <a:ext cx="3248222" cy="36249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157163" indent="-157163" fontAlgn="base">
                <a:lnSpc>
                  <a:spcPts val="1400"/>
                </a:lnSpc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Sign off de </a:t>
              </a:r>
              <a:r>
                <a:rPr lang="en-US" sz="1300" b="1" kern="0" dirty="0" err="1">
                  <a:solidFill>
                    <a:srgbClr val="139D2A"/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Produção</a:t>
              </a:r>
              <a:endParaRPr lang="en-US" sz="1300" b="1" kern="0" dirty="0">
                <a:solidFill>
                  <a:srgbClr val="139D2A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83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1774825" y="1484313"/>
            <a:ext cx="8496300" cy="4176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000" dirty="0">
                <a:ea typeface="ＭＳ Ｐゴシック" pitchFamily="34" charset="-128"/>
              </a:rPr>
              <a:t>Marcos</a:t>
            </a:r>
          </a:p>
          <a:p>
            <a:pPr lvl="1" algn="just">
              <a:buSzPct val="120000"/>
            </a:pPr>
            <a:r>
              <a:rPr lang="pt-PT" sz="1900" dirty="0">
                <a:ea typeface="ＭＳ Ｐゴシック" pitchFamily="34" charset="-128"/>
              </a:rPr>
              <a:t>São realizados em pontos críticos do projeto e são projetados para facilitar o alinhamento executivo, avaliar o progresso ao longo do projeto, identificar problemas e preocupações cedo e resolver isso antes do cronograma ou do orçamento são impactados negativamente.</a:t>
            </a:r>
            <a:endParaRPr lang="pt-BR" sz="1900" dirty="0">
              <a:ea typeface="ＭＳ Ｐゴシック" pitchFamily="34" charset="-128"/>
            </a:endParaRPr>
          </a:p>
          <a:p>
            <a:pPr algn="just">
              <a:buSzPct val="120000"/>
              <a:buFont typeface="Arial" pitchFamily="34" charset="0"/>
              <a:buBlip>
                <a:blip r:embed="rId4"/>
              </a:buBlip>
            </a:pPr>
            <a:endParaRPr lang="pt-BR" sz="1800" dirty="0">
              <a:ea typeface="ＭＳ Ｐゴシック" pitchFamily="34" charset="-128"/>
            </a:endParaRPr>
          </a:p>
          <a:p>
            <a:pPr algn="just">
              <a:buSzPct val="120000"/>
              <a:buFont typeface="Arial" pitchFamily="34" charset="0"/>
              <a:buBlip>
                <a:blip r:embed="rId4"/>
              </a:buBlip>
            </a:pPr>
            <a:endParaRPr lang="pt-BR" sz="1800" dirty="0">
              <a:ea typeface="ＭＳ Ｐゴシック" pitchFamily="34" charset="-128"/>
            </a:endParaRPr>
          </a:p>
        </p:txBody>
      </p:sp>
      <p:sp>
        <p:nvSpPr>
          <p:cNvPr id="5" name="Rounded Rectangle 36"/>
          <p:cNvSpPr/>
          <p:nvPr/>
        </p:nvSpPr>
        <p:spPr bwMode="auto">
          <a:xfrm>
            <a:off x="5025286" y="4058321"/>
            <a:ext cx="5002214" cy="3257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27000" algn="l" rotWithShape="0">
              <a:srgbClr val="0096D6"/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96D6"/>
              </a:buClr>
              <a:buSzPct val="80000"/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35"/>
          <p:cNvSpPr/>
          <p:nvPr/>
        </p:nvSpPr>
        <p:spPr bwMode="auto">
          <a:xfrm>
            <a:off x="5087888" y="4667954"/>
            <a:ext cx="5004000" cy="3257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27000" algn="l" rotWithShape="0">
              <a:srgbClr val="0096D6"/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96D6"/>
              </a:buClr>
              <a:buSzPct val="80000"/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ounded Rectangle 34"/>
          <p:cNvSpPr/>
          <p:nvPr/>
        </p:nvSpPr>
        <p:spPr bwMode="auto">
          <a:xfrm>
            <a:off x="5064539" y="5294337"/>
            <a:ext cx="5002214" cy="3257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27000" algn="l" rotWithShape="0">
              <a:srgbClr val="0096D6"/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96D6"/>
              </a:buClr>
              <a:buSzPct val="80000"/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116"/>
          <p:cNvSpPr/>
          <p:nvPr/>
        </p:nvSpPr>
        <p:spPr bwMode="auto">
          <a:xfrm>
            <a:off x="4982218" y="3379916"/>
            <a:ext cx="5002214" cy="3257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27000" algn="l" rotWithShape="0">
              <a:srgbClr val="0096D6"/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96D6"/>
              </a:buClr>
              <a:buSzPct val="80000"/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1" name="Group 46"/>
          <p:cNvGrpSpPr/>
          <p:nvPr/>
        </p:nvGrpSpPr>
        <p:grpSpPr>
          <a:xfrm>
            <a:off x="2545870" y="3378110"/>
            <a:ext cx="2392919" cy="411480"/>
            <a:chOff x="4515472" y="3316396"/>
            <a:chExt cx="2392919" cy="548640"/>
          </a:xfrm>
        </p:grpSpPr>
        <p:sp>
          <p:nvSpPr>
            <p:cNvPr id="12" name="Oval 86"/>
            <p:cNvSpPr/>
            <p:nvPr/>
          </p:nvSpPr>
          <p:spPr bwMode="gray">
            <a:xfrm>
              <a:off x="4515472" y="3316396"/>
              <a:ext cx="548640" cy="548640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>
              <a:innerShdw blurRad="63500" dist="50800" dir="10800000">
                <a:srgbClr val="0096D6"/>
              </a:innerShdw>
            </a:effectLst>
          </p:spPr>
          <p:txBody>
            <a:bodyPr lIns="90000" tIns="72000" rIns="90000" bIns="72000" rtlCol="0" anchor="ctr"/>
            <a:lstStyle/>
            <a:p>
              <a:pPr marL="184150" indent="-184150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1600" kern="0" dirty="0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3" name="Picture 4" descr="C:\Documents and Settings\I805824\Local Settings\Temporary Internet Files\Content.IE5\O3595RBY\MCj04413100000[1]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4543879" y="3367669"/>
              <a:ext cx="365760" cy="399659"/>
            </a:xfrm>
            <a:prstGeom prst="rect">
              <a:avLst/>
            </a:prstGeom>
            <a:noFill/>
          </p:spPr>
        </p:pic>
        <p:sp>
          <p:nvSpPr>
            <p:cNvPr id="14" name="TextBox 88"/>
            <p:cNvSpPr txBox="1"/>
            <p:nvPr/>
          </p:nvSpPr>
          <p:spPr>
            <a:xfrm>
              <a:off x="4865844" y="3367669"/>
              <a:ext cx="2042547" cy="36249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157163" indent="-157163" fontAlgn="base">
                <a:lnSpc>
                  <a:spcPts val="1400"/>
                </a:lnSpc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rgbClr val="FFFFFF">
                        <a:alpha val="40000"/>
                      </a:srgb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Sign off de </a:t>
              </a:r>
              <a:r>
                <a:rPr lang="en-US" sz="1300" b="1" kern="0" dirty="0" err="1">
                  <a:solidFill>
                    <a:srgbClr val="139D2A"/>
                  </a:solidFill>
                  <a:effectLst>
                    <a:glow rad="63500">
                      <a:srgbClr val="FFFFFF">
                        <a:alpha val="40000"/>
                      </a:srgb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Escopo</a:t>
              </a: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rgbClr val="FFFFFF">
                        <a:alpha val="40000"/>
                      </a:srgb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 e </a:t>
              </a:r>
              <a:r>
                <a:rPr lang="en-US" sz="1300" b="1" kern="0" dirty="0" err="1">
                  <a:solidFill>
                    <a:srgbClr val="139D2A"/>
                  </a:solidFill>
                  <a:effectLst>
                    <a:glow rad="63500">
                      <a:srgbClr val="FFFFFF">
                        <a:alpha val="40000"/>
                      </a:srgb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Projeto</a:t>
              </a:r>
              <a:endParaRPr lang="en-US" sz="1300" b="1" kern="0" dirty="0">
                <a:solidFill>
                  <a:srgbClr val="139D2A"/>
                </a:solidFill>
                <a:effectLst>
                  <a:glow rad="63500">
                    <a:srgbClr val="FFFFFF">
                      <a:alpha val="40000"/>
                    </a:srgbClr>
                  </a:glo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6" name="Group 49"/>
          <p:cNvGrpSpPr/>
          <p:nvPr/>
        </p:nvGrpSpPr>
        <p:grpSpPr>
          <a:xfrm>
            <a:off x="2558692" y="3972611"/>
            <a:ext cx="2333425" cy="411480"/>
            <a:chOff x="7024644" y="4658361"/>
            <a:chExt cx="2333425" cy="548640"/>
          </a:xfrm>
        </p:grpSpPr>
        <p:sp>
          <p:nvSpPr>
            <p:cNvPr id="17" name="Oval 90"/>
            <p:cNvSpPr/>
            <p:nvPr/>
          </p:nvSpPr>
          <p:spPr bwMode="gray">
            <a:xfrm>
              <a:off x="7024644" y="4658361"/>
              <a:ext cx="548640" cy="548640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>
              <a:innerShdw blurRad="63500" dist="50800" dir="10800000">
                <a:srgbClr val="0096D6"/>
              </a:innerShdw>
            </a:effectLst>
          </p:spPr>
          <p:txBody>
            <a:bodyPr lIns="90000" tIns="72000" rIns="90000" bIns="72000" rtlCol="0" anchor="ctr"/>
            <a:lstStyle/>
            <a:p>
              <a:pPr marL="184150" indent="-184150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1600" kern="0" dirty="0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8" name="Picture 4" descr="C:\Documents and Settings\I805824\Local Settings\Temporary Internet Files\Content.IE5\O3595RBY\MCj04413100000[1]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7080548" y="4708354"/>
              <a:ext cx="365760" cy="399658"/>
            </a:xfrm>
            <a:prstGeom prst="rect">
              <a:avLst/>
            </a:prstGeom>
            <a:noFill/>
          </p:spPr>
        </p:pic>
        <p:sp>
          <p:nvSpPr>
            <p:cNvPr id="19" name="TextBox 92"/>
            <p:cNvSpPr txBox="1"/>
            <p:nvPr/>
          </p:nvSpPr>
          <p:spPr>
            <a:xfrm>
              <a:off x="7375015" y="4707637"/>
              <a:ext cx="1983054" cy="36249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157163" indent="-157163" fontAlgn="base">
                <a:lnSpc>
                  <a:spcPts val="1400"/>
                </a:lnSpc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rgbClr val="FFFFFF">
                        <a:alpha val="40000"/>
                      </a:srgb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Sign off de </a:t>
              </a:r>
              <a:r>
                <a:rPr lang="en-US" sz="1300" b="1" kern="0" dirty="0" err="1">
                  <a:solidFill>
                    <a:srgbClr val="139D2A"/>
                  </a:solidFill>
                  <a:effectLst>
                    <a:glow rad="63500">
                      <a:srgbClr val="FFFFFF">
                        <a:alpha val="40000"/>
                      </a:srgb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Configuração</a:t>
              </a:r>
              <a:endParaRPr lang="en-US" sz="1300" b="1" kern="0" dirty="0">
                <a:solidFill>
                  <a:srgbClr val="139D2A"/>
                </a:solidFill>
                <a:effectLst>
                  <a:glow rad="63500">
                    <a:srgbClr val="FFFFFF">
                      <a:alpha val="40000"/>
                    </a:srgbClr>
                  </a:glo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20" name="Group 94"/>
          <p:cNvGrpSpPr/>
          <p:nvPr/>
        </p:nvGrpSpPr>
        <p:grpSpPr>
          <a:xfrm>
            <a:off x="2545190" y="4621795"/>
            <a:ext cx="2346926" cy="411480"/>
            <a:chOff x="243407" y="2992548"/>
            <a:chExt cx="2346926" cy="548640"/>
          </a:xfrm>
        </p:grpSpPr>
        <p:sp>
          <p:nvSpPr>
            <p:cNvPr id="21" name="Oval 95"/>
            <p:cNvSpPr/>
            <p:nvPr/>
          </p:nvSpPr>
          <p:spPr bwMode="gray">
            <a:xfrm>
              <a:off x="243407" y="2992548"/>
              <a:ext cx="548640" cy="548640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>
              <a:innerShdw blurRad="63500" dist="50800" dir="10800000">
                <a:srgbClr val="0096D6"/>
              </a:innerShdw>
            </a:effectLst>
          </p:spPr>
          <p:txBody>
            <a:bodyPr lIns="90000" tIns="72000" rIns="90000" bIns="72000" rtlCol="0" anchor="ctr"/>
            <a:lstStyle/>
            <a:p>
              <a:pPr marL="184150" indent="-184150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1600" kern="0" dirty="0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22" name="Picture 4" descr="C:\Documents and Settings\I805824\Local Settings\Temporary Internet Files\Content.IE5\O3595RBY\MCj04413100000[1]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299311" y="3074092"/>
              <a:ext cx="365760" cy="399658"/>
            </a:xfrm>
            <a:prstGeom prst="rect">
              <a:avLst/>
            </a:prstGeom>
            <a:noFill/>
          </p:spPr>
        </p:pic>
        <p:sp>
          <p:nvSpPr>
            <p:cNvPr id="23" name="TextBox 97"/>
            <p:cNvSpPr txBox="1"/>
            <p:nvPr/>
          </p:nvSpPr>
          <p:spPr>
            <a:xfrm>
              <a:off x="602324" y="3043821"/>
              <a:ext cx="1988009" cy="36249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157163" indent="-157163" fontAlgn="base">
                <a:lnSpc>
                  <a:spcPts val="1400"/>
                </a:lnSpc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rgbClr val="FFFFFF">
                        <a:alpha val="40000"/>
                      </a:srgb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Sign Off do UAT</a:t>
              </a:r>
            </a:p>
          </p:txBody>
        </p:sp>
      </p:grpSp>
      <p:grpSp>
        <p:nvGrpSpPr>
          <p:cNvPr id="24" name="Group 42"/>
          <p:cNvGrpSpPr/>
          <p:nvPr/>
        </p:nvGrpSpPr>
        <p:grpSpPr>
          <a:xfrm>
            <a:off x="2547440" y="5282833"/>
            <a:ext cx="2634082" cy="411480"/>
            <a:chOff x="243407" y="2992548"/>
            <a:chExt cx="2634082" cy="548640"/>
          </a:xfrm>
        </p:grpSpPr>
        <p:sp>
          <p:nvSpPr>
            <p:cNvPr id="25" name="Oval 99"/>
            <p:cNvSpPr/>
            <p:nvPr/>
          </p:nvSpPr>
          <p:spPr bwMode="gray">
            <a:xfrm>
              <a:off x="243407" y="2992548"/>
              <a:ext cx="548640" cy="548640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>
              <a:innerShdw blurRad="63500" dist="50800" dir="10800000">
                <a:srgbClr val="0096D6"/>
              </a:innerShdw>
            </a:effectLst>
          </p:spPr>
          <p:txBody>
            <a:bodyPr lIns="90000" tIns="72000" rIns="90000" bIns="72000" rtlCol="0" anchor="ctr"/>
            <a:lstStyle/>
            <a:p>
              <a:pPr marL="184150" indent="-184150"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1600" kern="0" dirty="0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26" name="Picture 4" descr="C:\Documents and Settings\I805824\Local Settings\Temporary Internet Files\Content.IE5\O3595RBY\MCj04413100000[1]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299311" y="3074092"/>
              <a:ext cx="365760" cy="399658"/>
            </a:xfrm>
            <a:prstGeom prst="rect">
              <a:avLst/>
            </a:prstGeom>
            <a:noFill/>
          </p:spPr>
        </p:pic>
        <p:sp>
          <p:nvSpPr>
            <p:cNvPr id="27" name="TextBox 101"/>
            <p:cNvSpPr txBox="1"/>
            <p:nvPr/>
          </p:nvSpPr>
          <p:spPr>
            <a:xfrm>
              <a:off x="602325" y="3043821"/>
              <a:ext cx="2275164" cy="36249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157163" indent="-157163" fontAlgn="base">
                <a:lnSpc>
                  <a:spcPts val="1400"/>
                </a:lnSpc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300" b="1" kern="0" dirty="0">
                  <a:solidFill>
                    <a:srgbClr val="139D2A"/>
                  </a:solidFill>
                  <a:effectLst>
                    <a:glow rad="63500">
                      <a:srgbClr val="FFFFFF">
                        <a:alpha val="40000"/>
                      </a:srgb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Sign Off de </a:t>
              </a:r>
              <a:r>
                <a:rPr lang="en-US" sz="1300" b="1" kern="0" dirty="0" err="1">
                  <a:solidFill>
                    <a:srgbClr val="139D2A"/>
                  </a:solidFill>
                  <a:effectLst>
                    <a:glow rad="63500">
                      <a:srgbClr val="FFFFFF">
                        <a:alpha val="40000"/>
                      </a:srgbClr>
                    </a:glo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rPr>
                <a:t>Produção</a:t>
              </a:r>
              <a:endParaRPr lang="en-US" sz="1300" b="1" kern="0" dirty="0">
                <a:solidFill>
                  <a:srgbClr val="139D2A"/>
                </a:solidFill>
                <a:effectLst>
                  <a:glow rad="63500">
                    <a:srgbClr val="FFFFFF">
                      <a:alpha val="40000"/>
                    </a:srgbClr>
                  </a:glo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" name="Retângulo 1"/>
          <p:cNvSpPr/>
          <p:nvPr/>
        </p:nvSpPr>
        <p:spPr>
          <a:xfrm>
            <a:off x="5158979" y="337107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pt-PT" sz="1600" dirty="0"/>
              <a:t>Pronto para se envolver em atividades do projeto</a:t>
            </a:r>
            <a:endParaRPr lang="en-US" sz="1600" kern="0" dirty="0">
              <a:solidFill>
                <a:sysClr val="windowText" lastClr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10796" y="404468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600" dirty="0"/>
              <a:t>Configuração corresponde aos requisitos de negócios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5207581" y="469195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kern="0" dirty="0" err="1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rPr>
              <a:t>Configuração</a:t>
            </a:r>
            <a:r>
              <a:rPr lang="en-US" sz="1400" kern="0" dirty="0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rPr>
              <a:t>, dados e </a:t>
            </a:r>
            <a:r>
              <a:rPr lang="en-US" sz="1400" kern="0" dirty="0" err="1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rPr>
              <a:t>integração</a:t>
            </a:r>
            <a:r>
              <a:rPr lang="en-US" sz="1400" kern="0" dirty="0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rPr>
              <a:t>suportam</a:t>
            </a:r>
            <a:r>
              <a:rPr lang="en-US" sz="1400" kern="0" dirty="0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sz="1400" kern="0" dirty="0" err="1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rPr>
              <a:t>processo</a:t>
            </a:r>
            <a:endParaRPr lang="pt-BR" sz="1400" dirty="0"/>
          </a:p>
        </p:txBody>
      </p:sp>
      <p:sp>
        <p:nvSpPr>
          <p:cNvPr id="28" name="Retângulo 27"/>
          <p:cNvSpPr/>
          <p:nvPr/>
        </p:nvSpPr>
        <p:spPr>
          <a:xfrm>
            <a:off x="5207582" y="5277587"/>
            <a:ext cx="1909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Arial Unicode MS" pitchFamily="34" charset="-128"/>
                <a:cs typeface="Arial Unicode MS" pitchFamily="34" charset="-128"/>
              </a:rPr>
              <a:t>Pronto para GO-LIVE</a:t>
            </a:r>
          </a:p>
        </p:txBody>
      </p:sp>
    </p:spTree>
    <p:extLst>
      <p:ext uri="{BB962C8B-B14F-4D97-AF65-F5344CB8AC3E}">
        <p14:creationId xmlns:p14="http://schemas.microsoft.com/office/powerpoint/2010/main" val="71959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Comunidade do Cliente</a:t>
            </a:r>
            <a:endParaRPr lang="pt-BR" dirty="0"/>
          </a:p>
        </p:txBody>
      </p:sp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1774825" y="1484313"/>
            <a:ext cx="8496300" cy="4176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000" dirty="0">
                <a:ea typeface="ＭＳ Ｐゴシック" pitchFamily="34" charset="-128"/>
              </a:rPr>
              <a:t>Registrar em </a:t>
            </a:r>
            <a:r>
              <a:rPr lang="en-US" sz="2000" dirty="0">
                <a:hlinkClick r:id="rId4"/>
              </a:rPr>
              <a:t>http://community.successfactors.com/</a:t>
            </a:r>
            <a:r>
              <a:rPr lang="en-US" sz="2000" dirty="0"/>
              <a:t> </a:t>
            </a:r>
          </a:p>
          <a:p>
            <a:pPr algn="just">
              <a:buSzPct val="120000"/>
              <a:buFont typeface="Arial" pitchFamily="34" charset="0"/>
              <a:buBlip>
                <a:blip r:embed="rId5"/>
              </a:buBlip>
            </a:pPr>
            <a:endParaRPr lang="pt-BR" sz="2000" dirty="0">
              <a:ea typeface="ＭＳ Ｐゴシック" pitchFamily="34" charset="-128"/>
            </a:endParaRPr>
          </a:p>
          <a:p>
            <a:pPr algn="just">
              <a:buSzPct val="120000"/>
              <a:buFont typeface="Arial" pitchFamily="34" charset="0"/>
              <a:buBlip>
                <a:blip r:embed="rId5"/>
              </a:buBlip>
            </a:pPr>
            <a:endParaRPr lang="pt-BR" sz="1800" dirty="0">
              <a:ea typeface="ＭＳ Ｐゴシック" pitchFamily="34" charset="-128"/>
            </a:endParaRPr>
          </a:p>
          <a:p>
            <a:pPr algn="just">
              <a:buSzPct val="120000"/>
              <a:buFont typeface="Arial" pitchFamily="34" charset="0"/>
              <a:buBlip>
                <a:blip r:embed="rId5"/>
              </a:buBlip>
            </a:pPr>
            <a:endParaRPr lang="pt-BR" sz="1800" dirty="0">
              <a:ea typeface="ＭＳ Ｐゴシック" pitchFamily="34" charset="-128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2397899"/>
            <a:ext cx="5694702" cy="326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2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03512" y="3600312"/>
            <a:ext cx="8820472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Introdução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Objetivo da Reunião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Escopo </a:t>
            </a:r>
            <a:r>
              <a:rPr lang="pt-BR" sz="2400" dirty="0">
                <a:ea typeface="ＭＳ Ｐゴシック" pitchFamily="34" charset="-128"/>
              </a:rPr>
              <a:t>do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Equipe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Metodologia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Plano </a:t>
            </a:r>
            <a:r>
              <a:rPr lang="pt-BR" sz="2400" dirty="0">
                <a:ea typeface="ＭＳ Ｐゴシック" pitchFamily="34" charset="-128"/>
              </a:rPr>
              <a:t>de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Próximos </a:t>
            </a:r>
            <a:r>
              <a:rPr lang="pt-BR" sz="2400" dirty="0">
                <a:ea typeface="ＭＳ Ｐゴシック" pitchFamily="34" charset="-128"/>
              </a:rPr>
              <a:t>Passos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559498" y="404664"/>
            <a:ext cx="6984775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Projeto </a:t>
            </a:r>
            <a:r>
              <a:rPr lang="pt-BR" dirty="0" err="1">
                <a:solidFill>
                  <a:schemeClr val="tx1"/>
                </a:solidFill>
              </a:rPr>
              <a:t>SuccessFactors</a:t>
            </a:r>
            <a:r>
              <a:rPr lang="pt-BR" dirty="0">
                <a:solidFill>
                  <a:schemeClr val="tx1"/>
                </a:solidFill>
              </a:rPr>
              <a:t> – Avaliação 360° </a:t>
            </a:r>
          </a:p>
        </p:txBody>
      </p:sp>
    </p:spTree>
    <p:extLst>
      <p:ext uri="{BB962C8B-B14F-4D97-AF65-F5344CB8AC3E}">
        <p14:creationId xmlns:p14="http://schemas.microsoft.com/office/powerpoint/2010/main" val="8367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dirty="0">
                <a:ea typeface="ＭＳ Ｐゴシック" pitchFamily="34" charset="-128"/>
              </a:rPr>
              <a:t>Aproximadamente </a:t>
            </a:r>
            <a:r>
              <a:rPr lang="pt-BR" dirty="0" smtClean="0">
                <a:ea typeface="ＭＳ Ｐゴシック" pitchFamily="34" charset="-128"/>
              </a:rPr>
              <a:t>XX </a:t>
            </a:r>
            <a:r>
              <a:rPr lang="pt-BR" dirty="0">
                <a:ea typeface="ＭＳ Ｐゴシック" pitchFamily="34" charset="-128"/>
              </a:rPr>
              <a:t>semanas de implementação;</a:t>
            </a: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dirty="0" smtClean="0">
                <a:ea typeface="ＭＳ Ｐゴシック" pitchFamily="34" charset="-128"/>
              </a:rPr>
              <a:t>Atividades distribuídas nas seguinte localidades </a:t>
            </a:r>
            <a:endParaRPr lang="pt-BR" dirty="0">
              <a:ea typeface="ＭＳ Ｐゴシック" pitchFamily="34" charset="-128"/>
            </a:endParaRP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endParaRPr lang="pt-BR" dirty="0">
              <a:ea typeface="ＭＳ Ｐゴシック" pitchFamily="34" charset="-128"/>
            </a:endParaRP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dirty="0">
                <a:ea typeface="ＭＳ Ｐゴシック" pitchFamily="34" charset="-128"/>
              </a:rPr>
              <a:t>Principais atributos serão definidos nas reuniões de </a:t>
            </a:r>
            <a:r>
              <a:rPr lang="pt-BR" dirty="0" smtClean="0">
                <a:ea typeface="ＭＳ Ｐゴシック" pitchFamily="34" charset="-128"/>
              </a:rPr>
              <a:t>PTO</a:t>
            </a:r>
            <a:endParaRPr lang="pt-BR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45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projeto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007768" y="3645024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Cronograma Macro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32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03512" y="4049776"/>
            <a:ext cx="8820472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sz="2400" dirty="0">
                <a:ea typeface="ＭＳ Ｐゴシック" pitchFamily="34" charset="-128"/>
              </a:rPr>
              <a:t>Introdução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sz="2400" dirty="0">
                <a:ea typeface="ＭＳ Ｐゴシック" pitchFamily="34" charset="-128"/>
              </a:rPr>
              <a:t>Objetivo da Reunião</a:t>
            </a: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sz="2400" dirty="0">
                <a:ea typeface="ＭＳ Ｐゴシック" pitchFamily="34" charset="-128"/>
              </a:rPr>
              <a:t>Escopo </a:t>
            </a:r>
            <a:r>
              <a:rPr lang="pt-BR" sz="2400" dirty="0">
                <a:ea typeface="ＭＳ Ｐゴシック" pitchFamily="34" charset="-128"/>
              </a:rPr>
              <a:t>do Projeto</a:t>
            </a: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sz="2400" dirty="0">
                <a:ea typeface="ＭＳ Ｐゴシック" pitchFamily="34" charset="-128"/>
              </a:rPr>
              <a:t>Equipe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sz="2400" dirty="0">
                <a:ea typeface="ＭＳ Ｐゴシック" pitchFamily="34" charset="-128"/>
              </a:rPr>
              <a:t>Metodologia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sz="2400" dirty="0">
                <a:ea typeface="ＭＳ Ｐゴシック" pitchFamily="34" charset="-128"/>
              </a:rPr>
              <a:t>Plano </a:t>
            </a:r>
            <a:r>
              <a:rPr lang="pt-BR" sz="2400" dirty="0">
                <a:ea typeface="ＭＳ Ｐゴシック" pitchFamily="34" charset="-128"/>
              </a:rPr>
              <a:t>de Projeto</a:t>
            </a:r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pt-BR" sz="2400" dirty="0">
                <a:ea typeface="ＭＳ Ｐゴシック" pitchFamily="34" charset="-128"/>
              </a:rPr>
              <a:t>Próximos </a:t>
            </a:r>
            <a:r>
              <a:rPr lang="pt-BR" sz="2400" dirty="0">
                <a:ea typeface="ＭＳ Ｐゴシック" pitchFamily="34" charset="-128"/>
              </a:rPr>
              <a:t>Passos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559498" y="404664"/>
            <a:ext cx="6984775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Projeto </a:t>
            </a:r>
            <a:r>
              <a:rPr lang="pt-BR" dirty="0" err="1">
                <a:solidFill>
                  <a:schemeClr val="tx1"/>
                </a:solidFill>
              </a:rPr>
              <a:t>SuccessFactors</a:t>
            </a:r>
            <a:r>
              <a:rPr lang="pt-BR" dirty="0">
                <a:solidFill>
                  <a:schemeClr val="tx1"/>
                </a:solidFill>
              </a:rPr>
              <a:t> – Avaliação 360° </a:t>
            </a:r>
          </a:p>
        </p:txBody>
      </p:sp>
    </p:spTree>
    <p:extLst>
      <p:ext uri="{BB962C8B-B14F-4D97-AF65-F5344CB8AC3E}">
        <p14:creationId xmlns:p14="http://schemas.microsoft.com/office/powerpoint/2010/main" val="80350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Finalizar o Plano de Projeto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Apresentar plano de projeto para as equipes Consultoria e Cliente.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Entregar documentos de </a:t>
            </a:r>
            <a:r>
              <a:rPr lang="pt-BR" dirty="0" err="1" smtClean="0"/>
              <a:t>Pré-Kick</a:t>
            </a:r>
            <a:r>
              <a:rPr lang="pt-BR" dirty="0" smtClean="0"/>
              <a:t> off a Cliente</a:t>
            </a:r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82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Sobre a </a:t>
            </a:r>
            <a:r>
              <a:rPr lang="pt-BR" dirty="0" err="1" smtClean="0"/>
              <a:t>SuccessFactors</a:t>
            </a:r>
            <a:r>
              <a:rPr lang="pt-BR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r>
              <a:rPr lang="pt-BR" dirty="0" smtClean="0"/>
              <a:t>Provedora de software </a:t>
            </a:r>
            <a:r>
              <a:rPr lang="pt-BR" i="1" dirty="0" smtClean="0"/>
              <a:t>Business </a:t>
            </a:r>
            <a:r>
              <a:rPr lang="pt-BR" i="1" dirty="0" err="1" smtClean="0"/>
              <a:t>Execution</a:t>
            </a:r>
            <a:r>
              <a:rPr lang="pt-BR" i="1" dirty="0" smtClean="0"/>
              <a:t> </a:t>
            </a:r>
            <a:r>
              <a:rPr lang="pt-BR" dirty="0" smtClean="0"/>
              <a:t>com segurança, desempenho, escalabilidade e um único código para todos os clientes</a:t>
            </a:r>
          </a:p>
          <a:p>
            <a:pPr lvl="1"/>
            <a:r>
              <a:rPr lang="pt-BR" dirty="0" smtClean="0"/>
              <a:t>Custo Efetivo:</a:t>
            </a:r>
          </a:p>
          <a:p>
            <a:pPr lvl="2"/>
            <a:r>
              <a:rPr lang="pt-BR" dirty="0" smtClean="0"/>
              <a:t>Elimina necessidade de Hardware/Software</a:t>
            </a:r>
          </a:p>
          <a:p>
            <a:pPr lvl="2"/>
            <a:r>
              <a:rPr lang="pt-BR" dirty="0" smtClean="0"/>
              <a:t>Sem desenvolvimento</a:t>
            </a:r>
          </a:p>
          <a:p>
            <a:pPr lvl="2"/>
            <a:r>
              <a:rPr lang="pt-BR" dirty="0" smtClean="0"/>
              <a:t>Sem custo de atualização e conversão</a:t>
            </a:r>
          </a:p>
          <a:p>
            <a:pPr lvl="2"/>
            <a:r>
              <a:rPr lang="pt-BR" i="1" dirty="0" err="1" smtClean="0"/>
              <a:t>Pay</a:t>
            </a:r>
            <a:r>
              <a:rPr lang="pt-BR" i="1" dirty="0" smtClean="0"/>
              <a:t> as </a:t>
            </a:r>
            <a:r>
              <a:rPr lang="pt-BR" i="1" dirty="0" err="1" smtClean="0"/>
              <a:t>you</a:t>
            </a:r>
            <a:r>
              <a:rPr lang="pt-BR" i="1" dirty="0" smtClean="0"/>
              <a:t> go </a:t>
            </a:r>
            <a:r>
              <a:rPr lang="pt-BR" dirty="0" smtClean="0"/>
              <a:t>– compra de licenças conforme necessidade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Reduz demanda de TI</a:t>
            </a:r>
          </a:p>
          <a:p>
            <a:pPr lvl="1"/>
            <a:r>
              <a:rPr lang="pt-BR" dirty="0" smtClean="0"/>
              <a:t>Entrega novas versões 4 vezes ao ano</a:t>
            </a:r>
          </a:p>
          <a:p>
            <a:pPr lvl="1"/>
            <a:r>
              <a:rPr lang="pt-BR" dirty="0" smtClean="0"/>
              <a:t>Ciclo de implementação Rápido</a:t>
            </a:r>
          </a:p>
          <a:p>
            <a:pPr lvl="1"/>
            <a:endParaRPr lang="pt-BR" i="1" dirty="0" smtClean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2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Nosso Entendimento: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r>
              <a:rPr lang="pt-BR" dirty="0" smtClean="0"/>
              <a:t>O </a:t>
            </a:r>
            <a:r>
              <a:rPr lang="pt-BR" b="1" dirty="0" smtClean="0"/>
              <a:t>Cliente </a:t>
            </a:r>
            <a:r>
              <a:rPr lang="pt-BR" dirty="0" smtClean="0"/>
              <a:t>necessita de uma solução </a:t>
            </a:r>
            <a:r>
              <a:rPr lang="pt-BR" dirty="0"/>
              <a:t>integrada para um modelo de Gestão de Desempenho da Liderança, utilizando as melhores práticas de negócio para a avaliação 360</a:t>
            </a:r>
            <a:r>
              <a:rPr lang="pt-BR" b="1" dirty="0"/>
              <a:t>°.</a:t>
            </a:r>
            <a:endParaRPr lang="pt-BR" i="1" dirty="0" smtClean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0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03512" y="1844824"/>
            <a:ext cx="8820472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Introdução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Objetivo da Reunião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Escopo </a:t>
            </a:r>
            <a:r>
              <a:rPr lang="pt-BR" sz="2400" dirty="0">
                <a:ea typeface="ＭＳ Ｐゴシック" pitchFamily="34" charset="-128"/>
              </a:rPr>
              <a:t>do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Equipe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Metodologia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Plano </a:t>
            </a:r>
            <a:r>
              <a:rPr lang="pt-BR" sz="2400" dirty="0">
                <a:ea typeface="ＭＳ Ｐゴシック" pitchFamily="34" charset="-128"/>
              </a:rPr>
              <a:t>de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Próximos </a:t>
            </a:r>
            <a:r>
              <a:rPr lang="pt-BR" sz="2400" dirty="0">
                <a:ea typeface="ＭＳ Ｐゴシック" pitchFamily="34" charset="-128"/>
              </a:rPr>
              <a:t>Passos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559498" y="404664"/>
            <a:ext cx="6984775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Projeto </a:t>
            </a:r>
            <a:r>
              <a:rPr lang="pt-BR" dirty="0" err="1">
                <a:solidFill>
                  <a:schemeClr val="tx1"/>
                </a:solidFill>
              </a:rPr>
              <a:t>SuccessFactors</a:t>
            </a:r>
            <a:r>
              <a:rPr lang="pt-BR" dirty="0">
                <a:solidFill>
                  <a:schemeClr val="tx1"/>
                </a:solidFill>
              </a:rPr>
              <a:t> – Avaliação 360° </a:t>
            </a:r>
          </a:p>
        </p:txBody>
      </p:sp>
    </p:spTree>
    <p:extLst>
      <p:ext uri="{BB962C8B-B14F-4D97-AF65-F5344CB8AC3E}">
        <p14:creationId xmlns:p14="http://schemas.microsoft.com/office/powerpoint/2010/main" val="80905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120000"/>
              <a:buNone/>
            </a:pPr>
            <a:endParaRPr lang="pt-BR" sz="20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000" dirty="0">
                <a:ea typeface="ＭＳ Ｐゴシック" pitchFamily="34" charset="-128"/>
              </a:rPr>
              <a:t>Apresentação de escopo, equipe e metodologia do projeto</a:t>
            </a:r>
            <a:endParaRPr lang="pt-BR" sz="20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pt-BR" sz="20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000" dirty="0">
                <a:ea typeface="ＭＳ Ｐゴシック" pitchFamily="34" charset="-128"/>
              </a:rPr>
              <a:t>Alinhar </a:t>
            </a:r>
            <a:r>
              <a:rPr lang="pt-BR" sz="2000" dirty="0">
                <a:ea typeface="ＭＳ Ｐゴシック" pitchFamily="34" charset="-128"/>
              </a:rPr>
              <a:t>o Plano de projeto (macro)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Fatores Críticos para o sucesso do projeto</a:t>
            </a:r>
            <a:endParaRPr lang="pt-BR" sz="20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ea typeface="ＭＳ Ｐゴシック" pitchFamily="34" charset="-128"/>
              </a:rPr>
              <a:t>Objetivo</a:t>
            </a:r>
            <a:r>
              <a:rPr lang="pt-BR" dirty="0" smtClean="0"/>
              <a:t> da Reunião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07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03512" y="2276872"/>
            <a:ext cx="8820472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Introdução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Objetivo da Reunião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Escopo </a:t>
            </a:r>
            <a:r>
              <a:rPr lang="pt-BR" sz="2400" dirty="0">
                <a:ea typeface="ＭＳ Ｐゴシック" pitchFamily="34" charset="-128"/>
              </a:rPr>
              <a:t>do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Equipe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Metodologia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Plano </a:t>
            </a:r>
            <a:r>
              <a:rPr lang="pt-BR" sz="2400" dirty="0">
                <a:ea typeface="ＭＳ Ｐゴシック" pitchFamily="34" charset="-128"/>
              </a:rPr>
              <a:t>de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Próximos </a:t>
            </a:r>
            <a:r>
              <a:rPr lang="pt-BR" sz="2400" dirty="0">
                <a:ea typeface="ＭＳ Ｐゴシック" pitchFamily="34" charset="-128"/>
              </a:rPr>
              <a:t>Passos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559498" y="404664"/>
            <a:ext cx="6984775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Projeto </a:t>
            </a:r>
            <a:r>
              <a:rPr lang="pt-BR" dirty="0" err="1">
                <a:solidFill>
                  <a:schemeClr val="tx1"/>
                </a:solidFill>
              </a:rPr>
              <a:t>SuccessFactors</a:t>
            </a:r>
            <a:r>
              <a:rPr lang="pt-BR" dirty="0">
                <a:solidFill>
                  <a:schemeClr val="tx1"/>
                </a:solidFill>
              </a:rPr>
              <a:t> – Avaliação 360° </a:t>
            </a:r>
          </a:p>
        </p:txBody>
      </p:sp>
    </p:spTree>
    <p:extLst>
      <p:ext uri="{BB962C8B-B14F-4D97-AF65-F5344CB8AC3E}">
        <p14:creationId xmlns:p14="http://schemas.microsoft.com/office/powerpoint/2010/main" val="347653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000" dirty="0" err="1">
                <a:ea typeface="ＭＳ Ｐゴシック" pitchFamily="34" charset="-128"/>
              </a:rPr>
              <a:t>Employee</a:t>
            </a:r>
            <a:r>
              <a:rPr lang="pt-BR" sz="2000" dirty="0">
                <a:ea typeface="ＭＳ Ｐゴシック" pitchFamily="34" charset="-128"/>
              </a:rPr>
              <a:t> Profile, Metas e Performance</a:t>
            </a:r>
          </a:p>
          <a:p>
            <a:pPr lvl="1" algn="just">
              <a:buSzPct val="120000"/>
            </a:pPr>
            <a:r>
              <a:rPr lang="pt-BR" sz="1900" dirty="0">
                <a:ea typeface="ＭＳ Ｐゴシック" pitchFamily="34" charset="-128"/>
              </a:rPr>
              <a:t>Plano de Metas</a:t>
            </a:r>
            <a:r>
              <a:rPr lang="pt-BR" sz="1900" dirty="0">
                <a:ea typeface="ＭＳ Ｐゴシック" pitchFamily="34" charset="-128"/>
              </a:rPr>
              <a:t>* e Avaliação (360);</a:t>
            </a:r>
          </a:p>
          <a:p>
            <a:pPr lvl="1" algn="just">
              <a:buSzPct val="120000"/>
            </a:pPr>
            <a:r>
              <a:rPr lang="pt-BR" sz="1900" dirty="0" err="1">
                <a:ea typeface="ＭＳ Ｐゴシック" pitchFamily="34" charset="-128"/>
              </a:rPr>
              <a:t>Addon</a:t>
            </a:r>
            <a:r>
              <a:rPr lang="pt-BR" sz="1900" dirty="0">
                <a:ea typeface="ＭＳ Ｐゴシック" pitchFamily="34" charset="-128"/>
              </a:rPr>
              <a:t> </a:t>
            </a:r>
            <a:r>
              <a:rPr lang="pt-BR" sz="1900" dirty="0">
                <a:ea typeface="ＭＳ Ｐゴシック" pitchFamily="34" charset="-128"/>
              </a:rPr>
              <a:t>2.0;</a:t>
            </a:r>
          </a:p>
          <a:p>
            <a:pPr marL="457200" lvl="1" indent="0" algn="just">
              <a:buSzPct val="120000"/>
              <a:buNone/>
            </a:pPr>
            <a:endParaRPr lang="pt-BR" dirty="0" smtClean="0">
              <a:ea typeface="ＭＳ Ｐゴシック" pitchFamily="34" charset="-128"/>
            </a:endParaRPr>
          </a:p>
          <a:p>
            <a:pPr algn="just"/>
            <a:endParaRPr lang="pt-BR" sz="2000" dirty="0">
              <a:ea typeface="ＭＳ Ｐゴシック" pitchFamily="34" charset="-128"/>
            </a:endParaRP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Escopo do projeto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5" y="2924945"/>
            <a:ext cx="7638095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03512" y="2708920"/>
            <a:ext cx="8820472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Introdução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Objetivo da Reunião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Escopo </a:t>
            </a:r>
            <a:r>
              <a:rPr lang="pt-BR" sz="2400" dirty="0">
                <a:ea typeface="ＭＳ Ｐゴシック" pitchFamily="34" charset="-128"/>
              </a:rPr>
              <a:t>do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Equipe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Metodologia do Projeto</a:t>
            </a:r>
            <a:endParaRPr lang="pt-BR" sz="2400" dirty="0">
              <a:ea typeface="ＭＳ Ｐゴシック" pitchFamily="34" charset="-128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Plano </a:t>
            </a:r>
            <a:r>
              <a:rPr lang="pt-BR" sz="2400" dirty="0">
                <a:ea typeface="ＭＳ Ｐゴシック" pitchFamily="34" charset="-128"/>
              </a:rPr>
              <a:t>de Projeto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pt-BR" sz="2400" dirty="0">
                <a:ea typeface="ＭＳ Ｐゴシック" pitchFamily="34" charset="-128"/>
              </a:rPr>
              <a:t>Próximos </a:t>
            </a:r>
            <a:r>
              <a:rPr lang="pt-BR" sz="2400" dirty="0">
                <a:ea typeface="ＭＳ Ｐゴシック" pitchFamily="34" charset="-128"/>
              </a:rPr>
              <a:t>Passos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559498" y="404664"/>
            <a:ext cx="6984775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Projeto </a:t>
            </a:r>
            <a:r>
              <a:rPr lang="pt-BR" dirty="0" err="1">
                <a:solidFill>
                  <a:schemeClr val="tx1"/>
                </a:solidFill>
              </a:rPr>
              <a:t>SuccessFactors</a:t>
            </a:r>
            <a:r>
              <a:rPr lang="pt-BR" dirty="0">
                <a:solidFill>
                  <a:schemeClr val="tx1"/>
                </a:solidFill>
              </a:rPr>
              <a:t> – Avaliação 360° </a:t>
            </a:r>
          </a:p>
        </p:txBody>
      </p:sp>
    </p:spTree>
    <p:extLst>
      <p:ext uri="{BB962C8B-B14F-4D97-AF65-F5344CB8AC3E}">
        <p14:creationId xmlns:p14="http://schemas.microsoft.com/office/powerpoint/2010/main" val="332972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Microsoft Office PowerPoint</Application>
  <PresentationFormat>Widescreen</PresentationFormat>
  <Paragraphs>284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8" baseType="lpstr">
      <vt:lpstr>Arial Unicode MS</vt:lpstr>
      <vt:lpstr>ＭＳ Ｐゴシック</vt:lpstr>
      <vt:lpstr>Arial</vt:lpstr>
      <vt:lpstr>Arial Black</vt:lpstr>
      <vt:lpstr>Arial Narrow</vt:lpstr>
      <vt:lpstr>Calibri</vt:lpstr>
      <vt:lpstr>Calibri Light</vt:lpstr>
      <vt:lpstr>Times New Roman</vt:lpstr>
      <vt:lpstr>Wingdings</vt:lpstr>
      <vt:lpstr>ヒラギノ角ゴ Pro W3</vt:lpstr>
      <vt:lpstr>Tema do Office</vt:lpstr>
      <vt:lpstr>Apresentação do PowerPoint</vt:lpstr>
      <vt:lpstr>Projeto SuccessFactors – Avaliação 360° </vt:lpstr>
      <vt:lpstr>Introdução</vt:lpstr>
      <vt:lpstr>Introdução</vt:lpstr>
      <vt:lpstr>Projeto SuccessFactors – Avaliação 360° </vt:lpstr>
      <vt:lpstr>Objetivo da Reunião</vt:lpstr>
      <vt:lpstr>Projeto SuccessFactors – Avaliação 360° </vt:lpstr>
      <vt:lpstr>Escopo do projeto</vt:lpstr>
      <vt:lpstr>Projeto SuccessFactors – Avaliação 360° </vt:lpstr>
      <vt:lpstr>Equipe do projeto</vt:lpstr>
      <vt:lpstr>Equipe do projeto</vt:lpstr>
      <vt:lpstr>Equipe do projeto</vt:lpstr>
      <vt:lpstr>Projeto SuccessFactors – Avaliação 360° </vt:lpstr>
      <vt:lpstr>Metodologia do projeto</vt:lpstr>
      <vt:lpstr>Metodologia do projeto</vt:lpstr>
      <vt:lpstr>Metodologia do projeto</vt:lpstr>
      <vt:lpstr>Metodologia do projeto</vt:lpstr>
      <vt:lpstr>Metodologia do projeto</vt:lpstr>
      <vt:lpstr>Metodologia do projeto</vt:lpstr>
      <vt:lpstr>Metodologia do projeto</vt:lpstr>
      <vt:lpstr>Metodologia do projeto</vt:lpstr>
      <vt:lpstr>Comunidade do Cliente</vt:lpstr>
      <vt:lpstr>Projeto SuccessFactors – Avaliação 360° </vt:lpstr>
      <vt:lpstr>Plano de projeto</vt:lpstr>
      <vt:lpstr>Plano de projeto</vt:lpstr>
      <vt:lpstr>Projeto SuccessFactors – Avaliação 360° 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Santana</dc:creator>
  <cp:lastModifiedBy>Daniel Santana</cp:lastModifiedBy>
  <cp:revision>1</cp:revision>
  <dcterms:created xsi:type="dcterms:W3CDTF">2015-02-11T23:26:51Z</dcterms:created>
  <dcterms:modified xsi:type="dcterms:W3CDTF">2015-02-11T23:27:12Z</dcterms:modified>
</cp:coreProperties>
</file>