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8" r:id="rId2"/>
    <p:sldId id="297" r:id="rId3"/>
    <p:sldId id="260" r:id="rId4"/>
    <p:sldId id="316" r:id="rId5"/>
    <p:sldId id="288" r:id="rId6"/>
    <p:sldId id="317" r:id="rId7"/>
    <p:sldId id="286" r:id="rId8"/>
    <p:sldId id="318" r:id="rId9"/>
    <p:sldId id="315" r:id="rId10"/>
    <p:sldId id="319" r:id="rId11"/>
    <p:sldId id="261" r:id="rId12"/>
    <p:sldId id="320" r:id="rId13"/>
    <p:sldId id="328" r:id="rId14"/>
    <p:sldId id="326" r:id="rId15"/>
    <p:sldId id="264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92DA50"/>
    <a:srgbClr val="FFC0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15" autoAdjust="0"/>
    <p:restoredTop sz="94415" autoAdjust="0"/>
  </p:normalViewPr>
  <p:slideViewPr>
    <p:cSldViewPr>
      <p:cViewPr varScale="1">
        <p:scale>
          <a:sx n="74" d="100"/>
          <a:sy n="74" d="100"/>
        </p:scale>
        <p:origin x="1368" y="72"/>
      </p:cViewPr>
      <p:guideLst>
        <p:guide orient="horz" pos="709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anda\Copy%20leonardo.amaro@hrst.com.br\Projetos\Votorantim\BBPs%20-%20Matriz%20de%20Contro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anda\Copy%20leonardo.amaro@hrst.com.br\Projetos\Votorantim\Gest&#227;o\Cronograma\MacroCronograma%20v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[BBPs - Matriz de Controle.xlsx]Plan1!Tabela dinâmica1</c:name>
    <c:fmtId val="3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BBPs</a:t>
            </a:r>
            <a:r>
              <a:rPr lang="en-US" b="1" baseline="0"/>
              <a:t> - Onda 1 e Onda 2</a:t>
            </a:r>
            <a:endParaRPr lang="en-US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/>
          </a:solidFill>
          <a:ln>
            <a:noFill/>
          </a:ln>
          <a:effectLst/>
        </c:spPr>
      </c:pivotFmt>
      <c:pivotFmt>
        <c:idx val="11"/>
        <c:spPr>
          <a:solidFill>
            <a:schemeClr val="accent2"/>
          </a:solidFill>
          <a:ln>
            <a:noFill/>
          </a:ln>
          <a:effectLst/>
        </c:spPr>
      </c:pivotFmt>
      <c:pivotFmt>
        <c:idx val="12"/>
        <c:spPr>
          <a:solidFill>
            <a:schemeClr val="accent2"/>
          </a:solidFill>
          <a:ln>
            <a:noFill/>
          </a:ln>
          <a:effectLst/>
        </c:spPr>
      </c:pivotFmt>
      <c:pivotFmt>
        <c:idx val="13"/>
        <c:spPr>
          <a:solidFill>
            <a:schemeClr val="accent2"/>
          </a:solidFill>
          <a:ln>
            <a:noFill/>
          </a:ln>
          <a:effectLst/>
        </c:spPr>
      </c:pivotFmt>
      <c:pivotFmt>
        <c:idx val="14"/>
        <c:spPr>
          <a:solidFill>
            <a:schemeClr val="accent2"/>
          </a:solidFill>
          <a:ln>
            <a:noFill/>
          </a:ln>
          <a:effectLst/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2"/>
          </a:solidFill>
          <a:ln>
            <a:noFill/>
          </a:ln>
          <a:effectLst/>
        </c:spPr>
      </c:pivotFmt>
      <c:pivotFmt>
        <c:idx val="17"/>
        <c:spPr>
          <a:solidFill>
            <a:schemeClr val="accent2"/>
          </a:solidFill>
          <a:ln>
            <a:noFill/>
          </a:ln>
          <a:effectLst/>
        </c:spPr>
      </c:pivotFmt>
      <c:pivotFmt>
        <c:idx val="18"/>
        <c:spPr>
          <a:solidFill>
            <a:schemeClr val="accent2"/>
          </a:solidFill>
          <a:ln>
            <a:noFill/>
          </a:ln>
          <a:effectLst/>
        </c:spPr>
      </c:pivotFmt>
      <c:pivotFmt>
        <c:idx val="19"/>
        <c:spPr>
          <a:solidFill>
            <a:schemeClr val="accent2"/>
          </a:solidFill>
          <a:ln>
            <a:noFill/>
          </a:ln>
          <a:effectLst/>
        </c:spPr>
      </c:pivotFmt>
      <c:pivotFmt>
        <c:idx val="20"/>
        <c:spPr>
          <a:solidFill>
            <a:schemeClr val="accent2"/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8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1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Plan1!$A$2:$A$14</c:f>
              <c:multiLvlStrCache>
                <c:ptCount val="10"/>
                <c:lvl>
                  <c:pt idx="0">
                    <c:v>Aprovado</c:v>
                  </c:pt>
                  <c:pt idx="1">
                    <c:v>HRST - analisar e retornar</c:v>
                  </c:pt>
                  <c:pt idx="2">
                    <c:v>VID CTB - Pendente Aprovação</c:v>
                  </c:pt>
                  <c:pt idx="3">
                    <c:v>VM - Pendente Aprovação</c:v>
                  </c:pt>
                  <c:pt idx="4">
                    <c:v>VS - Pendente Aprovação</c:v>
                  </c:pt>
                  <c:pt idx="5">
                    <c:v>Aprovado</c:v>
                  </c:pt>
                  <c:pt idx="6">
                    <c:v>HRST - analisar e retornar</c:v>
                  </c:pt>
                  <c:pt idx="7">
                    <c:v>VID SP - Pendente Aprovação</c:v>
                  </c:pt>
                  <c:pt idx="8">
                    <c:v>VM - Pendente Aprovação</c:v>
                  </c:pt>
                  <c:pt idx="9">
                    <c:v>VS - Pendente Aprovação</c:v>
                  </c:pt>
                </c:lvl>
                <c:lvl>
                  <c:pt idx="0">
                    <c:v>1</c:v>
                  </c:pt>
                  <c:pt idx="5">
                    <c:v>2</c:v>
                  </c:pt>
                </c:lvl>
              </c:multiLvlStrCache>
            </c:multiLvlStrRef>
          </c:cat>
          <c:val>
            <c:numRef>
              <c:f>Plan1!$B$2:$B$14</c:f>
              <c:numCache>
                <c:formatCode>General</c:formatCode>
                <c:ptCount val="10"/>
                <c:pt idx="0">
                  <c:v>10</c:v>
                </c:pt>
                <c:pt idx="1">
                  <c:v>1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25314160"/>
        <c:axId val="13274952"/>
      </c:barChart>
      <c:catAx>
        <c:axId val="225314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274952"/>
        <c:crosses val="autoZero"/>
        <c:auto val="1"/>
        <c:lblAlgn val="ctr"/>
        <c:lblOffset val="100"/>
        <c:noMultiLvlLbl val="0"/>
      </c:catAx>
      <c:valAx>
        <c:axId val="13274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5314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12700">
      <a:solidFill>
        <a:schemeClr val="tx1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[MacroCronograma v4.xlsx]Planejado x Realizado!Tabela dinâmica7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9.0090090090089933E-3"/>
              <c:y val="-7.5678520320118843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9.0090090090090089E-3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0810810810810778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4414414414414415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0810810810810811E-2"/>
              <c:y val="4.127966976264189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7.2072072072071414E-3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4414414414414415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5.4054054054054716E-3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9.0090090090090089E-3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0810810810810811E-2"/>
              <c:y val="4.127966976264189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5.4054054054054716E-3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9.0090090090089933E-3"/>
              <c:y val="-7.5678520320118843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0810810810810778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4414414414414415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7.2072072072071414E-3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4414414414414415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9.0090090090090089E-3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0810810810810811E-2"/>
              <c:y val="4.127966976264189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5.4054054054054716E-3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9.0090090090089933E-3"/>
              <c:y val="-7.5678520320118843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0810810810810778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4414414414414415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7.2072072072071414E-3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4414414414414415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'Planejado x Realizado'!$E$1</c:f>
              <c:strCache>
                <c:ptCount val="1"/>
                <c:pt idx="0">
                  <c:v>Soma de % Planejado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9.0090090090090089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1.0810810810810811E-2"/>
                  <c:y val="4.127966976264189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5.4054054054054716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'Planejado x Realizado'!$D$2:$D$11</c:f>
              <c:strCache>
                <c:ptCount val="9"/>
                <c:pt idx="0">
                  <c:v>1_Onda 1_Projeto Gestão de Competências_v2</c:v>
                </c:pt>
                <c:pt idx="1">
                  <c:v>2_Fase 1 - Preparação do Projeto</c:v>
                </c:pt>
                <c:pt idx="2">
                  <c:v>3_Fase 2 - Business Blueprint</c:v>
                </c:pt>
                <c:pt idx="3">
                  <c:v>4_Fase 3 - Realização</c:v>
                </c:pt>
                <c:pt idx="4">
                  <c:v>5_EP</c:v>
                </c:pt>
                <c:pt idx="5">
                  <c:v>6_PDI</c:v>
                </c:pt>
                <c:pt idx="6">
                  <c:v>7_Sucessão</c:v>
                </c:pt>
                <c:pt idx="7">
                  <c:v>8_PM</c:v>
                </c:pt>
                <c:pt idx="8">
                  <c:v>9_Desenv Abap - Ajustes Integração</c:v>
                </c:pt>
              </c:strCache>
            </c:strRef>
          </c:cat>
          <c:val>
            <c:numRef>
              <c:f>'Planejado x Realizado'!$E$2:$E$11</c:f>
              <c:numCache>
                <c:formatCode>0%</c:formatCode>
                <c:ptCount val="9"/>
                <c:pt idx="0">
                  <c:v>0.26</c:v>
                </c:pt>
                <c:pt idx="1">
                  <c:v>1</c:v>
                </c:pt>
                <c:pt idx="2">
                  <c:v>1</c:v>
                </c:pt>
                <c:pt idx="3">
                  <c:v>0.38</c:v>
                </c:pt>
                <c:pt idx="4">
                  <c:v>1</c:v>
                </c:pt>
                <c:pt idx="5">
                  <c:v>1</c:v>
                </c:pt>
                <c:pt idx="6">
                  <c:v>0.4</c:v>
                </c:pt>
                <c:pt idx="7">
                  <c:v>0.28999999999999998</c:v>
                </c:pt>
                <c:pt idx="8">
                  <c:v>0.22</c:v>
                </c:pt>
              </c:numCache>
            </c:numRef>
          </c:val>
        </c:ser>
        <c:ser>
          <c:idx val="1"/>
          <c:order val="1"/>
          <c:tx>
            <c:strRef>
              <c:f>'Planejado x Realizado'!$F$1</c:f>
              <c:strCache>
                <c:ptCount val="1"/>
                <c:pt idx="0">
                  <c:v>Soma de % Realizado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9.0090090090089933E-3"/>
                  <c:y val="-7.5678520320118843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1.0810810810810778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1.4414414414414415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7.2072072072071414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1.4414414414414415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'Planejado x Realizado'!$D$2:$D$11</c:f>
              <c:strCache>
                <c:ptCount val="9"/>
                <c:pt idx="0">
                  <c:v>1_Onda 1_Projeto Gestão de Competências_v2</c:v>
                </c:pt>
                <c:pt idx="1">
                  <c:v>2_Fase 1 - Preparação do Projeto</c:v>
                </c:pt>
                <c:pt idx="2">
                  <c:v>3_Fase 2 - Business Blueprint</c:v>
                </c:pt>
                <c:pt idx="3">
                  <c:v>4_Fase 3 - Realização</c:v>
                </c:pt>
                <c:pt idx="4">
                  <c:v>5_EP</c:v>
                </c:pt>
                <c:pt idx="5">
                  <c:v>6_PDI</c:v>
                </c:pt>
                <c:pt idx="6">
                  <c:v>7_Sucessão</c:v>
                </c:pt>
                <c:pt idx="7">
                  <c:v>8_PM</c:v>
                </c:pt>
                <c:pt idx="8">
                  <c:v>9_Desenv Abap - Ajustes Integração</c:v>
                </c:pt>
              </c:strCache>
            </c:strRef>
          </c:cat>
          <c:val>
            <c:numRef>
              <c:f>'Planejado x Realizado'!$F$2:$F$11</c:f>
              <c:numCache>
                <c:formatCode>0%</c:formatCode>
                <c:ptCount val="9"/>
                <c:pt idx="0">
                  <c:v>0.24</c:v>
                </c:pt>
                <c:pt idx="1">
                  <c:v>1</c:v>
                </c:pt>
                <c:pt idx="2">
                  <c:v>0.92</c:v>
                </c:pt>
                <c:pt idx="3">
                  <c:v>0.31</c:v>
                </c:pt>
                <c:pt idx="4">
                  <c:v>1</c:v>
                </c:pt>
                <c:pt idx="5">
                  <c:v>1</c:v>
                </c:pt>
                <c:pt idx="6">
                  <c:v>0.55000000000000004</c:v>
                </c:pt>
                <c:pt idx="7">
                  <c:v>0.11</c:v>
                </c:pt>
                <c:pt idx="8">
                  <c:v>0.1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275344"/>
        <c:axId val="13275736"/>
      </c:barChart>
      <c:catAx>
        <c:axId val="13275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275736"/>
        <c:crosses val="autoZero"/>
        <c:auto val="1"/>
        <c:lblAlgn val="ctr"/>
        <c:lblOffset val="100"/>
        <c:noMultiLvlLbl val="0"/>
      </c:catAx>
      <c:valAx>
        <c:axId val="13275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275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 w="12700">
      <a:solidFill>
        <a:schemeClr val="tx1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87E25-9018-4D79-87EB-CF703E97121C}" type="datetimeFigureOut">
              <a:rPr lang="pt-BR" smtClean="0"/>
              <a:t>02/04/2015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4C311-49CD-4093-B0A7-F28F936D11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8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E2116-D1B6-4A0B-A05B-A0862723C591}" type="datetimeFigureOut">
              <a:rPr lang="pt-BR" smtClean="0"/>
              <a:pPr/>
              <a:t>02/04/2015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23795-9F3F-497C-AFE8-94F93BE9E1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75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otorantim.com.br/" TargetMode="External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 descr="capa-vot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0"/>
            <a:ext cx="9145588" cy="6859588"/>
          </a:xfrm>
          <a:prstGeom prst="rect">
            <a:avLst/>
          </a:prstGeom>
          <a:noFill/>
        </p:spPr>
      </p:pic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0" y="5181600"/>
            <a:ext cx="373380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0" y="6186488"/>
            <a:ext cx="373380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0"/>
          </p:nvPr>
        </p:nvSpPr>
        <p:spPr>
          <a:xfrm>
            <a:off x="0" y="5204816"/>
            <a:ext cx="3929090" cy="93610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r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r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r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endParaRPr lang="pt-BR" dirty="0"/>
          </a:p>
        </p:txBody>
      </p:sp>
      <p:sp>
        <p:nvSpPr>
          <p:cNvPr id="11" name="Espaço Reservado para Texto 15"/>
          <p:cNvSpPr>
            <a:spLocks noGrp="1"/>
          </p:cNvSpPr>
          <p:nvPr>
            <p:ph type="body" sz="quarter" idx="11"/>
          </p:nvPr>
        </p:nvSpPr>
        <p:spPr>
          <a:xfrm>
            <a:off x="0" y="6200736"/>
            <a:ext cx="3929090" cy="620688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r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r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r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1" descr="abertur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8" name="Line 17"/>
          <p:cNvSpPr>
            <a:spLocks noChangeShapeType="1"/>
          </p:cNvSpPr>
          <p:nvPr userDrawn="1"/>
        </p:nvSpPr>
        <p:spPr bwMode="auto">
          <a:xfrm>
            <a:off x="0" y="5029200"/>
            <a:ext cx="403860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pt-BR" sz="18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Espaço Reservado para Texto 15"/>
          <p:cNvSpPr>
            <a:spLocks noGrp="1"/>
          </p:cNvSpPr>
          <p:nvPr>
            <p:ph type="body" sz="quarter" idx="10"/>
          </p:nvPr>
        </p:nvSpPr>
        <p:spPr>
          <a:xfrm>
            <a:off x="85921" y="4458168"/>
            <a:ext cx="3929090" cy="50005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r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r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r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35696" y="141071"/>
            <a:ext cx="5643194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5848" y="151976"/>
            <a:ext cx="120462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Espaço Reservado para Texto 23"/>
          <p:cNvSpPr>
            <a:spLocks noGrp="1"/>
          </p:cNvSpPr>
          <p:nvPr>
            <p:ph type="body" sz="quarter" idx="13"/>
          </p:nvPr>
        </p:nvSpPr>
        <p:spPr>
          <a:xfrm>
            <a:off x="357158" y="1196752"/>
            <a:ext cx="8463314" cy="5256584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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 descr="http://upload.wikimedia.org/wikipedia/en/f/f6/SAP_successfactors_logo.png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17407"/>
            <a:ext cx="1104900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Line 61"/>
          <p:cNvSpPr>
            <a:spLocks noChangeShapeType="1"/>
          </p:cNvSpPr>
          <p:nvPr userDrawn="1"/>
        </p:nvSpPr>
        <p:spPr bwMode="auto">
          <a:xfrm>
            <a:off x="1907704" y="980728"/>
            <a:ext cx="5184576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80"/>
          <a:stretch/>
        </p:blipFill>
        <p:spPr>
          <a:xfrm>
            <a:off x="415144" y="122401"/>
            <a:ext cx="951921" cy="73889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2" b="18382"/>
          <a:stretch/>
        </p:blipFill>
        <p:spPr>
          <a:xfrm>
            <a:off x="323528" y="620689"/>
            <a:ext cx="1135152" cy="323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" name="Espaço Reservado para Texto 23"/>
          <p:cNvSpPr>
            <a:spLocks noGrp="1"/>
          </p:cNvSpPr>
          <p:nvPr>
            <p:ph type="body" sz="quarter" idx="13"/>
          </p:nvPr>
        </p:nvSpPr>
        <p:spPr>
          <a:xfrm>
            <a:off x="357158" y="1196752"/>
            <a:ext cx="8463314" cy="5256584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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exto 6"/>
          <p:cNvSpPr>
            <a:spLocks noGrp="1"/>
          </p:cNvSpPr>
          <p:nvPr userDrawn="1">
            <p:ph type="body" sz="quarter" idx="12"/>
          </p:nvPr>
        </p:nvSpPr>
        <p:spPr>
          <a:xfrm>
            <a:off x="357188" y="1143178"/>
            <a:ext cx="4572032" cy="57149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4" name="Espaço Reservado para Texto 7"/>
          <p:cNvSpPr>
            <a:spLocks noGrp="1"/>
          </p:cNvSpPr>
          <p:nvPr userDrawn="1">
            <p:ph type="body" sz="quarter" idx="13"/>
          </p:nvPr>
        </p:nvSpPr>
        <p:spPr>
          <a:xfrm>
            <a:off x="357158" y="1844824"/>
            <a:ext cx="4572032" cy="444169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5" name="Espaço Reservado para Conteúdo 5"/>
          <p:cNvSpPr>
            <a:spLocks noGrp="1"/>
          </p:cNvSpPr>
          <p:nvPr userDrawn="1">
            <p:ph sz="quarter" idx="10"/>
          </p:nvPr>
        </p:nvSpPr>
        <p:spPr>
          <a:xfrm>
            <a:off x="5214942" y="1124744"/>
            <a:ext cx="3500462" cy="516176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exto 9"/>
          <p:cNvSpPr>
            <a:spLocks noGrp="1"/>
          </p:cNvSpPr>
          <p:nvPr userDrawn="1">
            <p:ph type="body" sz="quarter" idx="12"/>
          </p:nvPr>
        </p:nvSpPr>
        <p:spPr>
          <a:xfrm>
            <a:off x="357188" y="1133308"/>
            <a:ext cx="7929562" cy="57149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4" name="Espaço Reservado para Texto 10"/>
          <p:cNvSpPr>
            <a:spLocks noGrp="1"/>
          </p:cNvSpPr>
          <p:nvPr userDrawn="1">
            <p:ph type="body" sz="quarter" idx="14"/>
          </p:nvPr>
        </p:nvSpPr>
        <p:spPr>
          <a:xfrm>
            <a:off x="357158" y="1772816"/>
            <a:ext cx="7929562" cy="458514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slide fim-vot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7" name="Line 6"/>
          <p:cNvSpPr>
            <a:spLocks noChangeShapeType="1"/>
          </p:cNvSpPr>
          <p:nvPr userDrawn="1"/>
        </p:nvSpPr>
        <p:spPr bwMode="auto">
          <a:xfrm>
            <a:off x="4648200" y="3890963"/>
            <a:ext cx="0" cy="121920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pt-BR" sz="18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4714875" y="3838575"/>
            <a:ext cx="4287838" cy="13696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2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Votorantim Industrial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1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CCTI - Centro de Competência em Tecnologia da Informação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Rua Tabapuã, 888 – 9 ao 11°andar</a:t>
            </a:r>
            <a:b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04533-014 S</a:t>
            </a: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ão Paulo SP</a:t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Tel.: 55 11 3475 </a:t>
            </a:r>
            <a:r>
              <a:rPr lang="pt-BR" altLang="ja-JP" sz="1200" dirty="0" smtClean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3330</a:t>
            </a: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/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Fax: 55 11 3475 3099</a:t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srgbClr val="0070C0"/>
                </a:solidFill>
                <a:latin typeface="Arial" pitchFamily="34" charset="0"/>
                <a:ea typeface="ＭＳ Ｐゴシック" charset="-128"/>
                <a:cs typeface="Arial" pitchFamily="34" charset="0"/>
                <a:hlinkClick r:id="rId3"/>
              </a:rPr>
              <a:t>www.votorantim.com.br</a:t>
            </a:r>
            <a:r>
              <a:rPr lang="pt-BR" altLang="ja-JP" sz="1200" dirty="0">
                <a:solidFill>
                  <a:srgbClr val="0070C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 </a:t>
            </a:r>
            <a:endParaRPr lang="pt-BR" sz="1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61" r:id="rId4"/>
    <p:sldLayoutId id="2147483663" r:id="rId5"/>
    <p:sldLayoutId id="2147483662" r:id="rId6"/>
    <p:sldLayoutId id="2147483660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-2581" y="4958352"/>
            <a:ext cx="3779912" cy="1536552"/>
          </a:xfrm>
        </p:spPr>
        <p:txBody>
          <a:bodyPr/>
          <a:lstStyle/>
          <a:p>
            <a:r>
              <a:rPr lang="pt-BR" dirty="0" smtClean="0"/>
              <a:t>Projeto SuccessFactors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>
          <a:xfrm>
            <a:off x="-5162" y="6192688"/>
            <a:ext cx="3785074" cy="620688"/>
          </a:xfrm>
        </p:spPr>
        <p:txBody>
          <a:bodyPr/>
          <a:lstStyle/>
          <a:p>
            <a:r>
              <a:rPr lang="pt-BR" dirty="0" smtClean="0"/>
              <a:t>( VID, VM, VS e VE 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268760"/>
            <a:ext cx="8463314" cy="4752528"/>
          </a:xfrm>
        </p:spPr>
        <p:txBody>
          <a:bodyPr/>
          <a:lstStyle/>
          <a:p>
            <a:r>
              <a:rPr lang="pt-BR" sz="2000" dirty="0" err="1">
                <a:solidFill>
                  <a:schemeClr val="bg1">
                    <a:lumMod val="85000"/>
                  </a:schemeClr>
                </a:solidFill>
              </a:rPr>
              <a:t>BBPs</a:t>
            </a:r>
            <a:endParaRPr lang="pt-BR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Marcos do Projeto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Cronograma (Planejado x Realizado)</a:t>
            </a:r>
          </a:p>
          <a:p>
            <a:r>
              <a:rPr lang="pt-BR" sz="2000" dirty="0"/>
              <a:t>Atividades em Andamento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Próximos </a:t>
            </a: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Entregáveis</a:t>
            </a:r>
            <a:endParaRPr lang="pt-BR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Pontos de Atenção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2264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em Andamento</a:t>
            </a:r>
            <a:endParaRPr lang="pt-BR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blackWhite">
          <a:xfrm>
            <a:off x="323528" y="889772"/>
            <a:ext cx="83529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5658" tIns="0" rIns="56797" bIns="0">
            <a:spAutoFit/>
          </a:bodyPr>
          <a:lstStyle/>
          <a:p>
            <a:pPr algn="just"/>
            <a:endParaRPr lang="pt-BR" sz="1000" dirty="0" smtClean="0"/>
          </a:p>
          <a:p>
            <a:r>
              <a:rPr lang="pt-BR" sz="2000" b="1" dirty="0" smtClean="0"/>
              <a:t>FASE 3 – Realização</a:t>
            </a:r>
            <a:endParaRPr lang="pt-BR" sz="1900" dirty="0"/>
          </a:p>
        </p:txBody>
      </p:sp>
      <p:sp>
        <p:nvSpPr>
          <p:cNvPr id="7" name="Oval 482"/>
          <p:cNvSpPr>
            <a:spLocks noChangeArrowheads="1"/>
          </p:cNvSpPr>
          <p:nvPr/>
        </p:nvSpPr>
        <p:spPr bwMode="auto">
          <a:xfrm>
            <a:off x="4211960" y="5822156"/>
            <a:ext cx="222250" cy="2286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lIns="45720" tIns="91440" rIns="45720" bIns="9144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8" name="Oval 483"/>
          <p:cNvSpPr>
            <a:spLocks noChangeArrowheads="1"/>
          </p:cNvSpPr>
          <p:nvPr/>
        </p:nvSpPr>
        <p:spPr bwMode="auto">
          <a:xfrm>
            <a:off x="5443860" y="5809456"/>
            <a:ext cx="220663" cy="2286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lIns="45720" tIns="91440" rIns="45720" bIns="9144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9" name="Oval 485"/>
          <p:cNvSpPr>
            <a:spLocks noChangeArrowheads="1"/>
          </p:cNvSpPr>
          <p:nvPr/>
        </p:nvSpPr>
        <p:spPr bwMode="auto">
          <a:xfrm>
            <a:off x="6742435" y="5822156"/>
            <a:ext cx="220663" cy="2286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lIns="45720" tIns="91440" rIns="45720" bIns="9144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10" name="Text Box 486"/>
          <p:cNvSpPr txBox="1">
            <a:spLocks noChangeArrowheads="1"/>
          </p:cNvSpPr>
          <p:nvPr/>
        </p:nvSpPr>
        <p:spPr bwMode="auto">
          <a:xfrm>
            <a:off x="4478660" y="5736431"/>
            <a:ext cx="96043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91440" rIns="45720" bIns="9144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800" dirty="0"/>
              <a:t>Projeto em dia </a:t>
            </a:r>
          </a:p>
          <a:p>
            <a:pPr eaLnBrk="1" hangingPunct="1"/>
            <a:r>
              <a:rPr lang="pt-BR" altLang="pt-BR" sz="800" dirty="0"/>
              <a:t>com cronograma</a:t>
            </a:r>
          </a:p>
        </p:txBody>
      </p:sp>
      <p:sp>
        <p:nvSpPr>
          <p:cNvPr id="11" name="Text Box 487"/>
          <p:cNvSpPr txBox="1">
            <a:spLocks noChangeArrowheads="1"/>
          </p:cNvSpPr>
          <p:nvPr/>
        </p:nvSpPr>
        <p:spPr bwMode="auto">
          <a:xfrm>
            <a:off x="5739135" y="5739606"/>
            <a:ext cx="10715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91440" rIns="45720" bIns="9144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800"/>
              <a:t>Projeto com </a:t>
            </a:r>
            <a:br>
              <a:rPr lang="pt-BR" altLang="pt-BR" sz="800"/>
            </a:br>
            <a:r>
              <a:rPr lang="pt-BR" altLang="pt-BR" sz="800"/>
              <a:t>atraso não-crítico</a:t>
            </a:r>
          </a:p>
        </p:txBody>
      </p:sp>
      <p:sp>
        <p:nvSpPr>
          <p:cNvPr id="12" name="Text Box 488"/>
          <p:cNvSpPr txBox="1">
            <a:spLocks noChangeArrowheads="1"/>
          </p:cNvSpPr>
          <p:nvPr/>
        </p:nvSpPr>
        <p:spPr bwMode="auto">
          <a:xfrm>
            <a:off x="7025010" y="5733256"/>
            <a:ext cx="681038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20" tIns="91440" rIns="45720" bIns="9144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800"/>
              <a:t>Projeto com</a:t>
            </a:r>
          </a:p>
          <a:p>
            <a:pPr eaLnBrk="1" hangingPunct="1"/>
            <a:r>
              <a:rPr lang="pt-BR" altLang="pt-BR" sz="800"/>
              <a:t>atraso crítico</a:t>
            </a:r>
          </a:p>
        </p:txBody>
      </p:sp>
      <p:graphicFrame>
        <p:nvGraphicFramePr>
          <p:cNvPr id="48" name="Tabe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054803"/>
              </p:ext>
            </p:extLst>
          </p:nvPr>
        </p:nvGraphicFramePr>
        <p:xfrm>
          <a:off x="732925" y="1480720"/>
          <a:ext cx="7212785" cy="39077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4699"/>
                <a:gridCol w="308823"/>
                <a:gridCol w="771297"/>
                <a:gridCol w="936104"/>
                <a:gridCol w="2952328"/>
                <a:gridCol w="864096"/>
                <a:gridCol w="925438"/>
              </a:tblGrid>
              <a:tr h="19889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.Status.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.SPI.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% Planejado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% Realizado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Nome da tarefa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Início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Término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0884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0,9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26%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24%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2_Onda 1_Projeto Gestão de Competências_v2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err="1">
                          <a:effectLst/>
                        </a:rPr>
                        <a:t>Seg</a:t>
                      </a:r>
                      <a:r>
                        <a:rPr lang="pt-BR" sz="1000" u="none" strike="noStrike" dirty="0">
                          <a:effectLst/>
                        </a:rPr>
                        <a:t> 09/02/15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Sex 24/07/15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889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0,9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23%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20%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   Projeto Metas e Competência SuccessFactors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Seg 09/02/15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err="1">
                          <a:effectLst/>
                        </a:rPr>
                        <a:t>Qua</a:t>
                      </a:r>
                      <a:r>
                        <a:rPr lang="pt-BR" sz="1000" u="none" strike="noStrike" dirty="0">
                          <a:effectLst/>
                        </a:rPr>
                        <a:t> 03/06/15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8897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100%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100%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>
                          <a:effectLst/>
                        </a:rPr>
                        <a:t>      Fase 1 - Preparação do Projeto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Seg 09/02/15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Sex 20/02/15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238676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0,9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100%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92%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>
                          <a:effectLst/>
                        </a:rPr>
                        <a:t>      Fase 2 - Business Blueprint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Seg 23/02/15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Sex 06/03/15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8897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0,8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38%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31%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>
                          <a:effectLst/>
                        </a:rPr>
                        <a:t>      Fase 3 - Realização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Seg 23/03/15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Sex 10/04/15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889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0,8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38%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31%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         Gestão de Competência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Seg 23/03/15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Sex 10/04/15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218245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100%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100%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>
                          <a:effectLst/>
                        </a:rPr>
                        <a:t>            EP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Seg 23/03/15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Sex 27/03/15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8897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100%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100%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>
                          <a:effectLst/>
                        </a:rPr>
                        <a:t>            PDI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Seg 23/03/15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Sex 27/03/15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228731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1,4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40%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55%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>
                          <a:effectLst/>
                        </a:rPr>
                        <a:t>            Sucessão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Seg 30/03/15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Seg 06/04/15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889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0,5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100%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50%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                Configurar Sucessão - VS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Seg 30/03/15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Ter 31/03/15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8897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1,5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50%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                Configurar Sucessão - VM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Qua 01/04/15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Qua 01/04/15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22873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1,8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75%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                Configurar Sucessão - VID São Paulo e Curitiba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Qui 02/04/15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Qui 02/04/15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889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1,5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50%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                Configurar Sucessão - VE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Seg 06/04/15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Seg 06/04/15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8897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0,4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29%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11%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           </a:t>
                      </a:r>
                      <a:r>
                        <a:rPr lang="pt-BR" sz="1000" b="1" u="none" strike="noStrike" dirty="0">
                          <a:effectLst/>
                        </a:rPr>
                        <a:t> PM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Seg 30/03/15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Qui 09/04/15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889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0,4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50%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20%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                Configurar PM - VS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Seg 30/03/15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Qui 02/04/15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889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0,4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50%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20%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                Configurar PM - VM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Seg 30/03/15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Qui 02/04/15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8897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                Configurar PM - VID São Paulo e Curitiba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Seg 06/04/15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Qua 08/04/15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8897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                Configurar PM - VE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Ter 07/04/15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err="1">
                          <a:effectLst/>
                        </a:rPr>
                        <a:t>Qui</a:t>
                      </a:r>
                      <a:r>
                        <a:rPr lang="pt-BR" sz="1000" u="none" strike="noStrike" dirty="0">
                          <a:effectLst/>
                        </a:rPr>
                        <a:t> 09/04/15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95" name="Oval 483"/>
          <p:cNvSpPr>
            <a:spLocks noChangeArrowheads="1"/>
          </p:cNvSpPr>
          <p:nvPr/>
        </p:nvSpPr>
        <p:spPr bwMode="auto">
          <a:xfrm>
            <a:off x="755576" y="1891786"/>
            <a:ext cx="180366" cy="16906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45720" tIns="91440" rIns="45720" bIns="9144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96" name="Oval 482"/>
          <p:cNvSpPr>
            <a:spLocks noChangeArrowheads="1"/>
          </p:cNvSpPr>
          <p:nvPr/>
        </p:nvSpPr>
        <p:spPr bwMode="auto">
          <a:xfrm>
            <a:off x="755576" y="2107810"/>
            <a:ext cx="190976" cy="169062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45720" tIns="91440" rIns="45720" bIns="9144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97" name="Oval 485"/>
          <p:cNvSpPr>
            <a:spLocks noChangeArrowheads="1"/>
          </p:cNvSpPr>
          <p:nvPr/>
        </p:nvSpPr>
        <p:spPr bwMode="auto">
          <a:xfrm>
            <a:off x="755576" y="4762161"/>
            <a:ext cx="180366" cy="17900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45720" tIns="91440" rIns="45720" bIns="9144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98" name="Oval 485"/>
          <p:cNvSpPr>
            <a:spLocks noChangeArrowheads="1"/>
          </p:cNvSpPr>
          <p:nvPr/>
        </p:nvSpPr>
        <p:spPr bwMode="auto">
          <a:xfrm>
            <a:off x="755576" y="4581128"/>
            <a:ext cx="180366" cy="17900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45720" tIns="91440" rIns="45720" bIns="9144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99" name="Oval 483"/>
          <p:cNvSpPr>
            <a:spLocks noChangeArrowheads="1"/>
          </p:cNvSpPr>
          <p:nvPr/>
        </p:nvSpPr>
        <p:spPr bwMode="auto">
          <a:xfrm>
            <a:off x="755576" y="2323834"/>
            <a:ext cx="180366" cy="16906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45720" tIns="91440" rIns="45720" bIns="9144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100" name="Oval 485"/>
          <p:cNvSpPr>
            <a:spLocks noChangeArrowheads="1"/>
          </p:cNvSpPr>
          <p:nvPr/>
        </p:nvSpPr>
        <p:spPr bwMode="auto">
          <a:xfrm>
            <a:off x="755576" y="2529913"/>
            <a:ext cx="180366" cy="17900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45720" tIns="91440" rIns="45720" bIns="9144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101" name="Oval 485"/>
          <p:cNvSpPr>
            <a:spLocks noChangeArrowheads="1"/>
          </p:cNvSpPr>
          <p:nvPr/>
        </p:nvSpPr>
        <p:spPr bwMode="auto">
          <a:xfrm>
            <a:off x="755576" y="2708920"/>
            <a:ext cx="180366" cy="17900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45720" tIns="91440" rIns="45720" bIns="9144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102" name="Oval 482"/>
          <p:cNvSpPr>
            <a:spLocks noChangeArrowheads="1"/>
          </p:cNvSpPr>
          <p:nvPr/>
        </p:nvSpPr>
        <p:spPr bwMode="auto">
          <a:xfrm>
            <a:off x="755576" y="2924944"/>
            <a:ext cx="190976" cy="169062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45720" tIns="91440" rIns="45720" bIns="9144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103" name="Oval 482"/>
          <p:cNvSpPr>
            <a:spLocks noChangeArrowheads="1"/>
          </p:cNvSpPr>
          <p:nvPr/>
        </p:nvSpPr>
        <p:spPr bwMode="auto">
          <a:xfrm>
            <a:off x="755576" y="3140968"/>
            <a:ext cx="190976" cy="169062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45720" tIns="91440" rIns="45720" bIns="9144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104" name="Oval 482"/>
          <p:cNvSpPr>
            <a:spLocks noChangeArrowheads="1"/>
          </p:cNvSpPr>
          <p:nvPr/>
        </p:nvSpPr>
        <p:spPr bwMode="auto">
          <a:xfrm>
            <a:off x="755576" y="3356992"/>
            <a:ext cx="190976" cy="169062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45720" tIns="91440" rIns="45720" bIns="9144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105" name="Oval 485"/>
          <p:cNvSpPr>
            <a:spLocks noChangeArrowheads="1"/>
          </p:cNvSpPr>
          <p:nvPr/>
        </p:nvSpPr>
        <p:spPr bwMode="auto">
          <a:xfrm>
            <a:off x="755576" y="3538025"/>
            <a:ext cx="180366" cy="17900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45720" tIns="91440" rIns="45720" bIns="9144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106" name="Oval 482"/>
          <p:cNvSpPr>
            <a:spLocks noChangeArrowheads="1"/>
          </p:cNvSpPr>
          <p:nvPr/>
        </p:nvSpPr>
        <p:spPr bwMode="auto">
          <a:xfrm>
            <a:off x="755576" y="3763994"/>
            <a:ext cx="190976" cy="169062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45720" tIns="91440" rIns="45720" bIns="9144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107" name="Oval 482"/>
          <p:cNvSpPr>
            <a:spLocks noChangeArrowheads="1"/>
          </p:cNvSpPr>
          <p:nvPr/>
        </p:nvSpPr>
        <p:spPr bwMode="auto">
          <a:xfrm>
            <a:off x="755576" y="3980018"/>
            <a:ext cx="190976" cy="169062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45720" tIns="91440" rIns="45720" bIns="9144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108" name="Oval 482"/>
          <p:cNvSpPr>
            <a:spLocks noChangeArrowheads="1"/>
          </p:cNvSpPr>
          <p:nvPr/>
        </p:nvSpPr>
        <p:spPr bwMode="auto">
          <a:xfrm>
            <a:off x="755576" y="4196042"/>
            <a:ext cx="190976" cy="169062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45720" tIns="91440" rIns="45720" bIns="9144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109" name="Oval 485"/>
          <p:cNvSpPr>
            <a:spLocks noChangeArrowheads="1"/>
          </p:cNvSpPr>
          <p:nvPr/>
        </p:nvSpPr>
        <p:spPr bwMode="auto">
          <a:xfrm>
            <a:off x="755576" y="4402121"/>
            <a:ext cx="180366" cy="17900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45720" tIns="91440" rIns="45720" bIns="9144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110" name="Oval 483"/>
          <p:cNvSpPr>
            <a:spLocks noChangeArrowheads="1"/>
          </p:cNvSpPr>
          <p:nvPr/>
        </p:nvSpPr>
        <p:spPr bwMode="auto">
          <a:xfrm>
            <a:off x="755576" y="1677338"/>
            <a:ext cx="180366" cy="16906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45720" tIns="91440" rIns="45720" bIns="9144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111" name="Oval 482"/>
          <p:cNvSpPr>
            <a:spLocks noChangeArrowheads="1"/>
          </p:cNvSpPr>
          <p:nvPr/>
        </p:nvSpPr>
        <p:spPr bwMode="auto">
          <a:xfrm>
            <a:off x="755576" y="5013176"/>
            <a:ext cx="190976" cy="169062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45720" tIns="91440" rIns="45720" bIns="9144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112" name="Oval 482"/>
          <p:cNvSpPr>
            <a:spLocks noChangeArrowheads="1"/>
          </p:cNvSpPr>
          <p:nvPr/>
        </p:nvSpPr>
        <p:spPr bwMode="auto">
          <a:xfrm>
            <a:off x="755576" y="5204154"/>
            <a:ext cx="190976" cy="169062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45720" tIns="91440" rIns="45720" bIns="9144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pt-BR" alt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268760"/>
            <a:ext cx="8463314" cy="4752528"/>
          </a:xfrm>
        </p:spPr>
        <p:txBody>
          <a:bodyPr/>
          <a:lstStyle/>
          <a:p>
            <a:r>
              <a:rPr lang="pt-BR" sz="2000" dirty="0" err="1">
                <a:solidFill>
                  <a:schemeClr val="bg1">
                    <a:lumMod val="85000"/>
                  </a:schemeClr>
                </a:solidFill>
              </a:rPr>
              <a:t>BBPs</a:t>
            </a:r>
            <a:endParaRPr lang="pt-BR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Marcos do Projeto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Cronograma (Planejado x Realizado)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Atividades em Andamento</a:t>
            </a:r>
          </a:p>
          <a:p>
            <a:r>
              <a:rPr lang="pt-BR" sz="2000" dirty="0"/>
              <a:t>Próximos </a:t>
            </a:r>
            <a:r>
              <a:rPr lang="pt-BR" sz="2000" dirty="0" smtClean="0"/>
              <a:t>Entregáveis</a:t>
            </a:r>
            <a:endParaRPr lang="pt-BR" sz="2000" dirty="0"/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Pontos de Atenção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9570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Próximos </a:t>
            </a:r>
            <a:r>
              <a:rPr lang="pt-BR" dirty="0" smtClean="0"/>
              <a:t>Entregáveis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406295"/>
              </p:ext>
            </p:extLst>
          </p:nvPr>
        </p:nvGraphicFramePr>
        <p:xfrm>
          <a:off x="1619672" y="1628800"/>
          <a:ext cx="5328592" cy="13681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64215"/>
                <a:gridCol w="964377"/>
              </a:tblGrid>
              <a:tr h="34203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Nome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Término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42038">
                <a:tc>
                  <a:txBody>
                    <a:bodyPr/>
                    <a:lstStyle/>
                    <a:p>
                      <a:r>
                        <a:rPr lang="pt-BR" sz="13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Fase 2 - Business </a:t>
                      </a:r>
                      <a:r>
                        <a:rPr lang="pt-BR" sz="13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Blueprint</a:t>
                      </a:r>
                      <a:endParaRPr lang="pt-BR" sz="13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Sex 06/03/15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203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 dirty="0">
                          <a:effectLst/>
                        </a:rPr>
                        <a:t> Onda 1 - Entrega Fase 3 - Realização </a:t>
                      </a:r>
                      <a:r>
                        <a:rPr lang="pt-BR" sz="1300" u="none" strike="noStrike" dirty="0" smtClean="0">
                          <a:effectLst/>
                        </a:rPr>
                        <a:t>– </a:t>
                      </a:r>
                      <a:r>
                        <a:rPr lang="pt-BR" sz="1300" u="none" strike="noStrike" dirty="0">
                          <a:effectLst/>
                        </a:rPr>
                        <a:t>Sucessão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Seg 06/04/15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203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 dirty="0">
                          <a:effectLst/>
                        </a:rPr>
                        <a:t> Onda 1 - Entrega Fase 3 - Realização - PM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 err="1">
                          <a:effectLst/>
                        </a:rPr>
                        <a:t>Qua</a:t>
                      </a:r>
                      <a:r>
                        <a:rPr lang="pt-BR" sz="1200" u="none" strike="noStrike" dirty="0">
                          <a:effectLst/>
                        </a:rPr>
                        <a:t> </a:t>
                      </a:r>
                      <a:r>
                        <a:rPr lang="pt-BR" sz="1200" u="none" strike="noStrike" dirty="0" smtClean="0">
                          <a:effectLst/>
                        </a:rPr>
                        <a:t>09/04/15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65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268760"/>
            <a:ext cx="8463314" cy="4752528"/>
          </a:xfrm>
        </p:spPr>
        <p:txBody>
          <a:bodyPr/>
          <a:lstStyle/>
          <a:p>
            <a:r>
              <a:rPr lang="pt-BR" sz="2000" dirty="0" err="1">
                <a:solidFill>
                  <a:schemeClr val="bg1">
                    <a:lumMod val="85000"/>
                  </a:schemeClr>
                </a:solidFill>
              </a:rPr>
              <a:t>BBPs</a:t>
            </a:r>
            <a:endParaRPr lang="pt-BR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Marcos do Projeto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Cronograma (Planejado x Realizado)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Atividades em Andamento</a:t>
            </a:r>
          </a:p>
          <a:p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Próximos Entregáveis</a:t>
            </a:r>
            <a:endParaRPr lang="pt-BR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sz="2000" dirty="0"/>
              <a:t>Pontos de Atenção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5850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Pontos de Atenção</a:t>
            </a:r>
            <a:endParaRPr lang="pt-BR" dirty="0"/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124744"/>
            <a:ext cx="8463314" cy="5112568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§"/>
            </a:pPr>
            <a:r>
              <a:rPr lang="pt-BR" sz="1800" dirty="0" smtClean="0">
                <a:latin typeface="+mj-lt"/>
              </a:rPr>
              <a:t>Conclusão da Fase 2 – Business </a:t>
            </a:r>
            <a:r>
              <a:rPr lang="pt-BR" sz="1800" dirty="0" err="1" smtClean="0">
                <a:latin typeface="+mj-lt"/>
              </a:rPr>
              <a:t>Blueprint</a:t>
            </a:r>
            <a:r>
              <a:rPr lang="pt-BR" sz="1800" dirty="0" smtClean="0">
                <a:latin typeface="+mj-lt"/>
              </a:rPr>
              <a:t> (0nda 1) ainda nesta semana para não gerar retrabalhos na Fase 3 – Realização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pt-BR" sz="1800" dirty="0" smtClean="0">
                <a:latin typeface="+mj-lt"/>
              </a:rPr>
              <a:t>Disponibilidade dos usuários na fase de Testes Integrados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pt-BR" sz="1800" dirty="0" smtClean="0">
              <a:latin typeface="+mj-lt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pt-BR" sz="1800" dirty="0" smtClean="0">
              <a:latin typeface="+mj-lt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pt-BR" sz="1800" dirty="0" smtClean="0">
              <a:latin typeface="+mj-lt"/>
            </a:endParaRPr>
          </a:p>
          <a:p>
            <a:pPr marL="0" indent="0" algn="just">
              <a:buNone/>
            </a:pPr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 bwMode="auto">
          <a:xfrm>
            <a:off x="467544" y="3861048"/>
            <a:ext cx="7780464" cy="15841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Status </a:t>
            </a:r>
            <a:r>
              <a:rPr lang="pt-BR" dirty="0" err="1" smtClean="0"/>
              <a:t>Report</a:t>
            </a:r>
            <a:r>
              <a:rPr lang="pt-BR" dirty="0" smtClean="0"/>
              <a:t> – 01-04-2015</a:t>
            </a:r>
          </a:p>
          <a:p>
            <a:r>
              <a:rPr lang="pt-BR" sz="2600" dirty="0" smtClean="0"/>
              <a:t>Implementação de Metas e Competências </a:t>
            </a:r>
          </a:p>
          <a:p>
            <a:r>
              <a:rPr lang="pt-BR" sz="2600" dirty="0" err="1" smtClean="0"/>
              <a:t>SuccessFactors</a:t>
            </a:r>
            <a:endParaRPr lang="pt-BR" sz="2600" dirty="0"/>
          </a:p>
        </p:txBody>
      </p:sp>
      <p:pic>
        <p:nvPicPr>
          <p:cNvPr id="2052" name="Picture 4" descr="http://upload.wikimedia.org/wikipedia/en/f/f6/SAP_successfactor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6452924" cy="1806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7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268760"/>
            <a:ext cx="8463314" cy="475252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err="1" smtClean="0"/>
              <a:t>BBPs</a:t>
            </a:r>
            <a:r>
              <a:rPr lang="pt-BR" sz="2000" dirty="0" smtClean="0"/>
              <a:t>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smtClean="0"/>
              <a:t>Marcos do Projeto</a:t>
            </a:r>
          </a:p>
          <a:p>
            <a:r>
              <a:rPr lang="pt-BR" sz="2000" dirty="0"/>
              <a:t>Cronograma (Planejado x Realizado)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smtClean="0"/>
              <a:t>Atividades em Andamento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smtClean="0"/>
              <a:t>Próximos Entregáveis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smtClean="0"/>
              <a:t>Pontos de Atenção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268760"/>
            <a:ext cx="8463314" cy="475252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err="1" smtClean="0"/>
              <a:t>BBPs</a:t>
            </a:r>
            <a:endParaRPr lang="pt-BR" sz="2000" dirty="0" smtClean="0"/>
          </a:p>
          <a:p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Marcos 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do Projeto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Cronograma (Planejado x Realizado)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Atividades em Andamento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Próximos </a:t>
            </a: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Entregáveis</a:t>
            </a:r>
            <a:endParaRPr lang="pt-BR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Pontos de Atenção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1551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BBPs</a:t>
            </a:r>
            <a:endParaRPr lang="pt-BR" dirty="0"/>
          </a:p>
        </p:txBody>
      </p:sp>
      <p:sp>
        <p:nvSpPr>
          <p:cNvPr id="4" name="Espaço Reservado para Conteúdo 6"/>
          <p:cNvSpPr txBox="1">
            <a:spLocks/>
          </p:cNvSpPr>
          <p:nvPr/>
        </p:nvSpPr>
        <p:spPr>
          <a:xfrm>
            <a:off x="357158" y="1124744"/>
            <a:ext cx="8319298" cy="52565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i="1" dirty="0" smtClean="0"/>
          </a:p>
        </p:txBody>
      </p:sp>
      <p:sp>
        <p:nvSpPr>
          <p:cNvPr id="3" name="CaixaDeTexto 2"/>
          <p:cNvSpPr txBox="1"/>
          <p:nvPr/>
        </p:nvSpPr>
        <p:spPr>
          <a:xfrm>
            <a:off x="196327" y="5409092"/>
            <a:ext cx="8640960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 smtClean="0">
                <a:solidFill>
                  <a:srgbClr val="FF0000"/>
                </a:solidFill>
              </a:rPr>
              <a:t>Observação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b="1" dirty="0" smtClean="0"/>
              <a:t>Conversei com todas as empresas e devemos ter a aprovação de todos os </a:t>
            </a:r>
            <a:r>
              <a:rPr lang="pt-BR" sz="1600" b="1" dirty="0" err="1" smtClean="0"/>
              <a:t>BBPs</a:t>
            </a:r>
            <a:r>
              <a:rPr lang="pt-BR" sz="1600" b="1" dirty="0" smtClean="0"/>
              <a:t> (0nda 1) até a próxima quinta-feira, dia 02/04/2015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14458" y="1124744"/>
            <a:ext cx="57857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BBPs</a:t>
            </a:r>
            <a:r>
              <a:rPr lang="pt-B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Total 26 (Onda 1 = 20 e Onda 2 = 6)</a:t>
            </a:r>
          </a:p>
          <a:p>
            <a:r>
              <a:rPr lang="pt-B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Aprovados = 12 (Onda 1 = 10 e Onda 2 = 2)</a:t>
            </a:r>
          </a:p>
          <a:p>
            <a:r>
              <a:rPr lang="pt-B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Pendentes de Aprovação = 12 (Onda 1 = 9 e Onda 2 = 3)</a:t>
            </a:r>
          </a:p>
          <a:p>
            <a:r>
              <a:rPr lang="pt-B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Pendentes HRST = 2</a:t>
            </a:r>
          </a:p>
        </p:txBody>
      </p:sp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9772737"/>
              </p:ext>
            </p:extLst>
          </p:nvPr>
        </p:nvGraphicFramePr>
        <p:xfrm>
          <a:off x="548139" y="2384903"/>
          <a:ext cx="7840285" cy="3024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142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268760"/>
            <a:ext cx="8463314" cy="475252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err="1" smtClean="0">
                <a:solidFill>
                  <a:schemeClr val="bg1">
                    <a:lumMod val="85000"/>
                  </a:schemeClr>
                </a:solidFill>
              </a:rPr>
              <a:t>BBPs</a:t>
            </a:r>
            <a:endParaRPr lang="pt-BR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sz="2000" dirty="0" smtClean="0"/>
              <a:t>Marcos </a:t>
            </a:r>
            <a:r>
              <a:rPr lang="pt-BR" sz="2000" dirty="0"/>
              <a:t>do Projeto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Cronograma (Planejado x Realizado)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Atividades em Andamento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Próximos </a:t>
            </a: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Entregáveis</a:t>
            </a:r>
            <a:endParaRPr lang="pt-BR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Pontos de Atenção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6125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35696" y="141071"/>
            <a:ext cx="5760640" cy="792162"/>
          </a:xfrm>
        </p:spPr>
        <p:txBody>
          <a:bodyPr/>
          <a:lstStyle/>
          <a:p>
            <a:r>
              <a:rPr lang="pt-BR" dirty="0" smtClean="0"/>
              <a:t>Marcos do Projeto</a:t>
            </a:r>
            <a:endParaRPr lang="pt-BR" dirty="0"/>
          </a:p>
        </p:txBody>
      </p:sp>
      <p:sp>
        <p:nvSpPr>
          <p:cNvPr id="11" name="TextBox 15"/>
          <p:cNvSpPr txBox="1"/>
          <p:nvPr/>
        </p:nvSpPr>
        <p:spPr>
          <a:xfrm>
            <a:off x="683568" y="1124744"/>
            <a:ext cx="2592288" cy="36004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0" u="none" strike="noStrik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MARCOS VENCIDOS E A VENCER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073764"/>
              </p:ext>
            </p:extLst>
          </p:nvPr>
        </p:nvGraphicFramePr>
        <p:xfrm>
          <a:off x="1547664" y="1639700"/>
          <a:ext cx="5832648" cy="422354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  <a:extLst>
                  <a:ext uri="{22025989-CF43-496F-970E-345718F48C19}">
                    <pj15:dataQuery xmlns:pj15="http://schemas.microsoft.com/projectml/2012/main" type="pjTasks" grouping="Nenhum grupo" filter="Próximos Marcos" outlineLvl="-1" showHierarchy="0" summaryResourceAssignment="1">
                      <pj15:fieldItemLst>
                        <pj15:fieldItem field="188743694" customName=""/>
                        <pj15:fieldItem field="188744966" customName=""/>
                      </pj15:fieldItemLst>
                      <pj15:sortItemLst/>
                      <pj15:filterArgumentItemLst/>
                    </pj15:dataQuery>
                  </a:ext>
                </a:extLst>
              </a:tblPr>
              <a:tblGrid>
                <a:gridCol w="3494128"/>
                <a:gridCol w="2338520"/>
              </a:tblGrid>
              <a:tr h="240701">
                <a:tc>
                  <a:txBody>
                    <a:bodyPr/>
                    <a:lstStyle/>
                    <a:p>
                      <a:r>
                        <a:rPr lang="en-US" sz="1200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Término</a:t>
                      </a:r>
                      <a:endParaRPr lang="en-US" sz="1200" dirty="0"/>
                    </a:p>
                  </a:txBody>
                  <a:tcPr/>
                </a:tc>
              </a:tr>
              <a:tr h="227328">
                <a:tc>
                  <a:txBody>
                    <a:bodyPr/>
                    <a:lstStyle/>
                    <a:p>
                      <a:r>
                        <a:rPr lang="en-US" sz="1100"/>
                        <a:t>Assinatura Fase 2 - Business Blueprint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Sex 06/03/15</a:t>
                      </a:r>
                    </a:p>
                  </a:txBody>
                  <a:tcPr/>
                </a:tc>
              </a:tr>
              <a:tr h="227328">
                <a:tc>
                  <a:txBody>
                    <a:bodyPr/>
                    <a:lstStyle/>
                    <a:p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Onda</a:t>
                      </a:r>
                      <a:r>
                        <a:rPr lang="en-US" sz="1100" dirty="0"/>
                        <a:t> 1 - </a:t>
                      </a:r>
                      <a:r>
                        <a:rPr lang="en-US" sz="1100" dirty="0" err="1"/>
                        <a:t>Entrega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Fase</a:t>
                      </a:r>
                      <a:r>
                        <a:rPr lang="en-US" sz="1100" dirty="0"/>
                        <a:t> 3 - </a:t>
                      </a:r>
                      <a:r>
                        <a:rPr lang="en-US" sz="1100" dirty="0" err="1"/>
                        <a:t>Realização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smtClean="0"/>
                        <a:t>– </a:t>
                      </a:r>
                      <a:r>
                        <a:rPr lang="en-US" sz="1100" dirty="0" err="1"/>
                        <a:t>Sucessão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Seg 06/04/15</a:t>
                      </a:r>
                    </a:p>
                  </a:txBody>
                  <a:tcPr/>
                </a:tc>
              </a:tr>
              <a:tr h="227328">
                <a:tc>
                  <a:txBody>
                    <a:bodyPr/>
                    <a:lstStyle/>
                    <a:p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Onda</a:t>
                      </a:r>
                      <a:r>
                        <a:rPr lang="en-US" sz="1100" dirty="0"/>
                        <a:t> 1 - </a:t>
                      </a:r>
                      <a:r>
                        <a:rPr lang="en-US" sz="1100" dirty="0" err="1"/>
                        <a:t>Entrega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Fase</a:t>
                      </a:r>
                      <a:r>
                        <a:rPr lang="en-US" sz="1100" dirty="0"/>
                        <a:t> 3 - </a:t>
                      </a:r>
                      <a:r>
                        <a:rPr lang="en-US" sz="1100" dirty="0" err="1"/>
                        <a:t>Realização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smtClean="0"/>
                        <a:t>– </a:t>
                      </a:r>
                      <a:r>
                        <a:rPr lang="en-US" sz="1100" dirty="0"/>
                        <a:t>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Qua 08/04/15</a:t>
                      </a:r>
                    </a:p>
                  </a:txBody>
                  <a:tcPr/>
                </a:tc>
              </a:tr>
              <a:tr h="304791">
                <a:tc>
                  <a:txBody>
                    <a:bodyPr/>
                    <a:lstStyle/>
                    <a:p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Onda</a:t>
                      </a:r>
                      <a:r>
                        <a:rPr lang="en-US" sz="1100" dirty="0"/>
                        <a:t> 1 - </a:t>
                      </a:r>
                      <a:r>
                        <a:rPr lang="en-US" sz="1100" dirty="0" err="1"/>
                        <a:t>Entrega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Fase</a:t>
                      </a:r>
                      <a:r>
                        <a:rPr lang="en-US" sz="1100" dirty="0"/>
                        <a:t> 3 - </a:t>
                      </a:r>
                      <a:r>
                        <a:rPr lang="en-US" sz="1100" dirty="0" err="1"/>
                        <a:t>Realização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smtClean="0"/>
                        <a:t>– </a:t>
                      </a:r>
                      <a:r>
                        <a:rPr lang="en-US" sz="1100" dirty="0" err="1"/>
                        <a:t>Relatórios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Sex 10/04/15</a:t>
                      </a:r>
                    </a:p>
                  </a:txBody>
                  <a:tcPr/>
                </a:tc>
              </a:tr>
              <a:tr h="22732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Onda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/>
                        <a:t>1 - </a:t>
                      </a:r>
                      <a:r>
                        <a:rPr lang="en-US" sz="1100" dirty="0" err="1"/>
                        <a:t>Assinatura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Fase</a:t>
                      </a:r>
                      <a:r>
                        <a:rPr lang="en-US" sz="1100" dirty="0"/>
                        <a:t> 3 </a:t>
                      </a:r>
                      <a:r>
                        <a:rPr lang="en-US" sz="1100" dirty="0" smtClean="0"/>
                        <a:t>– </a:t>
                      </a:r>
                      <a:r>
                        <a:rPr lang="en-US" sz="1100" dirty="0" err="1"/>
                        <a:t>Realização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Sex 10/04/15</a:t>
                      </a:r>
                    </a:p>
                  </a:txBody>
                  <a:tcPr/>
                </a:tc>
              </a:tr>
              <a:tr h="227328">
                <a:tc>
                  <a:txBody>
                    <a:bodyPr/>
                    <a:lstStyle/>
                    <a:p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Onda</a:t>
                      </a:r>
                      <a:r>
                        <a:rPr lang="en-US" sz="1100" dirty="0"/>
                        <a:t> 1 - </a:t>
                      </a:r>
                      <a:r>
                        <a:rPr lang="en-US" sz="1100" dirty="0" err="1"/>
                        <a:t>Entrega</a:t>
                      </a:r>
                      <a:r>
                        <a:rPr lang="en-US" sz="1100" dirty="0"/>
                        <a:t> Testes </a:t>
                      </a:r>
                      <a:r>
                        <a:rPr lang="en-US" sz="1100" dirty="0" err="1"/>
                        <a:t>Funcionais</a:t>
                      </a:r>
                      <a:r>
                        <a:rPr lang="en-US" sz="1100" dirty="0"/>
                        <a:t> - VS e 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Qua 15/04/15</a:t>
                      </a:r>
                    </a:p>
                  </a:txBody>
                  <a:tcPr/>
                </a:tc>
              </a:tr>
              <a:tr h="374423">
                <a:tc>
                  <a:txBody>
                    <a:bodyPr/>
                    <a:lstStyle/>
                    <a:p>
                      <a:r>
                        <a:rPr lang="en-US" sz="1100" baseline="0" dirty="0"/>
                        <a:t> </a:t>
                      </a:r>
                      <a:r>
                        <a:rPr lang="en-US" sz="1100" dirty="0" err="1" smtClean="0"/>
                        <a:t>Onda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/>
                        <a:t>1 - </a:t>
                      </a:r>
                      <a:r>
                        <a:rPr lang="en-US" sz="1100" dirty="0" err="1"/>
                        <a:t>Entrega</a:t>
                      </a:r>
                      <a:r>
                        <a:rPr lang="en-US" sz="1100" dirty="0"/>
                        <a:t> Testes </a:t>
                      </a:r>
                      <a:r>
                        <a:rPr lang="en-US" sz="1100" dirty="0" err="1"/>
                        <a:t>Funcionais</a:t>
                      </a:r>
                      <a:r>
                        <a:rPr lang="en-US" sz="1100" dirty="0"/>
                        <a:t> - VID SP - VID CTB </a:t>
                      </a:r>
                      <a:r>
                        <a:rPr lang="en-US" sz="1100" dirty="0" smtClean="0"/>
                        <a:t>- </a:t>
                      </a:r>
                      <a:r>
                        <a:rPr lang="en-US" sz="1100" dirty="0"/>
                        <a:t>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Sex 17/04/15</a:t>
                      </a:r>
                    </a:p>
                  </a:txBody>
                  <a:tcPr/>
                </a:tc>
              </a:tr>
              <a:tr h="227328">
                <a:tc>
                  <a:txBody>
                    <a:bodyPr/>
                    <a:lstStyle/>
                    <a:p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Onda</a:t>
                      </a:r>
                      <a:r>
                        <a:rPr lang="en-US" sz="1100" dirty="0"/>
                        <a:t> 1 - </a:t>
                      </a:r>
                      <a:r>
                        <a:rPr lang="en-US" sz="1100" dirty="0" err="1"/>
                        <a:t>Entrega</a:t>
                      </a:r>
                      <a:r>
                        <a:rPr lang="en-US" sz="1100" dirty="0"/>
                        <a:t> Testes </a:t>
                      </a:r>
                      <a:r>
                        <a:rPr lang="en-US" sz="1100" dirty="0" err="1"/>
                        <a:t>Unitários</a:t>
                      </a:r>
                      <a:r>
                        <a:rPr lang="en-US" sz="1100" dirty="0"/>
                        <a:t> - VS e 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Ter 28/04/15</a:t>
                      </a:r>
                    </a:p>
                  </a:txBody>
                  <a:tcPr/>
                </a:tc>
              </a:tr>
              <a:tr h="374423">
                <a:tc>
                  <a:txBody>
                    <a:bodyPr/>
                    <a:lstStyle/>
                    <a:p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Onda</a:t>
                      </a:r>
                      <a:r>
                        <a:rPr lang="en-US" sz="1100" dirty="0"/>
                        <a:t> 1 - </a:t>
                      </a:r>
                      <a:r>
                        <a:rPr lang="en-US" sz="1100" dirty="0" err="1"/>
                        <a:t>Entrega</a:t>
                      </a:r>
                      <a:r>
                        <a:rPr lang="en-US" sz="1100" dirty="0"/>
                        <a:t> Testes </a:t>
                      </a:r>
                      <a:r>
                        <a:rPr lang="en-US" sz="1100" dirty="0" err="1"/>
                        <a:t>Unitários</a:t>
                      </a:r>
                      <a:r>
                        <a:rPr lang="en-US" sz="1100" dirty="0"/>
                        <a:t> - VID SP - VID CTB </a:t>
                      </a:r>
                      <a:r>
                        <a:rPr lang="en-US" sz="1100" dirty="0" smtClean="0"/>
                        <a:t>– </a:t>
                      </a:r>
                      <a:r>
                        <a:rPr lang="en-US" sz="1100" dirty="0"/>
                        <a:t>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Qui 30/04/15</a:t>
                      </a:r>
                    </a:p>
                  </a:txBody>
                  <a:tcPr/>
                </a:tc>
              </a:tr>
              <a:tr h="22732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Onda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/>
                        <a:t>1 - </a:t>
                      </a:r>
                      <a:r>
                        <a:rPr lang="en-US" sz="1100" dirty="0" err="1"/>
                        <a:t>Assinatura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Fase</a:t>
                      </a:r>
                      <a:r>
                        <a:rPr lang="en-US" sz="1100" dirty="0"/>
                        <a:t> 4 - </a:t>
                      </a:r>
                      <a:r>
                        <a:rPr lang="en-US" sz="1100" dirty="0" err="1"/>
                        <a:t>Preparação</a:t>
                      </a:r>
                      <a:r>
                        <a:rPr lang="en-US" sz="1100" dirty="0"/>
                        <a:t>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Sex 15/05/15</a:t>
                      </a:r>
                    </a:p>
                  </a:txBody>
                  <a:tcPr/>
                </a:tc>
              </a:tr>
              <a:tr h="22732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Validação</a:t>
                      </a:r>
                      <a:r>
                        <a:rPr lang="en-US" sz="1100" dirty="0" smtClean="0"/>
                        <a:t>/</a:t>
                      </a:r>
                      <a:r>
                        <a:rPr lang="en-US" sz="1100" dirty="0" err="1" smtClean="0"/>
                        <a:t>Ajustes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/>
                        <a:t>Material de </a:t>
                      </a:r>
                      <a:r>
                        <a:rPr lang="en-US" sz="1100" dirty="0" err="1"/>
                        <a:t>Treinamento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Qui 30/04/15</a:t>
                      </a:r>
                    </a:p>
                  </a:txBody>
                  <a:tcPr/>
                </a:tc>
              </a:tr>
              <a:tr h="30479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Conclusão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/>
                        <a:t>Validação</a:t>
                      </a:r>
                      <a:r>
                        <a:rPr lang="en-US" sz="1100" dirty="0"/>
                        <a:t> do Material de </a:t>
                      </a:r>
                      <a:r>
                        <a:rPr lang="en-US" sz="1100" dirty="0" err="1"/>
                        <a:t>Treinamento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Sex 15/05/15</a:t>
                      </a:r>
                    </a:p>
                  </a:txBody>
                  <a:tcPr/>
                </a:tc>
              </a:tr>
              <a:tr h="22732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Onda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/>
                        <a:t>1 - </a:t>
                      </a:r>
                      <a:r>
                        <a:rPr lang="en-US" sz="1100" dirty="0" err="1"/>
                        <a:t>Conclusão</a:t>
                      </a:r>
                      <a:r>
                        <a:rPr lang="en-US" sz="1100" dirty="0"/>
                        <a:t> do </a:t>
                      </a:r>
                      <a:r>
                        <a:rPr lang="en-US" sz="1100" dirty="0" err="1"/>
                        <a:t>Treinamento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Sex 22/05/15</a:t>
                      </a:r>
                    </a:p>
                  </a:txBody>
                  <a:tcPr/>
                </a:tc>
              </a:tr>
              <a:tr h="227328">
                <a:tc>
                  <a:txBody>
                    <a:bodyPr/>
                    <a:lstStyle/>
                    <a:p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Onda</a:t>
                      </a:r>
                      <a:r>
                        <a:rPr lang="en-US" sz="1100" dirty="0"/>
                        <a:t> 1 - Go Live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Sex 29/05/15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55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268760"/>
            <a:ext cx="8463314" cy="4752528"/>
          </a:xfrm>
        </p:spPr>
        <p:txBody>
          <a:bodyPr/>
          <a:lstStyle/>
          <a:p>
            <a:r>
              <a:rPr lang="pt-BR" sz="2000" dirty="0" err="1">
                <a:solidFill>
                  <a:schemeClr val="bg1">
                    <a:lumMod val="85000"/>
                  </a:schemeClr>
                </a:solidFill>
              </a:rPr>
              <a:t>BBPs</a:t>
            </a:r>
            <a:endParaRPr lang="pt-BR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Marcos do Projeto</a:t>
            </a:r>
          </a:p>
          <a:p>
            <a:r>
              <a:rPr lang="pt-BR" sz="2000" dirty="0"/>
              <a:t>Cronograma (Planejado x Realizado)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Atividades em Andamento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Próximos </a:t>
            </a: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Entregáveis</a:t>
            </a:r>
            <a:endParaRPr lang="pt-BR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Pontos de Atenção</a:t>
            </a:r>
          </a:p>
          <a:p>
            <a:endParaRPr lang="pt-BR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55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Planejado x Realizado</a:t>
            </a:r>
            <a:endParaRPr lang="pt-BR"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6631838"/>
              </p:ext>
            </p:extLst>
          </p:nvPr>
        </p:nvGraphicFramePr>
        <p:xfrm>
          <a:off x="611560" y="1628800"/>
          <a:ext cx="7704856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779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5373</TotalTime>
  <Words>776</Words>
  <Application>Microsoft Office PowerPoint</Application>
  <PresentationFormat>Apresentação na tela (4:3)</PresentationFormat>
  <Paragraphs>261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ＭＳ Ｐゴシック</vt:lpstr>
      <vt:lpstr>Arial</vt:lpstr>
      <vt:lpstr>Calibri</vt:lpstr>
      <vt:lpstr>Wingdings</vt:lpstr>
      <vt:lpstr>Tema do Office</vt:lpstr>
      <vt:lpstr>Apresentação do PowerPoint</vt:lpstr>
      <vt:lpstr>Apresentação do PowerPoint</vt:lpstr>
      <vt:lpstr>Agenda</vt:lpstr>
      <vt:lpstr>Agenda</vt:lpstr>
      <vt:lpstr>BBPs</vt:lpstr>
      <vt:lpstr>Agenda</vt:lpstr>
      <vt:lpstr>Marcos do Projeto</vt:lpstr>
      <vt:lpstr>Agenda</vt:lpstr>
      <vt:lpstr>Planejado x Realizado</vt:lpstr>
      <vt:lpstr>Agenda</vt:lpstr>
      <vt:lpstr>Atividades em Andamento</vt:lpstr>
      <vt:lpstr>Agenda</vt:lpstr>
      <vt:lpstr>Próximos Entregáveis</vt:lpstr>
      <vt:lpstr>Agenda</vt:lpstr>
      <vt:lpstr>Pontos de Atenção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Status Report</dc:title>
  <dc:creator>André Rocha</dc:creator>
  <dc:description>Template de apresentação de Status Report dos projetos da VM e VE.</dc:description>
  <cp:lastModifiedBy>Amanda Juliotti Franza</cp:lastModifiedBy>
  <cp:revision>384</cp:revision>
  <dcterms:created xsi:type="dcterms:W3CDTF">2012-03-16T12:22:35Z</dcterms:created>
  <dcterms:modified xsi:type="dcterms:W3CDTF">2015-04-02T20:48:51Z</dcterms:modified>
</cp:coreProperties>
</file>