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97" r:id="rId3"/>
    <p:sldId id="260" r:id="rId4"/>
    <p:sldId id="316" r:id="rId5"/>
    <p:sldId id="288" r:id="rId6"/>
    <p:sldId id="317" r:id="rId7"/>
    <p:sldId id="286" r:id="rId8"/>
    <p:sldId id="318" r:id="rId9"/>
    <p:sldId id="315" r:id="rId10"/>
    <p:sldId id="319" r:id="rId11"/>
    <p:sldId id="261" r:id="rId12"/>
    <p:sldId id="320" r:id="rId13"/>
    <p:sldId id="329" r:id="rId14"/>
    <p:sldId id="326" r:id="rId15"/>
    <p:sldId id="264" r:id="rId16"/>
    <p:sldId id="327" r:id="rId17"/>
    <p:sldId id="328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415" autoAdjust="0"/>
  </p:normalViewPr>
  <p:slideViewPr>
    <p:cSldViewPr>
      <p:cViewPr varScale="1">
        <p:scale>
          <a:sx n="74" d="100"/>
          <a:sy n="74" d="100"/>
        </p:scale>
        <p:origin x="1368" y="72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manda\Copy%20leonardo.amaro@hrst.com.br\Projetos\Votorantim\Controle%20de%20BBPs%20Entreg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[Controle de BBPs Entregues.xlsx]Plan1!Tabela dinâmica1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BBPs</a:t>
            </a:r>
            <a:r>
              <a:rPr lang="en-US" b="1" baseline="0" dirty="0" smtClean="0"/>
              <a:t> - </a:t>
            </a:r>
            <a:r>
              <a:rPr lang="en-US" b="1" dirty="0" err="1" smtClean="0"/>
              <a:t>Onda</a:t>
            </a:r>
            <a:r>
              <a:rPr lang="en-US" b="1" baseline="0" dirty="0" smtClean="0"/>
              <a:t> 1 e </a:t>
            </a:r>
            <a:r>
              <a:rPr lang="en-US" b="1" baseline="0" dirty="0" err="1" smtClean="0"/>
              <a:t>Onda</a:t>
            </a:r>
            <a:r>
              <a:rPr lang="en-US" b="1" baseline="0" dirty="0" smtClean="0"/>
              <a:t> 2</a:t>
            </a:r>
            <a:r>
              <a:rPr lang="en-US" b="1" dirty="0" smtClean="0"/>
              <a:t> 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Plan1!$A$4:$A$16</c:f>
              <c:multiLvlStrCache>
                <c:ptCount val="10"/>
                <c:lvl>
                  <c:pt idx="0">
                    <c:v>Aprovado</c:v>
                  </c:pt>
                  <c:pt idx="1">
                    <c:v>HRST - analisar e retornar</c:v>
                  </c:pt>
                  <c:pt idx="2">
                    <c:v>VID - Pendente Aprovação</c:v>
                  </c:pt>
                  <c:pt idx="3">
                    <c:v>VM - Pendente Aprovação</c:v>
                  </c:pt>
                  <c:pt idx="4">
                    <c:v>VS - Pendente Aprovação</c:v>
                  </c:pt>
                  <c:pt idx="5">
                    <c:v>HRST - analisar e retornar</c:v>
                  </c:pt>
                  <c:pt idx="6">
                    <c:v>VE - não enviado</c:v>
                  </c:pt>
                  <c:pt idx="7">
                    <c:v>VID - Pendente Aprovação</c:v>
                  </c:pt>
                  <c:pt idx="8">
                    <c:v>VS - Pendente Aprovação</c:v>
                  </c:pt>
                  <c:pt idx="9">
                    <c:v>VID - não enviado</c:v>
                  </c:pt>
                </c:lvl>
                <c:lvl>
                  <c:pt idx="0">
                    <c:v>1</c:v>
                  </c:pt>
                  <c:pt idx="5">
                    <c:v>2</c:v>
                  </c:pt>
                </c:lvl>
              </c:multiLvlStrCache>
            </c:multiLvlStrRef>
          </c:cat>
          <c:val>
            <c:numRef>
              <c:f>Plan1!$B$4:$B$16</c:f>
              <c:numCache>
                <c:formatCode>General</c:formatCode>
                <c:ptCount val="10"/>
                <c:pt idx="0">
                  <c:v>2</c:v>
                </c:pt>
                <c:pt idx="1">
                  <c:v>5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1520416"/>
        <c:axId val="221520808"/>
      </c:barChart>
      <c:catAx>
        <c:axId val="22152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520808"/>
        <c:crosses val="autoZero"/>
        <c:auto val="1"/>
        <c:lblAlgn val="ctr"/>
        <c:lblOffset val="100"/>
        <c:noMultiLvlLbl val="0"/>
      </c:catAx>
      <c:valAx>
        <c:axId val="22152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52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Tarefas Restantes de Linha de Base</c:v>
          </c:tx>
          <c:spPr>
            <a:ln w="28575" cap="rnd">
              <a:solidFill>
                <a:schemeClr val="accent1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0"/>
              <c:pt idx="0">
                <c:v>01/02/15</c:v>
              </c:pt>
              <c:pt idx="1">
                <c:v>15/02/15</c:v>
              </c:pt>
              <c:pt idx="2">
                <c:v>01/03/15</c:v>
              </c:pt>
              <c:pt idx="3">
                <c:v>15/03/15</c:v>
              </c:pt>
              <c:pt idx="4">
                <c:v>29/03/15</c:v>
              </c:pt>
              <c:pt idx="5">
                <c:v>12/04/15</c:v>
              </c:pt>
              <c:pt idx="6">
                <c:v>26/04/15</c:v>
              </c:pt>
              <c:pt idx="7">
                <c:v>10/05/15</c:v>
              </c:pt>
              <c:pt idx="8">
                <c:v>24/05/15</c:v>
              </c:pt>
              <c:pt idx="9">
                <c:v>07/06/15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11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</c:numLit>
          </c:val>
          <c:smooth val="0"/>
        </c:ser>
        <c:ser>
          <c:idx val="1"/>
          <c:order val="1"/>
          <c:tx>
            <c:v>Tarefas Restantes</c:v>
          </c:tx>
          <c:spPr>
            <a:ln w="28575" cap="rnd">
              <a:solidFill>
                <a:schemeClr val="accent2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0"/>
              <c:pt idx="0">
                <c:v>01/02/15</c:v>
              </c:pt>
              <c:pt idx="1">
                <c:v>15/02/15</c:v>
              </c:pt>
              <c:pt idx="2">
                <c:v>01/03/15</c:v>
              </c:pt>
              <c:pt idx="3">
                <c:v>15/03/15</c:v>
              </c:pt>
              <c:pt idx="4">
                <c:v>29/03/15</c:v>
              </c:pt>
              <c:pt idx="5">
                <c:v>12/04/15</c:v>
              </c:pt>
              <c:pt idx="6">
                <c:v>26/04/15</c:v>
              </c:pt>
              <c:pt idx="7">
                <c:v>10/05/15</c:v>
              </c:pt>
              <c:pt idx="8">
                <c:v>24/05/15</c:v>
              </c:pt>
              <c:pt idx="9">
                <c:v>07/06/15</c:v>
              </c:pt>
            </c:strLit>
          </c:cat>
          <c:val>
            <c:numLit>
              <c:formatCode>General</c:formatCode>
              <c:ptCount val="10"/>
              <c:pt idx="0">
                <c:v>82</c:v>
              </c:pt>
              <c:pt idx="1">
                <c:v>77</c:v>
              </c:pt>
              <c:pt idx="2">
                <c:v>64</c:v>
              </c:pt>
              <c:pt idx="3">
                <c:v>59</c:v>
              </c:pt>
              <c:pt idx="4">
                <c:v>38</c:v>
              </c:pt>
              <c:pt idx="5">
                <c:v>20</c:v>
              </c:pt>
              <c:pt idx="6">
                <c:v>10</c:v>
              </c:pt>
              <c:pt idx="7">
                <c:v>4</c:v>
              </c:pt>
              <c:pt idx="8">
                <c:v>3</c:v>
              </c:pt>
              <c:pt idx="9">
                <c:v>0</c:v>
              </c:pt>
            </c:numLit>
          </c:val>
          <c:smooth val="0"/>
        </c:ser>
        <c:ser>
          <c:idx val="2"/>
          <c:order val="2"/>
          <c:tx>
            <c:v>Tarefas Reais Restantes</c:v>
          </c:tx>
          <c:spPr>
            <a:ln w="28575" cap="rnd">
              <a:solidFill>
                <a:schemeClr val="accent3">
                  <a:tint val="100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10"/>
              <c:pt idx="0">
                <c:v>01/02/15</c:v>
              </c:pt>
              <c:pt idx="1">
                <c:v>15/02/15</c:v>
              </c:pt>
              <c:pt idx="2">
                <c:v>01/03/15</c:v>
              </c:pt>
              <c:pt idx="3">
                <c:v>15/03/15</c:v>
              </c:pt>
              <c:pt idx="4">
                <c:v>29/03/15</c:v>
              </c:pt>
              <c:pt idx="5">
                <c:v>12/04/15</c:v>
              </c:pt>
              <c:pt idx="6">
                <c:v>26/04/15</c:v>
              </c:pt>
              <c:pt idx="7">
                <c:v>10/05/15</c:v>
              </c:pt>
              <c:pt idx="8">
                <c:v>24/05/15</c:v>
              </c:pt>
              <c:pt idx="9">
                <c:v>07/06/15</c:v>
              </c:pt>
            </c:strLit>
          </c:cat>
          <c:val>
            <c:numLit>
              <c:formatCode>General</c:formatCode>
              <c:ptCount val="10"/>
              <c:pt idx="0">
                <c:v>82</c:v>
              </c:pt>
              <c:pt idx="1">
                <c:v>77</c:v>
              </c:pt>
              <c:pt idx="2">
                <c:v>70</c:v>
              </c:pt>
              <c:pt idx="3">
                <c:v>70</c:v>
              </c:pt>
              <c:pt idx="4">
                <c:v>70</c:v>
              </c:pt>
              <c:pt idx="5">
                <c:v>70</c:v>
              </c:pt>
              <c:pt idx="6">
                <c:v>70</c:v>
              </c:pt>
              <c:pt idx="7">
                <c:v>70</c:v>
              </c:pt>
              <c:pt idx="8">
                <c:v>70</c:v>
              </c:pt>
              <c:pt idx="9">
                <c:v>70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518064"/>
        <c:axId val="221521592"/>
      </c:lineChart>
      <c:catAx>
        <c:axId val="221518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521592"/>
        <c:crosses val="autoZero"/>
        <c:auto val="1"/>
        <c:lblAlgn val="ctr"/>
        <c:lblOffset val="100"/>
        <c:noMultiLvlLbl val="0"/>
      </c:catAx>
      <c:valAx>
        <c:axId val="22152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51806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>
  <a:schemeClr val="accent1"/>
  <a:schemeClr val="accent2"/>
  <a:schemeClr val="accent3"/>
  <a:schemeClr val="accent4"/>
  <a:schemeClr val="accent5"/>
  <a:schemeClr val="accent6"/>
  <cs:variation>
    <a:tint val="100000"/>
  </cs:variation>
  <cs:variation>
    <a:tint val="60000"/>
  </cs:variation>
  <cs:variation>
    <a:shade val="60000"/>
  </cs:variation>
  <cs:variation>
    <a:tint val="80000"/>
  </cs:variation>
  <cs:variation>
    <a:shade val="80000"/>
  </cs:variation>
  <cs:variation>
    <a:tint val="50000"/>
  </cs:variation>
  <cs:variation>
    <a:shade val="50000"/>
  </cs:variation>
  <cs:variation>
    <a:tint val="70000"/>
  </cs:variation>
  <cs:variation>
    <a:shade val="7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ize="6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>
  <cs:plotArea3D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</cs:spPr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6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torantim.com.br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capa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1" descr="abertur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Line 17"/>
          <p:cNvSpPr>
            <a:spLocks noChangeShapeType="1"/>
          </p:cNvSpPr>
          <p:nvPr userDrawn="1"/>
        </p:nvSpPr>
        <p:spPr bwMode="auto">
          <a:xfrm>
            <a:off x="0" y="5029200"/>
            <a:ext cx="40386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85921" y="4458168"/>
            <a:ext cx="3929090" cy="5000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848" y="151976"/>
            <a:ext cx="12046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63" r:id="rId5"/>
    <p:sldLayoutId id="2147483662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-2581" y="4958352"/>
            <a:ext cx="3779912" cy="1536552"/>
          </a:xfrm>
        </p:spPr>
        <p:txBody>
          <a:bodyPr/>
          <a:lstStyle/>
          <a:p>
            <a:r>
              <a:rPr lang="pt-BR" dirty="0" smtClean="0"/>
              <a:t>Projeto SuccessFactors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-5162" y="6192688"/>
            <a:ext cx="3785074" cy="620688"/>
          </a:xfrm>
        </p:spPr>
        <p:txBody>
          <a:bodyPr/>
          <a:lstStyle/>
          <a:p>
            <a:r>
              <a:rPr lang="pt-BR" dirty="0" smtClean="0"/>
              <a:t>( VID, VM, VS e VE 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Cronograma e Marcos do Projeto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Fase Atual do Projeto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22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Atual do Projeto</a:t>
            </a: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23528" y="1124744"/>
            <a:ext cx="8352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2000" b="1" dirty="0" smtClean="0"/>
              <a:t>FASE 2 – Business </a:t>
            </a:r>
            <a:r>
              <a:rPr lang="pt-BR" sz="2000" b="1" dirty="0" err="1" smtClean="0"/>
              <a:t>Blueprint</a:t>
            </a:r>
            <a:endParaRPr lang="pt-BR" sz="19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blackWhite">
          <a:xfrm>
            <a:off x="480829" y="4869160"/>
            <a:ext cx="835292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5658" tIns="0" rIns="56797" bIns="0">
            <a:spAutoFit/>
          </a:bodyPr>
          <a:lstStyle/>
          <a:p>
            <a:pPr algn="just"/>
            <a:endParaRPr lang="pt-BR" sz="1000" dirty="0" smtClean="0"/>
          </a:p>
          <a:p>
            <a:r>
              <a:rPr lang="pt-BR" sz="2000" b="1" dirty="0" smtClean="0"/>
              <a:t>FASE 3 – Execução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Estamos atrasados em 2 semanas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Início, próxima segunda-feira, dia 23/03/2015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39902"/>
              </p:ext>
            </p:extLst>
          </p:nvPr>
        </p:nvGraphicFramePr>
        <p:xfrm>
          <a:off x="484883" y="1772816"/>
          <a:ext cx="7886700" cy="3062916"/>
        </p:xfrm>
        <a:graphic>
          <a:graphicData uri="http://schemas.openxmlformats.org/drawingml/2006/table">
            <a:tbl>
              <a:tblPr/>
              <a:tblGrid>
                <a:gridCol w="825972"/>
                <a:gridCol w="3969994"/>
                <a:gridCol w="719395"/>
                <a:gridCol w="719395"/>
                <a:gridCol w="825972"/>
                <a:gridCol w="825972"/>
              </a:tblGrid>
              <a:tr h="116013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36363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concluída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36363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da tarefa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36363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Trabalho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36363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Duração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36363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Início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36363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Término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Fase 2 - Business BluePrint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572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13,75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 23/02/15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12/03/15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Levantamento Gestão de Metas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264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 23/02/15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 06/03/15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Mapeamento dos Processos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 23/02/15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 02/03/15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Elaboração dos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BBPs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26/02/15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 04/03/15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Aprovação / Ajustes dos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BBPs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 06/03/15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Levantamento Gestão de Competência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308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10,75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26/02/15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12/03/15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Mapeamento dos Processos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26/02/15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 11/03/15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Elaboração dos </a:t>
                      </a:r>
                      <a:r>
                        <a:rPr lang="pt-BR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BBPs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 </a:t>
                      </a:r>
                      <a:r>
                        <a:rPr lang="pt-BR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 dias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EP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PDI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Competência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Sucessão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05/03/15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Aprovação / Ajustes dos BBPs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5,5 dias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EP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PDI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 06/03/15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Competência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 06/03/15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6013"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Sucessão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hrs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dia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 05/03/15</a:t>
                      </a:r>
                      <a:endParaRPr lang="pt-BR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 06/03/15</a:t>
                      </a:r>
                      <a:endParaRPr lang="pt-BR" sz="1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1" marR="8881" marT="8881" marB="8881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Cronograma e Marcos do Projeto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Fase Atual do Projeto</a:t>
            </a:r>
          </a:p>
          <a:p>
            <a:r>
              <a:rPr lang="pt-BR" sz="2000" dirty="0" smtClean="0"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 smtClean="0">
                <a:ea typeface="ＭＳ Ｐゴシック" pitchFamily="34" charset="-128"/>
              </a:rPr>
              <a:t>BBPs</a:t>
            </a:r>
            <a:endParaRPr lang="pt-BR" sz="2000" dirty="0"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957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6467" y="260648"/>
            <a:ext cx="6264696" cy="792162"/>
          </a:xfrm>
        </p:spPr>
        <p:txBody>
          <a:bodyPr/>
          <a:lstStyle/>
          <a:p>
            <a:r>
              <a:rPr lang="pt-BR" sz="2000" dirty="0"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>
                <a:ea typeface="ＭＳ Ｐゴシック" pitchFamily="34" charset="-128"/>
              </a:rPr>
              <a:t>BBPs</a:t>
            </a:r>
            <a:r>
              <a:rPr lang="pt-BR" dirty="0">
                <a:ea typeface="ＭＳ Ｐゴシック" pitchFamily="34" charset="-128"/>
              </a:rPr>
              <a:t/>
            </a:r>
            <a:br>
              <a:rPr lang="pt-BR" dirty="0">
                <a:ea typeface="ＭＳ Ｐゴシック" pitchFamily="34" charset="-128"/>
              </a:rPr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err="1" smtClean="0"/>
              <a:t>Overtime</a:t>
            </a:r>
            <a:r>
              <a:rPr lang="pt-BR" dirty="0" smtClean="0"/>
              <a:t> da equipe – </a:t>
            </a:r>
            <a:r>
              <a:rPr lang="pt-BR" dirty="0" smtClean="0"/>
              <a:t>20</a:t>
            </a:r>
            <a:r>
              <a:rPr lang="pt-BR" dirty="0" smtClean="0"/>
              <a:t>0 </a:t>
            </a:r>
            <a:r>
              <a:rPr lang="pt-BR" dirty="0" smtClean="0"/>
              <a:t>horas estimadas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4 recursos x </a:t>
            </a:r>
            <a:r>
              <a:rPr lang="pt-BR" sz="2000" dirty="0" smtClean="0"/>
              <a:t>25 </a:t>
            </a:r>
            <a:r>
              <a:rPr lang="pt-BR" sz="2000" dirty="0" smtClean="0"/>
              <a:t>por semana x 2 semanas </a:t>
            </a:r>
            <a:r>
              <a:rPr lang="pt-BR" sz="2000" dirty="0" smtClean="0"/>
              <a:t>= 200 </a:t>
            </a:r>
            <a:r>
              <a:rPr lang="pt-BR" sz="2000" dirty="0" smtClean="0"/>
              <a:t>horas x R$108,00</a:t>
            </a:r>
          </a:p>
          <a:p>
            <a:pPr marL="0" indent="0">
              <a:buNone/>
            </a:pPr>
            <a:r>
              <a:rPr lang="pt-BR" sz="2000" dirty="0" smtClean="0"/>
              <a:t>= </a:t>
            </a:r>
            <a:r>
              <a:rPr lang="pt-BR" sz="2000" dirty="0" smtClean="0"/>
              <a:t>R$21.600,00</a:t>
            </a: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Fábrica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smtClean="0"/>
              <a:t>5 </a:t>
            </a:r>
            <a:r>
              <a:rPr lang="pt-BR" sz="2000" dirty="0" smtClean="0"/>
              <a:t>horas por dia = </a:t>
            </a:r>
            <a:r>
              <a:rPr lang="pt-BR" sz="2000" dirty="0" smtClean="0"/>
              <a:t>25 </a:t>
            </a:r>
            <a:r>
              <a:rPr lang="pt-BR" sz="2000" dirty="0" smtClean="0"/>
              <a:t>horas semanal</a:t>
            </a:r>
          </a:p>
          <a:p>
            <a:r>
              <a:rPr lang="pt-BR" sz="2000" dirty="0" smtClean="0"/>
              <a:t>Eduardo = </a:t>
            </a:r>
            <a:r>
              <a:rPr lang="pt-BR" sz="2000" dirty="0" smtClean="0"/>
              <a:t>5 </a:t>
            </a:r>
            <a:r>
              <a:rPr lang="pt-BR" sz="2000" dirty="0" smtClean="0"/>
              <a:t>horas </a:t>
            </a:r>
            <a:r>
              <a:rPr lang="pt-BR" sz="2000" dirty="0"/>
              <a:t>por dia = </a:t>
            </a:r>
            <a:r>
              <a:rPr lang="pt-BR" sz="2000" dirty="0" smtClean="0"/>
              <a:t>25 </a:t>
            </a:r>
            <a:r>
              <a:rPr lang="pt-BR" sz="2000" dirty="0"/>
              <a:t>horas semanal</a:t>
            </a:r>
            <a:endParaRPr lang="pt-BR" sz="2000" dirty="0" smtClean="0"/>
          </a:p>
          <a:p>
            <a:r>
              <a:rPr lang="pt-BR" sz="2000" dirty="0" smtClean="0"/>
              <a:t>Fernanda = </a:t>
            </a:r>
            <a:r>
              <a:rPr lang="pt-BR" sz="2000" dirty="0" smtClean="0"/>
              <a:t>5 </a:t>
            </a:r>
            <a:r>
              <a:rPr lang="pt-BR" sz="2000" dirty="0" smtClean="0"/>
              <a:t>horas por dia</a:t>
            </a:r>
            <a:r>
              <a:rPr lang="pt-BR" sz="2000" dirty="0"/>
              <a:t> = </a:t>
            </a:r>
            <a:r>
              <a:rPr lang="pt-BR" sz="2000" dirty="0" smtClean="0"/>
              <a:t>25 </a:t>
            </a:r>
            <a:r>
              <a:rPr lang="pt-BR" sz="2000" dirty="0"/>
              <a:t>horas semanal</a:t>
            </a:r>
            <a:endParaRPr lang="pt-BR" sz="2000" dirty="0" smtClean="0"/>
          </a:p>
          <a:p>
            <a:r>
              <a:rPr lang="pt-BR" sz="2000" dirty="0" smtClean="0"/>
              <a:t>Priscila = </a:t>
            </a:r>
            <a:r>
              <a:rPr lang="pt-BR" sz="2000" dirty="0" smtClean="0"/>
              <a:t>5 </a:t>
            </a:r>
            <a:r>
              <a:rPr lang="pt-BR" sz="2000" dirty="0" smtClean="0"/>
              <a:t>horas </a:t>
            </a:r>
            <a:r>
              <a:rPr lang="pt-BR" sz="2000" dirty="0"/>
              <a:t>por dia = </a:t>
            </a:r>
            <a:r>
              <a:rPr lang="pt-BR" sz="2000" dirty="0" smtClean="0"/>
              <a:t>25 </a:t>
            </a:r>
            <a:r>
              <a:rPr lang="pt-BR" sz="2000" dirty="0"/>
              <a:t>horas semanal</a:t>
            </a: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817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Cronograma e Marcos do Projeto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Fase Atual do Projeto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Estratégia adotada para o atraso na entrega das instâncias</a:t>
            </a:r>
            <a:endParaRPr lang="pt-BR" sz="2000" dirty="0">
              <a:solidFill>
                <a:schemeClr val="bg1">
                  <a:lumMod val="8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Estratégia adotada para o atraso na validação dos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8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Pontos de Atenção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124744"/>
            <a:ext cx="8463314" cy="511256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pt-BR" sz="1650" dirty="0" smtClean="0">
                <a:latin typeface="+mn-lt"/>
              </a:rPr>
              <a:t>Atraso de 2 semanas na entrega da Fase 2 – Business </a:t>
            </a:r>
            <a:r>
              <a:rPr lang="pt-BR" sz="1650" dirty="0" err="1" smtClean="0">
                <a:latin typeface="+mn-lt"/>
              </a:rPr>
              <a:t>Blueprint</a:t>
            </a:r>
            <a:endParaRPr lang="pt-BR" sz="1650" dirty="0" smtClean="0">
              <a:latin typeface="+mn-lt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 smtClean="0">
                <a:latin typeface="+mn-lt"/>
              </a:rPr>
              <a:t>Atraso de 2 semanas início da Fase 3 – Execução EP (</a:t>
            </a:r>
            <a:r>
              <a:rPr lang="pt-BR" sz="1650" dirty="0" err="1" smtClean="0">
                <a:latin typeface="+mn-lt"/>
              </a:rPr>
              <a:t>Employ</a:t>
            </a:r>
            <a:r>
              <a:rPr lang="pt-BR" sz="1650" dirty="0" smtClean="0">
                <a:latin typeface="+mn-lt"/>
              </a:rPr>
              <a:t> Profile)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 smtClean="0">
                <a:latin typeface="+mn-lt"/>
              </a:rPr>
              <a:t>Atraso 1 semana no início da fase de desenvolvimento </a:t>
            </a:r>
            <a:r>
              <a:rPr lang="pt-BR" sz="1650" dirty="0" err="1" smtClean="0">
                <a:latin typeface="+mn-lt"/>
              </a:rPr>
              <a:t>abap</a:t>
            </a:r>
            <a:endParaRPr lang="pt-BR" sz="1650" dirty="0" smtClean="0">
              <a:latin typeface="+mn-lt"/>
            </a:endParaRP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1650" dirty="0" smtClean="0">
                <a:latin typeface="+mn-lt"/>
              </a:rPr>
              <a:t>Recurso </a:t>
            </a:r>
            <a:r>
              <a:rPr lang="pt-BR" sz="1650" dirty="0" smtClean="0">
                <a:latin typeface="+mn-lt"/>
              </a:rPr>
              <a:t>técnico - </a:t>
            </a:r>
            <a:r>
              <a:rPr lang="pt-BR" sz="1650" dirty="0" err="1" smtClean="0">
                <a:latin typeface="+mn-lt"/>
              </a:rPr>
              <a:t>Abap</a:t>
            </a:r>
            <a:r>
              <a:rPr lang="pt-BR" sz="1650" dirty="0" smtClean="0">
                <a:latin typeface="+mn-lt"/>
              </a:rPr>
              <a:t> – Denis e Rodney</a:t>
            </a:r>
            <a:endParaRPr lang="pt-BR" sz="1650" dirty="0" smtClean="0">
              <a:latin typeface="+mn-lt"/>
            </a:endParaRP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Cronograma e Marcos do Projeto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Fase Atual do Projeto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Estratégia adotada para o atraso na entrega das instâncias</a:t>
            </a:r>
            <a:endParaRPr lang="pt-BR" sz="2000" dirty="0">
              <a:solidFill>
                <a:schemeClr val="bg1">
                  <a:lumMod val="8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Estratégia adotada para o atraso na validação dos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584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</a:t>
            </a:r>
            <a:endParaRPr lang="pt-BR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5112568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>
                <a:solidFill>
                  <a:srgbClr val="000000"/>
                </a:solidFill>
                <a:latin typeface="+mn-lt"/>
              </a:rPr>
              <a:t>A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provação dos </a:t>
            </a:r>
            <a:r>
              <a:rPr lang="pt-BR" sz="2200" dirty="0" err="1" smtClean="0">
                <a:solidFill>
                  <a:srgbClr val="000000"/>
                </a:solidFill>
                <a:latin typeface="+mn-lt"/>
              </a:rPr>
              <a:t>BBPs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 – VID SP – VID CTB – VM – VS – VE;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Entregar até 23/03/2015 restantes dos </a:t>
            </a:r>
            <a:r>
              <a:rPr lang="pt-BR" sz="2200" dirty="0" err="1" smtClean="0">
                <a:solidFill>
                  <a:srgbClr val="000000"/>
                </a:solidFill>
                <a:latin typeface="+mn-lt"/>
              </a:rPr>
              <a:t>BBPs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 para aprovação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;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Ajuste Cronograma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Envio das </a:t>
            </a:r>
            <a:r>
              <a:rPr lang="pt-BR" sz="2200" dirty="0" err="1" smtClean="0">
                <a:solidFill>
                  <a:srgbClr val="000000"/>
                </a:solidFill>
                <a:latin typeface="+mn-lt"/>
              </a:rPr>
              <a:t>Changes</a:t>
            </a:r>
            <a:r>
              <a:rPr lang="pt-BR" sz="2200" dirty="0" smtClean="0">
                <a:solidFill>
                  <a:srgbClr val="000000"/>
                </a:solidFill>
                <a:latin typeface="+mn-lt"/>
              </a:rPr>
              <a:t> para o cliente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sz="2200" dirty="0" smtClean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sz="2200" dirty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 smtClean="0">
              <a:solidFill>
                <a:srgbClr val="000000"/>
              </a:solidFill>
              <a:latin typeface="+mn-lt"/>
            </a:endParaRPr>
          </a:p>
          <a:p>
            <a:pPr eaLnBrk="0" hangingPunct="0">
              <a:lnSpc>
                <a:spcPct val="120000"/>
              </a:lnSpc>
              <a:spcAft>
                <a:spcPts val="400"/>
              </a:spcAft>
              <a:buFont typeface="Wingdings" panose="05000000000000000000" pitchFamily="2" charset="2"/>
              <a:buChar char="§"/>
              <a:tabLst>
                <a:tab pos="0" algn="l"/>
              </a:tabLst>
            </a:pPr>
            <a:endParaRPr lang="pt-BR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467544" y="3861048"/>
            <a:ext cx="7780464" cy="15841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Status </a:t>
            </a:r>
            <a:r>
              <a:rPr lang="pt-BR" dirty="0" err="1" smtClean="0"/>
              <a:t>Report</a:t>
            </a:r>
            <a:r>
              <a:rPr lang="pt-BR" dirty="0" smtClean="0"/>
              <a:t> – 20-03-2015</a:t>
            </a:r>
          </a:p>
          <a:p>
            <a:r>
              <a:rPr lang="pt-BR" sz="2600" dirty="0" smtClean="0"/>
              <a:t>Implementação de Metas e Competências </a:t>
            </a:r>
          </a:p>
          <a:p>
            <a:r>
              <a:rPr lang="pt-BR" sz="2600" dirty="0" err="1" smtClean="0"/>
              <a:t>SuccessFactors</a:t>
            </a:r>
            <a:endParaRPr lang="pt-BR" sz="2600" dirty="0"/>
          </a:p>
        </p:txBody>
      </p:sp>
      <p:pic>
        <p:nvPicPr>
          <p:cNvPr id="2052" name="Picture 4" descr="http://upload.wikimedia.org/wikipedia/en/f/f6/SAP_successfact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6452924" cy="180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r>
              <a:rPr lang="pt-BR" sz="2000" dirty="0" smtClean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Cronograma e Marcos do Projeto</a:t>
            </a:r>
            <a:endParaRPr lang="pt-BR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Fase Atual do Projeto</a:t>
            </a:r>
          </a:p>
          <a:p>
            <a:r>
              <a:rPr lang="pt-BR" sz="2000" dirty="0" smtClean="0"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 smtClean="0">
                <a:ea typeface="ＭＳ Ｐゴシック" pitchFamily="34" charset="-128"/>
              </a:rPr>
              <a:t>BBPs</a:t>
            </a:r>
            <a:endParaRPr lang="pt-BR" sz="2000" dirty="0"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/>
              <a:t>BBPs</a:t>
            </a:r>
            <a:endParaRPr lang="pt-BR" sz="2000" dirty="0" smtClean="0"/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Cronograma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% Planejado x Realizado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Marcos do Projeto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Fase Atual do Projeto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55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BBPs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179512" y="5013176"/>
            <a:ext cx="864096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 smtClean="0">
                <a:solidFill>
                  <a:srgbClr val="FF0000"/>
                </a:solidFill>
              </a:rPr>
              <a:t>Motivos</a:t>
            </a:r>
          </a:p>
          <a:p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/>
              <a:t>Entre o final do dia 17/03 e 19/03, o cliente retornou 17 </a:t>
            </a:r>
            <a:r>
              <a:rPr lang="pt-BR" sz="1600" b="1" dirty="0" err="1"/>
              <a:t>BBPs</a:t>
            </a:r>
            <a:r>
              <a:rPr lang="pt-BR" sz="1600" b="1" dirty="0"/>
              <a:t> para nossa </a:t>
            </a:r>
            <a:r>
              <a:rPr lang="pt-BR" sz="1600" b="1" dirty="0" smtClean="0"/>
              <a:t>validação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 smtClean="0"/>
              <a:t>Entregamos </a:t>
            </a:r>
            <a:r>
              <a:rPr lang="pt-BR" sz="1600" b="1" dirty="0"/>
              <a:t>em 2 dias, 10 </a:t>
            </a:r>
            <a:r>
              <a:rPr lang="pt-BR" sz="1600" b="1" dirty="0" err="1"/>
              <a:t>BBPs</a:t>
            </a:r>
            <a:r>
              <a:rPr lang="pt-BR" sz="1600" b="1" dirty="0"/>
              <a:t>, e hoje, dia 20/03, estamos entregando mais 4 </a:t>
            </a:r>
            <a:r>
              <a:rPr lang="pt-BR" sz="1600" b="1" dirty="0" err="1" smtClean="0"/>
              <a:t>BBPs</a:t>
            </a:r>
            <a:endParaRPr lang="pt-BR" sz="16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 smtClean="0"/>
              <a:t>Os outros serão entregues pelo Rodney na próxima segunda-feira, dia 23/03/2015</a:t>
            </a:r>
            <a:endParaRPr lang="pt-BR" sz="1600" b="1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4459" y="1124744"/>
            <a:ext cx="423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BBPs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Total 26 (Onda 1 = 20 e Onda 2 = 6)</a:t>
            </a:r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de Aprovação = 15</a:t>
            </a:r>
          </a:p>
          <a:p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Pendentes HRST = 7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445533"/>
              </p:ext>
            </p:extLst>
          </p:nvPr>
        </p:nvGraphicFramePr>
        <p:xfrm>
          <a:off x="179512" y="2104220"/>
          <a:ext cx="8496944" cy="27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/>
              <a:t>Cronograma e Marcos do Projeto</a:t>
            </a:r>
            <a:endParaRPr lang="pt-BR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Fase Atual do Projeto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12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141071"/>
            <a:ext cx="5760640" cy="792162"/>
          </a:xfrm>
        </p:spPr>
        <p:txBody>
          <a:bodyPr/>
          <a:lstStyle/>
          <a:p>
            <a:r>
              <a:rPr lang="pt-BR" dirty="0" smtClean="0"/>
              <a:t>Cronograma e Marcos do Projeto</a:t>
            </a:r>
            <a:endParaRPr lang="pt-BR" dirty="0"/>
          </a:p>
        </p:txBody>
      </p:sp>
      <p:sp>
        <p:nvSpPr>
          <p:cNvPr id="5" name="Oval 482"/>
          <p:cNvSpPr>
            <a:spLocks noChangeArrowheads="1"/>
          </p:cNvSpPr>
          <p:nvPr/>
        </p:nvSpPr>
        <p:spPr bwMode="auto">
          <a:xfrm>
            <a:off x="5215334" y="6038180"/>
            <a:ext cx="222250" cy="2286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6" name="Oval 483"/>
          <p:cNvSpPr>
            <a:spLocks noChangeArrowheads="1"/>
          </p:cNvSpPr>
          <p:nvPr/>
        </p:nvSpPr>
        <p:spPr bwMode="auto">
          <a:xfrm>
            <a:off x="6447234" y="6025480"/>
            <a:ext cx="220663" cy="2286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7" name="Oval 485"/>
          <p:cNvSpPr>
            <a:spLocks noChangeArrowheads="1"/>
          </p:cNvSpPr>
          <p:nvPr/>
        </p:nvSpPr>
        <p:spPr bwMode="auto">
          <a:xfrm>
            <a:off x="7745809" y="6038180"/>
            <a:ext cx="220663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lIns="45720" tIns="91440" rIns="45720" bIns="91440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400"/>
          </a:p>
        </p:txBody>
      </p:sp>
      <p:sp>
        <p:nvSpPr>
          <p:cNvPr id="8" name="Text Box 486"/>
          <p:cNvSpPr txBox="1">
            <a:spLocks noChangeArrowheads="1"/>
          </p:cNvSpPr>
          <p:nvPr/>
        </p:nvSpPr>
        <p:spPr bwMode="auto">
          <a:xfrm>
            <a:off x="5482034" y="5952455"/>
            <a:ext cx="9604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 dirty="0"/>
              <a:t>Projeto em dia </a:t>
            </a:r>
          </a:p>
          <a:p>
            <a:pPr eaLnBrk="1" hangingPunct="1"/>
            <a:r>
              <a:rPr lang="pt-BR" altLang="pt-BR" sz="800" dirty="0"/>
              <a:t>com cronograma</a:t>
            </a:r>
          </a:p>
        </p:txBody>
      </p:sp>
      <p:sp>
        <p:nvSpPr>
          <p:cNvPr id="9" name="Text Box 487"/>
          <p:cNvSpPr txBox="1">
            <a:spLocks noChangeArrowheads="1"/>
          </p:cNvSpPr>
          <p:nvPr/>
        </p:nvSpPr>
        <p:spPr bwMode="auto">
          <a:xfrm>
            <a:off x="6742509" y="5955630"/>
            <a:ext cx="1071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 </a:t>
            </a:r>
            <a:br>
              <a:rPr lang="pt-BR" altLang="pt-BR" sz="800"/>
            </a:br>
            <a:r>
              <a:rPr lang="pt-BR" altLang="pt-BR" sz="800"/>
              <a:t>atraso não-crítico</a:t>
            </a:r>
          </a:p>
        </p:txBody>
      </p:sp>
      <p:sp>
        <p:nvSpPr>
          <p:cNvPr id="10" name="Text Box 488"/>
          <p:cNvSpPr txBox="1">
            <a:spLocks noChangeArrowheads="1"/>
          </p:cNvSpPr>
          <p:nvPr/>
        </p:nvSpPr>
        <p:spPr bwMode="auto">
          <a:xfrm>
            <a:off x="8028384" y="5949280"/>
            <a:ext cx="6810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" tIns="91440" rIns="45720" bIns="9144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800"/>
              <a:t>Projeto com</a:t>
            </a:r>
          </a:p>
          <a:p>
            <a:pPr eaLnBrk="1" hangingPunct="1"/>
            <a:r>
              <a:rPr lang="pt-BR" altLang="pt-BR" sz="800"/>
              <a:t>atraso crítico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755577" y="1340769"/>
            <a:ext cx="1800200" cy="36004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u="none" strike="noStrik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MARCOS A VENCER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88987"/>
              </p:ext>
            </p:extLst>
          </p:nvPr>
        </p:nvGraphicFramePr>
        <p:xfrm>
          <a:off x="628650" y="1825621"/>
          <a:ext cx="5023470" cy="39764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  <a:extLst>
                  <a:ext uri="{22025989-CF43-496F-970E-345718F48C19}">
                    <pj15:dataQuery xmlns:pj15="http://schemas.microsoft.com/projectml/2012/main" type="pjTasks" grouping="Nenhum grupo" filter="Próximos Marcos" outlineLvl="-1" showHierarchy="0" summaryResourceAssignment="1">
                      <pj15:fieldItemLst>
                        <pj15:fieldItem field="188743694" customName=""/>
                        <pj15:fieldItem field="188744966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3009380"/>
                <a:gridCol w="2014090"/>
              </a:tblGrid>
              <a:tr h="268680">
                <a:tc>
                  <a:txBody>
                    <a:bodyPr/>
                    <a:lstStyle/>
                    <a:p>
                      <a:r>
                        <a:rPr lang="en-US" sz="9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Término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Entrega Final Fase 2 - Business Blueprint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Sex 06/03/15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Fase 3 - Execução - 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Qui 26/03/15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Fase 3 - Execução -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Qui 26/03/15</a:t>
                      </a:r>
                    </a:p>
                  </a:txBody>
                  <a:tcPr/>
                </a:tc>
              </a:tr>
              <a:tr h="429888">
                <a:tc>
                  <a:txBody>
                    <a:bodyPr/>
                    <a:lstStyle/>
                    <a:p>
                      <a:r>
                        <a:rPr lang="en-US" sz="900"/>
                        <a:t>Onda 1 - Entrega Fase 3 - Execução - VID São Paulo e Curitiba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Ter 07/04/15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Fase 3 - Execução - 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Ter 07/04/15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Final - Fase 3 - 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Sex 17/04/15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Testes Funcionais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Qui 02/04/15</a:t>
                      </a:r>
                    </a:p>
                  </a:txBody>
                  <a:tcPr/>
                </a:tc>
              </a:tr>
              <a:tr h="429888">
                <a:tc>
                  <a:txBody>
                    <a:bodyPr/>
                    <a:lstStyle/>
                    <a:p>
                      <a:r>
                        <a:rPr lang="en-US" sz="900"/>
                        <a:t>Onda 1 - Entrega Testes Funcionais - VID SP - VID CTB - 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Qua 15/04/15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Testes Unitários - VS 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Sex 10/04/15</a:t>
                      </a:r>
                    </a:p>
                  </a:txBody>
                  <a:tcPr/>
                </a:tc>
              </a:tr>
              <a:tr h="429888">
                <a:tc>
                  <a:txBody>
                    <a:bodyPr/>
                    <a:lstStyle/>
                    <a:p>
                      <a:r>
                        <a:rPr lang="en-US" sz="900"/>
                        <a:t>Onda 1 - Entrega Testes Unitários - VID SP - VID CTB - 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Qui 30/04/15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/>
                        <a:t>Onda 1 - Entrega Fase 4 - Preparação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Sex 15/05/15</a:t>
                      </a:r>
                    </a:p>
                  </a:txBody>
                  <a:tcPr/>
                </a:tc>
              </a:tr>
              <a:tr h="268680">
                <a:tc>
                  <a:txBody>
                    <a:bodyPr/>
                    <a:lstStyle/>
                    <a:p>
                      <a:r>
                        <a:rPr lang="en-US" sz="900" dirty="0" err="1"/>
                        <a:t>Onda</a:t>
                      </a:r>
                      <a:r>
                        <a:rPr lang="en-US" sz="900" dirty="0"/>
                        <a:t> 1 - Go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Sex 29/05/15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</a:rPr>
              <a:t>BBPs</a:t>
            </a:r>
            <a:endParaRPr lang="pt-BR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Cronograma e Marcos do Projeto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/>
              <a:t>% Planejado x Realizado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Fase Atual do Projeto</a:t>
            </a:r>
          </a:p>
          <a:p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Estratégia para o atraso na entrega das instâncias e </a:t>
            </a:r>
            <a:r>
              <a:rPr lang="pt-BR" sz="2000" dirty="0" err="1" smtClean="0">
                <a:solidFill>
                  <a:schemeClr val="bg1">
                    <a:lumMod val="85000"/>
                  </a:schemeClr>
                </a:solidFill>
                <a:ea typeface="ＭＳ Ｐゴシック" pitchFamily="34" charset="-128"/>
              </a:rPr>
              <a:t>BBPs</a:t>
            </a:r>
            <a:endParaRPr lang="pt-BR" sz="2000" dirty="0">
              <a:solidFill>
                <a:schemeClr val="bg1">
                  <a:lumMod val="85000"/>
                </a:schemeClr>
              </a:solidFill>
              <a:ea typeface="ＭＳ Ｐゴシック" pitchFamily="34" charset="-128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Qual o prazo concedido para essas validações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Pontos de Atenção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</a:rPr>
              <a:t>Próximos Passos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915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Planejado x Realizado</a:t>
            </a:r>
            <a:endParaRPr lang="pt-BR" dirty="0"/>
          </a:p>
        </p:txBody>
      </p:sp>
      <p:graphicFrame>
        <p:nvGraphicFramePr>
          <p:cNvPr id="5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976145"/>
              </p:ext>
            </p:extLst>
          </p:nvPr>
        </p:nvGraphicFramePr>
        <p:xfrm>
          <a:off x="971600" y="1484784"/>
          <a:ext cx="6984776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7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1003</Words>
  <Application>Microsoft Office PowerPoint</Application>
  <PresentationFormat>Apresentação na tela (4:3)</PresentationFormat>
  <Paragraphs>266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Wingdings</vt:lpstr>
      <vt:lpstr>Tema do Office</vt:lpstr>
      <vt:lpstr>Apresentação do PowerPoint</vt:lpstr>
      <vt:lpstr>Apresentação do PowerPoint</vt:lpstr>
      <vt:lpstr>Agenda</vt:lpstr>
      <vt:lpstr>Agenda</vt:lpstr>
      <vt:lpstr>BBPs</vt:lpstr>
      <vt:lpstr>Agenda</vt:lpstr>
      <vt:lpstr>Cronograma e Marcos do Projeto</vt:lpstr>
      <vt:lpstr>Agenda</vt:lpstr>
      <vt:lpstr>Planejado x Realizado</vt:lpstr>
      <vt:lpstr>Agenda</vt:lpstr>
      <vt:lpstr>Fase Atual do Projeto</vt:lpstr>
      <vt:lpstr>Agenda</vt:lpstr>
      <vt:lpstr>Estratégia para o atraso na entrega das instâncias e BBPs </vt:lpstr>
      <vt:lpstr>Agenda</vt:lpstr>
      <vt:lpstr>Pontos de Atenção</vt:lpstr>
      <vt:lpstr>Agenda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Amanda Juliotti Franza</cp:lastModifiedBy>
  <cp:revision>343</cp:revision>
  <dcterms:created xsi:type="dcterms:W3CDTF">2012-03-16T12:22:35Z</dcterms:created>
  <dcterms:modified xsi:type="dcterms:W3CDTF">2015-03-20T22:53:52Z</dcterms:modified>
</cp:coreProperties>
</file>