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17"/>
  </p:notesMasterIdLst>
  <p:sldIdLst>
    <p:sldId id="256" r:id="rId2"/>
    <p:sldId id="258" r:id="rId3"/>
    <p:sldId id="257" r:id="rId4"/>
    <p:sldId id="259" r:id="rId5"/>
    <p:sldId id="260" r:id="rId6"/>
    <p:sldId id="261" r:id="rId7"/>
    <p:sldId id="264" r:id="rId8"/>
    <p:sldId id="263" r:id="rId9"/>
    <p:sldId id="265" r:id="rId10"/>
    <p:sldId id="262"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8B05A-F280-4884-B9BE-AE2CD0856FA4}" type="datetimeFigureOut">
              <a:rPr lang="en-US" smtClean="0"/>
              <a:t>3/17/2014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81361-7539-4398-AD29-77DB2E3E14C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 Explore the outcomes for the session and ensure that the client and coach are both clear </a:t>
            </a:r>
          </a:p>
          <a:p>
            <a:r>
              <a:rPr lang="en-US" dirty="0" smtClean="0"/>
              <a:t>on them.</a:t>
            </a:r>
            <a:endParaRPr lang="en-US" dirty="0"/>
          </a:p>
        </p:txBody>
      </p:sp>
      <p:sp>
        <p:nvSpPr>
          <p:cNvPr id="4" name="Slide Number Placeholder 3"/>
          <p:cNvSpPr>
            <a:spLocks noGrp="1"/>
          </p:cNvSpPr>
          <p:nvPr>
            <p:ph type="sldNum" sz="quarter" idx="10"/>
          </p:nvPr>
        </p:nvSpPr>
        <p:spPr/>
        <p:txBody>
          <a:bodyPr/>
          <a:lstStyle/>
          <a:p>
            <a:fld id="{AF381361-7539-4398-AD29-77DB2E3E14C6}" type="slidenum">
              <a:rPr lang="en-US" smtClean="0"/>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 Ask the client's permission to probe a little deeper.</a:t>
            </a:r>
            <a:endParaRPr lang="en-US" dirty="0"/>
          </a:p>
        </p:txBody>
      </p:sp>
      <p:sp>
        <p:nvSpPr>
          <p:cNvPr id="4" name="Slide Number Placeholder 3"/>
          <p:cNvSpPr>
            <a:spLocks noGrp="1"/>
          </p:cNvSpPr>
          <p:nvPr>
            <p:ph type="sldNum" sz="quarter" idx="10"/>
          </p:nvPr>
        </p:nvSpPr>
        <p:spPr/>
        <p:txBody>
          <a:bodyPr/>
          <a:lstStyle/>
          <a:p>
            <a:fld id="{AF381361-7539-4398-AD29-77DB2E3E14C6}" type="slidenum">
              <a:rPr lang="en-US" smtClean="0"/>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r>
              <a:rPr lang="en-US" baseline="0" dirty="0" smtClean="0"/>
              <a:t> </a:t>
            </a:r>
            <a:r>
              <a:rPr lang="en-US" dirty="0" smtClean="0"/>
              <a:t>of asking what the client would like to start with.</a:t>
            </a:r>
            <a:endParaRPr lang="en-US" dirty="0"/>
          </a:p>
        </p:txBody>
      </p:sp>
      <p:sp>
        <p:nvSpPr>
          <p:cNvPr id="4" name="Slide Number Placeholder 3"/>
          <p:cNvSpPr>
            <a:spLocks noGrp="1"/>
          </p:cNvSpPr>
          <p:nvPr>
            <p:ph type="sldNum" sz="quarter" idx="10"/>
          </p:nvPr>
        </p:nvSpPr>
        <p:spPr/>
        <p:txBody>
          <a:bodyPr/>
          <a:lstStyle/>
          <a:p>
            <a:fld id="{AF381361-7539-4398-AD29-77DB2E3E14C6}" type="slidenum">
              <a:rPr lang="en-US" smtClean="0"/>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facilitating a process around the client's goal setting, planning, and prioritizing. </a:t>
            </a:r>
          </a:p>
          <a:p>
            <a:endParaRPr lang="en-US" dirty="0"/>
          </a:p>
        </p:txBody>
      </p:sp>
      <p:sp>
        <p:nvSpPr>
          <p:cNvPr id="4" name="Slide Number Placeholder 3"/>
          <p:cNvSpPr>
            <a:spLocks noGrp="1"/>
          </p:cNvSpPr>
          <p:nvPr>
            <p:ph type="sldNum" sz="quarter" idx="10"/>
          </p:nvPr>
        </p:nvSpPr>
        <p:spPr/>
        <p:txBody>
          <a:bodyPr/>
          <a:lstStyle/>
          <a:p>
            <a:fld id="{AF381361-7539-4398-AD29-77DB2E3E14C6}" type="slidenum">
              <a:rPr lang="en-US" smtClean="0"/>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an agenda identified by the client.</a:t>
            </a:r>
            <a:endParaRPr lang="en-US" dirty="0"/>
          </a:p>
        </p:txBody>
      </p:sp>
      <p:sp>
        <p:nvSpPr>
          <p:cNvPr id="4" name="Slide Number Placeholder 3"/>
          <p:cNvSpPr>
            <a:spLocks noGrp="1"/>
          </p:cNvSpPr>
          <p:nvPr>
            <p:ph type="sldNum" sz="quarter" idx="10"/>
          </p:nvPr>
        </p:nvSpPr>
        <p:spPr/>
        <p:txBody>
          <a:bodyPr/>
          <a:lstStyle/>
          <a:p>
            <a:fld id="{AF381361-7539-4398-AD29-77DB2E3E14C6}"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baseline="0"/>
            </a:lvl1pPr>
            <a:extLst/>
          </a:lstStyle>
          <a:p>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baseline="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endParaRPr kumimoji="0" lang="en-US" dirty="0" smtClean="0"/>
          </a:p>
        </p:txBody>
      </p:sp>
      <p:sp>
        <p:nvSpPr>
          <p:cNvPr id="7" name="Date Placeholder 6"/>
          <p:cNvSpPr>
            <a:spLocks noGrp="1"/>
          </p:cNvSpPr>
          <p:nvPr>
            <p:ph type="dt" sz="half" idx="10"/>
          </p:nvPr>
        </p:nvSpPr>
        <p:spPr>
          <a:xfrm>
            <a:off x="1066800" y="5943600"/>
            <a:ext cx="3352800" cy="762000"/>
          </a:xfrm>
        </p:spPr>
        <p:txBody>
          <a:bodyPr/>
          <a:lstStyle>
            <a:lvl1pPr>
              <a:defRPr sz="2000" b="1">
                <a:solidFill>
                  <a:schemeClr val="tx1"/>
                </a:solidFill>
                <a:latin typeface="Arial" pitchFamily="34" charset="0"/>
                <a:cs typeface="Arial" pitchFamily="34" charset="0"/>
              </a:defRPr>
            </a:lvl1pPr>
            <a:extLst/>
          </a:lstStyle>
          <a:p>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Picture 10" descr="Co-Active.JPG"/>
          <p:cNvPicPr>
            <a:picLocks noChangeAspect="1"/>
          </p:cNvPicPr>
          <p:nvPr userDrawn="1"/>
        </p:nvPicPr>
        <p:blipFill>
          <a:blip r:embed="rId2" cstate="print"/>
          <a:stretch>
            <a:fillRect/>
          </a:stretch>
        </p:blipFill>
        <p:spPr>
          <a:xfrm>
            <a:off x="5334000" y="5943600"/>
            <a:ext cx="3429000" cy="584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323E91-03E1-45FE-9A40-FBECBFFF636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E323E91-03E1-45FE-9A40-FBECBFFF636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323E91-03E1-45FE-9A40-FBECBFFF63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629306-6F5D-4D98-81C5-C548ACAB843A}" type="datetimeFigureOut">
              <a:rPr lang="en-US" smtClean="0"/>
              <a:pPr/>
              <a:t>3/17/2014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323E91-03E1-45FE-9A40-FBECBFFF636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629306-6F5D-4D98-81C5-C548ACAB843A}" type="datetimeFigureOut">
              <a:rPr lang="en-US" smtClean="0"/>
              <a:pPr/>
              <a:t>3/17/2014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E323E91-03E1-45FE-9A40-FBECBFFF636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effectLst/>
              </a:rPr>
              <a:t>New ICF Credentialing Requirements </a:t>
            </a:r>
            <a:r>
              <a:rPr lang="en-US" dirty="0" smtClean="0">
                <a:effectLst/>
              </a:rPr>
              <a:t/>
            </a:r>
            <a:br>
              <a:rPr lang="en-US" dirty="0" smtClean="0">
                <a:effectLst/>
              </a:rPr>
            </a:br>
            <a:endParaRPr lang="en-US" sz="3600" dirty="0">
              <a:effectLst/>
            </a:endParaRPr>
          </a:p>
        </p:txBody>
      </p:sp>
      <p:sp>
        <p:nvSpPr>
          <p:cNvPr id="4" name="Subtitle 3"/>
          <p:cNvSpPr>
            <a:spLocks noGrp="1"/>
          </p:cNvSpPr>
          <p:nvPr>
            <p:ph type="subTitle" idx="1"/>
          </p:nvPr>
        </p:nvSpPr>
        <p:spPr>
          <a:xfrm>
            <a:off x="1432560" y="2895600"/>
            <a:ext cx="7406640" cy="1981200"/>
          </a:xfrm>
        </p:spPr>
        <p:txBody>
          <a:bodyPr>
            <a:normAutofit fontScale="70000" lnSpcReduction="20000"/>
          </a:bodyPr>
          <a:lstStyle/>
          <a:p>
            <a:endParaRPr lang="en-US" dirty="0" smtClean="0"/>
          </a:p>
          <a:p>
            <a:endParaRPr lang="en-US" dirty="0" smtClean="0"/>
          </a:p>
          <a:p>
            <a:endParaRPr lang="en-US" dirty="0" smtClean="0"/>
          </a:p>
          <a:p>
            <a:endParaRPr lang="en-US" dirty="0" smtClean="0"/>
          </a:p>
          <a:p>
            <a:r>
              <a:rPr lang="en-US" sz="3800" dirty="0" smtClean="0"/>
              <a:t>Facilitator: Susan Carlisle</a:t>
            </a:r>
          </a:p>
          <a:p>
            <a:r>
              <a:rPr lang="en-US" sz="3800" dirty="0" smtClean="0"/>
              <a:t>March 24, 2014</a:t>
            </a:r>
            <a:endParaRPr lang="en-US" sz="3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effectLst/>
              </a:rPr>
              <a:t>ICF Definition of Coaching</a:t>
            </a:r>
            <a:br>
              <a:rPr lang="en-US" sz="4400" dirty="0" smtClean="0">
                <a:effectLst/>
              </a:rPr>
            </a:br>
            <a:r>
              <a:rPr lang="en-US" sz="3600" dirty="0" smtClean="0">
                <a:solidFill>
                  <a:srgbClr val="002060"/>
                </a:solidFill>
                <a:effectLst/>
              </a:rPr>
              <a:t>www.coachfederation.org</a:t>
            </a:r>
            <a:endParaRPr lang="en-US" sz="3600" dirty="0">
              <a:effectLst/>
            </a:endParaRPr>
          </a:p>
        </p:txBody>
      </p:sp>
      <p:sp>
        <p:nvSpPr>
          <p:cNvPr id="3" name="Content Placeholder 2"/>
          <p:cNvSpPr>
            <a:spLocks noGrp="1"/>
          </p:cNvSpPr>
          <p:nvPr>
            <p:ph idx="1"/>
          </p:nvPr>
        </p:nvSpPr>
        <p:spPr>
          <a:xfrm>
            <a:off x="1435608" y="1676400"/>
            <a:ext cx="7498080" cy="4572000"/>
          </a:xfrm>
        </p:spPr>
        <p:txBody>
          <a:bodyPr>
            <a:normAutofit fontScale="62500" lnSpcReduction="20000"/>
          </a:bodyPr>
          <a:lstStyle/>
          <a:p>
            <a:r>
              <a:rPr lang="en-US" b="1" dirty="0" smtClean="0"/>
              <a:t>Coaching:</a:t>
            </a:r>
            <a:r>
              <a:rPr lang="en-US" dirty="0" smtClean="0"/>
              <a:t> Coaching is partnering with clients in a thought-provoking and creative process that inspires them to maximize their personal and professional potential.</a:t>
            </a:r>
          </a:p>
          <a:p>
            <a:endParaRPr lang="en-US" dirty="0" smtClean="0"/>
          </a:p>
          <a:p>
            <a:r>
              <a:rPr lang="en-US" b="1" dirty="0" smtClean="0"/>
              <a:t>A professional coaching relationship:</a:t>
            </a:r>
            <a:r>
              <a:rPr lang="en-US" dirty="0" smtClean="0"/>
              <a:t> A professional coaching relationship exists when coaching includes a business agreement or contract that defines the responsibilities of each party.</a:t>
            </a:r>
          </a:p>
          <a:p>
            <a:endParaRPr lang="en-US" dirty="0" smtClean="0"/>
          </a:p>
          <a:p>
            <a:r>
              <a:rPr lang="en-US" b="1" dirty="0" smtClean="0"/>
              <a:t>Clarifying roles:</a:t>
            </a:r>
            <a:r>
              <a:rPr lang="en-US" dirty="0" smtClean="0"/>
              <a:t> </a:t>
            </a:r>
            <a:r>
              <a:rPr lang="en-US" b="1" i="1" dirty="0" smtClean="0"/>
              <a:t>Client:</a:t>
            </a:r>
            <a:r>
              <a:rPr lang="en-US" i="1" dirty="0" smtClean="0"/>
              <a:t> </a:t>
            </a:r>
            <a:r>
              <a:rPr lang="en-US" dirty="0" smtClean="0"/>
              <a:t>is the person(s) being coached.</a:t>
            </a:r>
          </a:p>
          <a:p>
            <a:pPr>
              <a:buNone/>
            </a:pPr>
            <a:r>
              <a:rPr lang="en-US" b="1" dirty="0" smtClean="0"/>
              <a:t>	</a:t>
            </a:r>
            <a:r>
              <a:rPr lang="en-US" b="1" i="1" dirty="0" smtClean="0"/>
              <a:t>Sponsor:</a:t>
            </a:r>
            <a:r>
              <a:rPr lang="en-US" i="1" dirty="0" smtClean="0"/>
              <a:t> </a:t>
            </a:r>
            <a:r>
              <a:rPr lang="en-US" dirty="0" smtClean="0"/>
              <a:t>is the entity (including its representatives) paying for and/or arranging for coaching services to be provided.</a:t>
            </a:r>
          </a:p>
          <a:p>
            <a:pPr>
              <a:buNone/>
            </a:pPr>
            <a:endParaRPr lang="en-US" dirty="0" smtClean="0"/>
          </a:p>
          <a:p>
            <a:r>
              <a:rPr lang="en-US" b="1" dirty="0" smtClean="0"/>
              <a:t>Coaching engagement contracts or agreements </a:t>
            </a:r>
            <a:r>
              <a:rPr lang="en-US" dirty="0" smtClean="0"/>
              <a:t>should clearly establish rights, roles, and responsibilities for both the client and sponsor if they are not the same persons.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effectLst/>
              </a:rPr>
              <a:t>Sample Domain Question</a:t>
            </a:r>
            <a:r>
              <a:rPr lang="en-US" sz="4800" dirty="0" smtClean="0">
                <a:effectLst/>
              </a:rPr>
              <a:t/>
            </a:r>
            <a:br>
              <a:rPr lang="en-US" sz="4800" dirty="0" smtClean="0">
                <a:effectLst/>
              </a:rPr>
            </a:br>
            <a:r>
              <a:rPr lang="en-US" sz="4000" dirty="0" smtClean="0">
                <a:solidFill>
                  <a:srgbClr val="002060"/>
                </a:solidFill>
                <a:effectLst/>
              </a:rPr>
              <a:t>www.coachfederation.org</a:t>
            </a:r>
            <a:endParaRPr lang="en-US" dirty="0"/>
          </a:p>
        </p:txBody>
      </p:sp>
      <p:sp>
        <p:nvSpPr>
          <p:cNvPr id="3" name="Content Placeholder 2"/>
          <p:cNvSpPr>
            <a:spLocks noGrp="1"/>
          </p:cNvSpPr>
          <p:nvPr>
            <p:ph idx="1"/>
          </p:nvPr>
        </p:nvSpPr>
        <p:spPr>
          <a:xfrm>
            <a:off x="1435608" y="1676400"/>
            <a:ext cx="7498080" cy="4572000"/>
          </a:xfrm>
        </p:spPr>
        <p:txBody>
          <a:bodyPr>
            <a:normAutofit fontScale="55000" lnSpcReduction="20000"/>
          </a:bodyPr>
          <a:lstStyle/>
          <a:p>
            <a:pPr>
              <a:buNone/>
            </a:pPr>
            <a:r>
              <a:rPr lang="en-US" b="1" dirty="0" smtClean="0"/>
              <a:t>Domain: Setting the foundation </a:t>
            </a:r>
          </a:p>
          <a:p>
            <a:pPr>
              <a:buNone/>
            </a:pPr>
            <a:r>
              <a:rPr lang="en-US" dirty="0" smtClean="0"/>
              <a:t> </a:t>
            </a:r>
          </a:p>
          <a:p>
            <a:pPr>
              <a:buNone/>
            </a:pPr>
            <a:r>
              <a:rPr lang="en-US" dirty="0" smtClean="0"/>
              <a:t>The client is a high-energy manager with a generally positive outlook. Just before coming to the coaching session, the client was told that their responsibilities are about to drastically  change and will no longer be doing the work they are passionate about. The client has come to the session in a particularly negative mood, and has expressed the desire to address this situation during session. What is the BEST way for the coach to proceed? </a:t>
            </a:r>
          </a:p>
          <a:p>
            <a:pPr>
              <a:buNone/>
            </a:pPr>
            <a:r>
              <a:rPr lang="en-US" dirty="0" smtClean="0"/>
              <a:t> </a:t>
            </a:r>
          </a:p>
          <a:p>
            <a:pPr>
              <a:buNone/>
            </a:pPr>
            <a:r>
              <a:rPr lang="en-US" dirty="0" smtClean="0"/>
              <a:t>a- Ask the client about all of the potential positive outcomes from this situation. </a:t>
            </a:r>
          </a:p>
          <a:p>
            <a:pPr>
              <a:buNone/>
            </a:pPr>
            <a:r>
              <a:rPr lang="en-US" dirty="0" smtClean="0"/>
              <a:t>b- Remind the client that the agenda for this session was set at the end of the last session. </a:t>
            </a:r>
          </a:p>
          <a:p>
            <a:pPr>
              <a:buNone/>
            </a:pPr>
            <a:r>
              <a:rPr lang="en-US" dirty="0" smtClean="0"/>
              <a:t>c- Explore the outcomes for the session and ensure that the client and coach are both clear on them. </a:t>
            </a:r>
          </a:p>
          <a:p>
            <a:pPr>
              <a:buNone/>
            </a:pPr>
            <a:r>
              <a:rPr lang="en-US" dirty="0" smtClean="0"/>
              <a:t>d- Point out to the client how extremely important it is to be passionate about the work we do</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effectLst/>
              </a:rPr>
              <a:t>Sample Domain Question</a:t>
            </a:r>
            <a:r>
              <a:rPr lang="en-US" sz="4800" dirty="0" smtClean="0">
                <a:effectLst/>
              </a:rPr>
              <a:t/>
            </a:r>
            <a:br>
              <a:rPr lang="en-US" sz="4800" dirty="0" smtClean="0">
                <a:effectLst/>
              </a:rPr>
            </a:br>
            <a:r>
              <a:rPr lang="en-US" sz="4000" dirty="0" smtClean="0">
                <a:solidFill>
                  <a:srgbClr val="002060"/>
                </a:solidFill>
                <a:effectLst/>
              </a:rPr>
              <a:t>www.coachfederation.org</a:t>
            </a:r>
            <a:endParaRPr lang="en-US" dirty="0"/>
          </a:p>
        </p:txBody>
      </p:sp>
      <p:sp>
        <p:nvSpPr>
          <p:cNvPr id="3" name="Content Placeholder 2"/>
          <p:cNvSpPr>
            <a:spLocks noGrp="1"/>
          </p:cNvSpPr>
          <p:nvPr>
            <p:ph idx="1"/>
          </p:nvPr>
        </p:nvSpPr>
        <p:spPr>
          <a:xfrm>
            <a:off x="1435608" y="1752600"/>
            <a:ext cx="7498080" cy="4495800"/>
          </a:xfrm>
        </p:spPr>
        <p:txBody>
          <a:bodyPr>
            <a:normAutofit fontScale="77500" lnSpcReduction="20000"/>
          </a:bodyPr>
          <a:lstStyle/>
          <a:p>
            <a:pPr>
              <a:buNone/>
            </a:pPr>
            <a:r>
              <a:rPr lang="en-US" b="1" dirty="0" smtClean="0"/>
              <a:t>Domain: Co-Creating the Relationship </a:t>
            </a:r>
          </a:p>
          <a:p>
            <a:pPr>
              <a:buNone/>
            </a:pPr>
            <a:r>
              <a:rPr lang="en-US" dirty="0" smtClean="0"/>
              <a:t> </a:t>
            </a:r>
          </a:p>
          <a:p>
            <a:pPr>
              <a:buNone/>
            </a:pPr>
            <a:r>
              <a:rPr lang="en-US" dirty="0" smtClean="0"/>
              <a:t>A client is explaining a situation to a coach, who senses that there is more that the client is not sharing.  How should the coach approach the situation? </a:t>
            </a:r>
          </a:p>
          <a:p>
            <a:pPr>
              <a:buNone/>
            </a:pPr>
            <a:r>
              <a:rPr lang="en-US" dirty="0" smtClean="0"/>
              <a:t> </a:t>
            </a:r>
          </a:p>
          <a:p>
            <a:pPr>
              <a:buNone/>
            </a:pPr>
            <a:r>
              <a:rPr lang="en-US" dirty="0" smtClean="0"/>
              <a:t>a- Interrupt the client and ask for greater disclosure. </a:t>
            </a:r>
          </a:p>
          <a:p>
            <a:pPr>
              <a:buNone/>
            </a:pPr>
            <a:r>
              <a:rPr lang="en-US" dirty="0" smtClean="0"/>
              <a:t>b- Give the client the "bottom-line" read on the situation. </a:t>
            </a:r>
          </a:p>
          <a:p>
            <a:pPr>
              <a:buNone/>
            </a:pPr>
            <a:r>
              <a:rPr lang="en-US" dirty="0" smtClean="0"/>
              <a:t>c- Ask the client's permission to probe a little deeper. </a:t>
            </a:r>
          </a:p>
          <a:p>
            <a:pPr>
              <a:buNone/>
            </a:pPr>
            <a:r>
              <a:rPr lang="en-US" dirty="0" smtClean="0"/>
              <a:t>d- Give the client feedback on the importance of honesty in coaching.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effectLst/>
              </a:rPr>
              <a:t>Sample Domain Question</a:t>
            </a:r>
            <a:r>
              <a:rPr lang="en-US" sz="4800" dirty="0" smtClean="0">
                <a:effectLst/>
              </a:rPr>
              <a:t/>
            </a:r>
            <a:br>
              <a:rPr lang="en-US" sz="4800" dirty="0" smtClean="0">
                <a:effectLst/>
              </a:rPr>
            </a:br>
            <a:r>
              <a:rPr lang="en-US" sz="4000" dirty="0" smtClean="0">
                <a:solidFill>
                  <a:srgbClr val="002060"/>
                </a:solidFill>
                <a:effectLst/>
              </a:rPr>
              <a:t>www.coachfederation.org</a:t>
            </a:r>
            <a:endParaRPr lang="en-US" dirty="0"/>
          </a:p>
        </p:txBody>
      </p:sp>
      <p:sp>
        <p:nvSpPr>
          <p:cNvPr id="3" name="Content Placeholder 2"/>
          <p:cNvSpPr>
            <a:spLocks noGrp="1"/>
          </p:cNvSpPr>
          <p:nvPr>
            <p:ph idx="1"/>
          </p:nvPr>
        </p:nvSpPr>
        <p:spPr>
          <a:xfrm>
            <a:off x="1435608" y="1828800"/>
            <a:ext cx="7498080" cy="4419600"/>
          </a:xfrm>
        </p:spPr>
        <p:txBody>
          <a:bodyPr>
            <a:normAutofit fontScale="77500" lnSpcReduction="20000"/>
          </a:bodyPr>
          <a:lstStyle/>
          <a:p>
            <a:pPr>
              <a:buNone/>
            </a:pPr>
            <a:r>
              <a:rPr lang="en-US" b="1" dirty="0" smtClean="0"/>
              <a:t>Domain: Communicating Effectively </a:t>
            </a:r>
          </a:p>
          <a:p>
            <a:pPr>
              <a:buNone/>
            </a:pPr>
            <a:r>
              <a:rPr lang="en-US" dirty="0" smtClean="0"/>
              <a:t> </a:t>
            </a:r>
          </a:p>
          <a:p>
            <a:pPr>
              <a:buNone/>
            </a:pPr>
            <a:r>
              <a:rPr lang="en-US" dirty="0" smtClean="0"/>
              <a:t>When dealing with a client who brings many issues to the table, it is best for the coach to pick the option </a:t>
            </a:r>
          </a:p>
          <a:p>
            <a:pPr>
              <a:buNone/>
            </a:pPr>
            <a:r>
              <a:rPr lang="en-US" dirty="0" smtClean="0"/>
              <a:t> </a:t>
            </a:r>
          </a:p>
          <a:p>
            <a:pPr>
              <a:buNone/>
            </a:pPr>
            <a:r>
              <a:rPr lang="en-US" dirty="0" smtClean="0"/>
              <a:t>a- where the coach has the most expertise. </a:t>
            </a:r>
          </a:p>
          <a:p>
            <a:pPr>
              <a:buNone/>
            </a:pPr>
            <a:r>
              <a:rPr lang="en-US" dirty="0" smtClean="0"/>
              <a:t>b- of asking what the client would like to start with. </a:t>
            </a:r>
          </a:p>
          <a:p>
            <a:pPr>
              <a:buNone/>
            </a:pPr>
            <a:r>
              <a:rPr lang="en-US" dirty="0" smtClean="0"/>
              <a:t>c- that looks most likely to be handled in the time available. </a:t>
            </a:r>
          </a:p>
          <a:p>
            <a:pPr>
              <a:buNone/>
            </a:pPr>
            <a:r>
              <a:rPr lang="en-US" dirty="0" smtClean="0"/>
              <a:t>d- that the coach thinks can do the most good for the client.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rPr>
              <a:t>Sample Domain Question</a:t>
            </a:r>
            <a:r>
              <a:rPr lang="en-US" sz="4400" dirty="0" smtClean="0">
                <a:effectLst/>
              </a:rPr>
              <a:t/>
            </a:r>
            <a:br>
              <a:rPr lang="en-US" sz="4400" dirty="0" smtClean="0">
                <a:effectLst/>
              </a:rPr>
            </a:br>
            <a:r>
              <a:rPr lang="en-US" sz="3600" dirty="0" smtClean="0">
                <a:solidFill>
                  <a:srgbClr val="002060"/>
                </a:solidFill>
                <a:effectLst/>
              </a:rPr>
              <a:t>www.coachfederation.org</a:t>
            </a:r>
            <a:endParaRPr lang="en-US" dirty="0"/>
          </a:p>
        </p:txBody>
      </p:sp>
      <p:sp>
        <p:nvSpPr>
          <p:cNvPr id="3" name="Content Placeholder 2"/>
          <p:cNvSpPr>
            <a:spLocks noGrp="1"/>
          </p:cNvSpPr>
          <p:nvPr>
            <p:ph idx="1"/>
          </p:nvPr>
        </p:nvSpPr>
        <p:spPr>
          <a:xfrm>
            <a:off x="1435608" y="1752600"/>
            <a:ext cx="7498080" cy="4495800"/>
          </a:xfrm>
        </p:spPr>
        <p:txBody>
          <a:bodyPr>
            <a:normAutofit fontScale="77500" lnSpcReduction="20000"/>
          </a:bodyPr>
          <a:lstStyle/>
          <a:p>
            <a:pPr>
              <a:buNone/>
            </a:pPr>
            <a:r>
              <a:rPr lang="en-US" b="1" dirty="0" smtClean="0"/>
              <a:t>Domain: Facilitating Learning and Results </a:t>
            </a:r>
          </a:p>
          <a:p>
            <a:pPr>
              <a:buNone/>
            </a:pPr>
            <a:endParaRPr lang="en-US" dirty="0" smtClean="0"/>
          </a:p>
          <a:p>
            <a:pPr>
              <a:buNone/>
            </a:pPr>
            <a:r>
              <a:rPr lang="en-US" dirty="0" smtClean="0"/>
              <a:t>An appropriate role for a coach in goal setting, planning, and prioritizing with a client is </a:t>
            </a:r>
          </a:p>
          <a:p>
            <a:pPr>
              <a:buNone/>
            </a:pPr>
            <a:r>
              <a:rPr lang="en-US" dirty="0" smtClean="0"/>
              <a:t> </a:t>
            </a:r>
          </a:p>
          <a:p>
            <a:pPr>
              <a:buNone/>
            </a:pPr>
            <a:r>
              <a:rPr lang="en-US" dirty="0" smtClean="0"/>
              <a:t>a- critiquing and embellishing a client's goals. </a:t>
            </a:r>
          </a:p>
          <a:p>
            <a:pPr>
              <a:buNone/>
            </a:pPr>
            <a:r>
              <a:rPr lang="en-US" dirty="0" smtClean="0"/>
              <a:t>b- letting the client self-determine the need for goals. </a:t>
            </a:r>
          </a:p>
          <a:p>
            <a:pPr>
              <a:buNone/>
            </a:pPr>
            <a:r>
              <a:rPr lang="en-US" dirty="0" smtClean="0"/>
              <a:t>c- taking charge of the process to ensure it is completed accurately. </a:t>
            </a:r>
          </a:p>
          <a:p>
            <a:pPr>
              <a:buNone/>
            </a:pPr>
            <a:r>
              <a:rPr lang="en-US" dirty="0" smtClean="0"/>
              <a:t>d- facilitating a process around the client's goal setting, planning, and prioritizing.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effectLst/>
              </a:rPr>
              <a:t>Sample Domain Question</a:t>
            </a:r>
            <a:r>
              <a:rPr lang="en-US" sz="4800" dirty="0" smtClean="0">
                <a:effectLst/>
              </a:rPr>
              <a:t/>
            </a:r>
            <a:br>
              <a:rPr lang="en-US" sz="4800" dirty="0" smtClean="0">
                <a:effectLst/>
              </a:rPr>
            </a:br>
            <a:r>
              <a:rPr lang="en-US" sz="4000" dirty="0" smtClean="0">
                <a:solidFill>
                  <a:srgbClr val="002060"/>
                </a:solidFill>
                <a:effectLst/>
              </a:rPr>
              <a:t>www.coachfederation.org</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sz="2300" b="1" dirty="0" smtClean="0"/>
              <a:t>Domain: Coaching Foundations &amp; Knowledge Base </a:t>
            </a:r>
          </a:p>
          <a:p>
            <a:pPr>
              <a:buNone/>
            </a:pPr>
            <a:r>
              <a:rPr lang="en-US" sz="2600" dirty="0" smtClean="0"/>
              <a:t> </a:t>
            </a:r>
          </a:p>
          <a:p>
            <a:pPr>
              <a:buNone/>
            </a:pPr>
            <a:r>
              <a:rPr lang="en-US" dirty="0" smtClean="0"/>
              <a:t>Every coaching conversation should include </a:t>
            </a:r>
          </a:p>
          <a:p>
            <a:pPr>
              <a:buNone/>
            </a:pPr>
            <a:r>
              <a:rPr lang="en-US" dirty="0" smtClean="0"/>
              <a:t>a- an action plan. </a:t>
            </a:r>
          </a:p>
          <a:p>
            <a:pPr>
              <a:buNone/>
            </a:pPr>
            <a:r>
              <a:rPr lang="en-US" dirty="0" smtClean="0"/>
              <a:t>b- an agenda identified by the client. </a:t>
            </a:r>
          </a:p>
          <a:p>
            <a:pPr>
              <a:buNone/>
            </a:pPr>
            <a:r>
              <a:rPr lang="en-US" dirty="0" smtClean="0"/>
              <a:t>c- review of fieldwork. </a:t>
            </a:r>
          </a:p>
          <a:p>
            <a:pPr>
              <a:buNone/>
            </a:pPr>
            <a:r>
              <a:rPr lang="en-US" dirty="0" smtClean="0"/>
              <a:t>d- a summary by the coach of the client's progress.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rPr>
              <a:t>New ICF Credentialing Requirements </a:t>
            </a:r>
            <a:r>
              <a:rPr lang="en-US" sz="3200" dirty="0" smtClean="0">
                <a:solidFill>
                  <a:srgbClr val="002060"/>
                </a:solidFill>
                <a:effectLst/>
              </a:rPr>
              <a:t>www.coachfederation.org</a:t>
            </a:r>
            <a:endParaRPr lang="en-US" sz="3200" dirty="0">
              <a:solidFill>
                <a:srgbClr val="002060"/>
              </a:solidFill>
            </a:endParaRPr>
          </a:p>
        </p:txBody>
      </p:sp>
      <p:sp>
        <p:nvSpPr>
          <p:cNvPr id="3" name="Content Placeholder 2"/>
          <p:cNvSpPr>
            <a:spLocks noGrp="1"/>
          </p:cNvSpPr>
          <p:nvPr>
            <p:ph idx="1"/>
          </p:nvPr>
        </p:nvSpPr>
        <p:spPr>
          <a:xfrm>
            <a:off x="1143000" y="1828800"/>
            <a:ext cx="7772400" cy="4419600"/>
          </a:xfrm>
        </p:spPr>
        <p:txBody>
          <a:bodyPr>
            <a:normAutofit fontScale="70000" lnSpcReduction="20000"/>
          </a:bodyPr>
          <a:lstStyle/>
          <a:p>
            <a:pPr>
              <a:buNone/>
            </a:pPr>
            <a:r>
              <a:rPr lang="en-US" sz="3600" i="1" dirty="0" smtClean="0"/>
              <a:t>WHY  THE CHANGE?</a:t>
            </a:r>
          </a:p>
          <a:p>
            <a:pPr>
              <a:buNone/>
            </a:pPr>
            <a:endParaRPr lang="en-US" sz="3600" dirty="0" smtClean="0"/>
          </a:p>
          <a:p>
            <a:pPr>
              <a:buNone/>
            </a:pPr>
            <a:r>
              <a:rPr lang="en-US" sz="3600" dirty="0" smtClean="0"/>
              <a:t>The ICF is taking a proactive stance in implementing Credentialing program improvements.</a:t>
            </a:r>
          </a:p>
          <a:p>
            <a:pPr>
              <a:buNone/>
            </a:pPr>
            <a:endParaRPr lang="en-US" sz="3600" dirty="0" smtClean="0"/>
          </a:p>
          <a:p>
            <a:pPr>
              <a:buNone/>
            </a:pPr>
            <a:r>
              <a:rPr lang="en-US" sz="3600" dirty="0" smtClean="0"/>
              <a:t>“We are confident that these updates will continue to elevate the integrity and consistency of the Credential program,” says ICF Chair Dr. Damian </a:t>
            </a:r>
            <a:r>
              <a:rPr lang="en-US" sz="3600" dirty="0" err="1" smtClean="0"/>
              <a:t>Goldvarg</a:t>
            </a:r>
            <a:r>
              <a:rPr lang="en-US" sz="3600" dirty="0" smtClean="0"/>
              <a:t>. </a:t>
            </a:r>
          </a:p>
          <a:p>
            <a:pPr>
              <a:buNone/>
            </a:pPr>
            <a:r>
              <a:rPr lang="en-US" sz="3600" dirty="0" smtClean="0"/>
              <a:t>“We believe that coaching is key to helping humanity flourish and we want ICF membership and credentialing standards to advocate for quality coaching.”</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rPr>
              <a:t>New ICF Credentialing Requirements </a:t>
            </a:r>
            <a:r>
              <a:rPr lang="en-US" sz="3200" dirty="0" smtClean="0">
                <a:solidFill>
                  <a:srgbClr val="002060"/>
                </a:solidFill>
                <a:effectLst/>
              </a:rPr>
              <a:t>www.coachfederation.org</a:t>
            </a:r>
            <a:endParaRPr lang="en-US" sz="3200" dirty="0">
              <a:solidFill>
                <a:srgbClr val="002060"/>
              </a:solidFill>
              <a:effectLst/>
            </a:endParaRPr>
          </a:p>
        </p:txBody>
      </p:sp>
      <p:sp>
        <p:nvSpPr>
          <p:cNvPr id="3" name="Content Placeholder 2"/>
          <p:cNvSpPr>
            <a:spLocks noGrp="1"/>
          </p:cNvSpPr>
          <p:nvPr>
            <p:ph idx="1"/>
          </p:nvPr>
        </p:nvSpPr>
        <p:spPr>
          <a:xfrm>
            <a:off x="1435608" y="1676400"/>
            <a:ext cx="7498080" cy="4572000"/>
          </a:xfrm>
        </p:spPr>
        <p:txBody>
          <a:bodyPr>
            <a:normAutofit lnSpcReduction="10000"/>
          </a:bodyPr>
          <a:lstStyle/>
          <a:p>
            <a:pPr>
              <a:buNone/>
            </a:pPr>
            <a:r>
              <a:rPr lang="en-US" sz="2800" dirty="0" smtClean="0"/>
              <a:t>The following changes are being implemented, effective April 1, 2014</a:t>
            </a:r>
          </a:p>
          <a:p>
            <a:r>
              <a:rPr lang="en-US" sz="2800" b="1" dirty="0" smtClean="0">
                <a:solidFill>
                  <a:srgbClr val="002060"/>
                </a:solidFill>
              </a:rPr>
              <a:t>Written Exam</a:t>
            </a:r>
            <a:r>
              <a:rPr lang="en-US" sz="2800" dirty="0" smtClean="0">
                <a:solidFill>
                  <a:srgbClr val="002060"/>
                </a:solidFill>
              </a:rPr>
              <a:t> </a:t>
            </a:r>
            <a:r>
              <a:rPr lang="en-US" sz="2800" dirty="0" smtClean="0"/>
              <a:t>All applicants (ACC, PCC, MCC) must take the ICF Coach Knowledge Assessment –a multiple-choice, Web-based exam. </a:t>
            </a:r>
            <a:r>
              <a:rPr lang="en-US" sz="2800" u="sng" dirty="0" smtClean="0"/>
              <a:t>Note: </a:t>
            </a:r>
            <a:r>
              <a:rPr lang="en-US" sz="2800" dirty="0" smtClean="0"/>
              <a:t>The written exam is </a:t>
            </a:r>
            <a:r>
              <a:rPr lang="en-US" sz="2800" i="1" dirty="0" smtClean="0"/>
              <a:t>not</a:t>
            </a:r>
            <a:r>
              <a:rPr lang="en-US" sz="2800" dirty="0" smtClean="0"/>
              <a:t> required for credential renewals.</a:t>
            </a:r>
          </a:p>
          <a:p>
            <a:r>
              <a:rPr lang="en-US" sz="2800" b="1" dirty="0" smtClean="0">
                <a:solidFill>
                  <a:srgbClr val="002060"/>
                </a:solidFill>
              </a:rPr>
              <a:t>Dropping the recording requirement </a:t>
            </a:r>
            <a:r>
              <a:rPr lang="en-US" sz="2800" dirty="0" smtClean="0"/>
              <a:t>for ACC applicants who have completed an ACTP (such as CTI).  A recording is not needed - the written exam fulfills the requirement.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rPr>
              <a:t>New ICF Credentialing Requirements </a:t>
            </a:r>
            <a:r>
              <a:rPr lang="en-US" sz="3200" dirty="0" smtClean="0">
                <a:solidFill>
                  <a:srgbClr val="002060"/>
                </a:solidFill>
                <a:effectLst/>
              </a:rPr>
              <a:t>www.coachfederation.org</a:t>
            </a:r>
            <a:endParaRPr lang="en-US" sz="3200" dirty="0"/>
          </a:p>
        </p:txBody>
      </p:sp>
      <p:sp>
        <p:nvSpPr>
          <p:cNvPr id="3" name="Content Placeholder 2"/>
          <p:cNvSpPr>
            <a:spLocks noGrp="1"/>
          </p:cNvSpPr>
          <p:nvPr>
            <p:ph idx="1"/>
          </p:nvPr>
        </p:nvSpPr>
        <p:spPr>
          <a:xfrm>
            <a:off x="1435608" y="1905000"/>
            <a:ext cx="7498080" cy="4343400"/>
          </a:xfrm>
        </p:spPr>
        <p:txBody>
          <a:bodyPr>
            <a:normAutofit/>
          </a:bodyPr>
          <a:lstStyle/>
          <a:p>
            <a:pPr>
              <a:buNone/>
            </a:pPr>
            <a:r>
              <a:rPr lang="en-US" dirty="0" smtClean="0"/>
              <a:t>Application Requirements – ACC</a:t>
            </a:r>
          </a:p>
          <a:p>
            <a:r>
              <a:rPr lang="en-US" dirty="0" smtClean="0"/>
              <a:t>Completion of an ICF Accredited Coach Training Program (ACTP) </a:t>
            </a:r>
          </a:p>
          <a:p>
            <a:r>
              <a:rPr lang="en-US" dirty="0" smtClean="0"/>
              <a:t>100 hours of client coaching experience</a:t>
            </a:r>
          </a:p>
          <a:p>
            <a:r>
              <a:rPr lang="en-US" dirty="0" smtClean="0"/>
              <a:t>Coach Knowledge Assessment </a:t>
            </a:r>
            <a:r>
              <a:rPr lang="en-US" sz="2000" dirty="0" smtClean="0"/>
              <a:t>(effective April 1)</a:t>
            </a:r>
          </a:p>
          <a:p>
            <a:r>
              <a:rPr lang="en-US" dirty="0" smtClean="0"/>
              <a:t>$100 USD application fee for members, $300 USD for non-members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rPr>
              <a:t>New ICF Credentialing Requirements </a:t>
            </a:r>
            <a:r>
              <a:rPr lang="en-US" sz="3200" dirty="0" smtClean="0">
                <a:solidFill>
                  <a:srgbClr val="002060"/>
                </a:solidFill>
                <a:effectLst/>
              </a:rPr>
              <a:t>www.coachfederation.org</a:t>
            </a:r>
            <a:endParaRPr lang="en-US" sz="3200"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sz="4000" dirty="0" smtClean="0"/>
              <a:t>Let’s talk about the </a:t>
            </a:r>
          </a:p>
          <a:p>
            <a:pPr>
              <a:buNone/>
            </a:pPr>
            <a:r>
              <a:rPr lang="en-US" sz="4000" dirty="0" smtClean="0"/>
              <a:t>Coach Knowledge Assessment!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ffectLst/>
              </a:rPr>
              <a:t>The Coach Knowledge Assessment </a:t>
            </a:r>
            <a:r>
              <a:rPr lang="en-US" sz="2800" dirty="0" smtClean="0">
                <a:solidFill>
                  <a:srgbClr val="002060"/>
                </a:solidFill>
                <a:effectLst/>
              </a:rPr>
              <a:t>www.coachfederation.org</a:t>
            </a:r>
            <a:endParaRPr lang="en-US" sz="2800" dirty="0">
              <a:effectLst/>
            </a:endParaRPr>
          </a:p>
        </p:txBody>
      </p:sp>
      <p:sp>
        <p:nvSpPr>
          <p:cNvPr id="3" name="Content Placeholder 2"/>
          <p:cNvSpPr>
            <a:spLocks noGrp="1"/>
          </p:cNvSpPr>
          <p:nvPr>
            <p:ph idx="1"/>
          </p:nvPr>
        </p:nvSpPr>
        <p:spPr>
          <a:xfrm>
            <a:off x="1435608" y="1905000"/>
            <a:ext cx="7498080" cy="4343400"/>
          </a:xfrm>
        </p:spPr>
        <p:txBody>
          <a:bodyPr>
            <a:normAutofit/>
          </a:bodyPr>
          <a:lstStyle/>
          <a:p>
            <a:pPr>
              <a:buNone/>
            </a:pPr>
            <a:r>
              <a:rPr lang="en-US" dirty="0" smtClean="0"/>
              <a:t>Purpose is to demonstrate foundational knowledge of the ICF’s</a:t>
            </a:r>
          </a:p>
          <a:p>
            <a:r>
              <a:rPr lang="en-US" dirty="0" smtClean="0"/>
              <a:t>Core Competencies</a:t>
            </a:r>
          </a:p>
          <a:p>
            <a:r>
              <a:rPr lang="en-US" dirty="0" smtClean="0"/>
              <a:t>Code of Ethics</a:t>
            </a:r>
          </a:p>
          <a:p>
            <a:r>
              <a:rPr lang="en-US" dirty="0" smtClean="0"/>
              <a:t>Definition of Coaching</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effectLst/>
              </a:rPr>
              <a:t>The Coach Knowledge Assessment </a:t>
            </a:r>
            <a:r>
              <a:rPr lang="en-US" sz="3600" dirty="0" smtClean="0">
                <a:solidFill>
                  <a:srgbClr val="002060"/>
                </a:solidFill>
                <a:effectLst/>
              </a:rPr>
              <a:t>www.coachfederation.org</a:t>
            </a:r>
            <a:endParaRPr lang="en-US" dirty="0"/>
          </a:p>
        </p:txBody>
      </p:sp>
      <p:sp>
        <p:nvSpPr>
          <p:cNvPr id="3" name="Content Placeholder 2"/>
          <p:cNvSpPr>
            <a:spLocks noGrp="1"/>
          </p:cNvSpPr>
          <p:nvPr>
            <p:ph idx="1"/>
          </p:nvPr>
        </p:nvSpPr>
        <p:spPr>
          <a:xfrm>
            <a:off x="1435608" y="1676400"/>
            <a:ext cx="7498080" cy="4572000"/>
          </a:xfrm>
        </p:spPr>
        <p:txBody>
          <a:bodyPr>
            <a:normAutofit fontScale="92500" lnSpcReduction="20000"/>
          </a:bodyPr>
          <a:lstStyle/>
          <a:p>
            <a:pPr>
              <a:buNone/>
            </a:pPr>
            <a:r>
              <a:rPr lang="en-US" dirty="0" smtClean="0"/>
              <a:t>Approx. 155 multiple choice questions.</a:t>
            </a:r>
          </a:p>
          <a:p>
            <a:pPr>
              <a:buNone/>
            </a:pPr>
            <a:endParaRPr lang="en-US" dirty="0" smtClean="0"/>
          </a:p>
          <a:p>
            <a:pPr>
              <a:buNone/>
            </a:pPr>
            <a:r>
              <a:rPr lang="en-US" dirty="0" smtClean="0"/>
              <a:t>Online exam takes 2-3 hours to complete.</a:t>
            </a:r>
          </a:p>
          <a:p>
            <a:pPr>
              <a:buNone/>
            </a:pPr>
            <a:endParaRPr lang="en-US" dirty="0" smtClean="0"/>
          </a:p>
          <a:p>
            <a:pPr>
              <a:buNone/>
            </a:pPr>
            <a:r>
              <a:rPr lang="en-US" dirty="0" smtClean="0"/>
              <a:t>Test content covers 5 domains: </a:t>
            </a:r>
          </a:p>
          <a:p>
            <a:r>
              <a:rPr lang="en-US" dirty="0" smtClean="0"/>
              <a:t>setting the foundation</a:t>
            </a:r>
          </a:p>
          <a:p>
            <a:r>
              <a:rPr lang="en-US" dirty="0" smtClean="0"/>
              <a:t>co-creating the relationship</a:t>
            </a:r>
          </a:p>
          <a:p>
            <a:r>
              <a:rPr lang="en-US" dirty="0" smtClean="0"/>
              <a:t>communicating effectively</a:t>
            </a:r>
          </a:p>
          <a:p>
            <a:r>
              <a:rPr lang="en-US" dirty="0" smtClean="0"/>
              <a:t>facilitating learning and results</a:t>
            </a:r>
          </a:p>
          <a:p>
            <a:r>
              <a:rPr lang="en-US" dirty="0" smtClean="0"/>
              <a:t>coaching foundations and knowledge base.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effectLst/>
              </a:rPr>
              <a:t>ICF Core Competencies</a:t>
            </a:r>
            <a:br>
              <a:rPr lang="en-US" sz="4000" dirty="0" smtClean="0">
                <a:effectLst/>
              </a:rPr>
            </a:br>
            <a:r>
              <a:rPr lang="en-US" sz="3200" dirty="0" smtClean="0">
                <a:solidFill>
                  <a:srgbClr val="002060"/>
                </a:solidFill>
                <a:effectLst/>
              </a:rPr>
              <a:t>www.coachfederation.org</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A. Setting the Foundation </a:t>
            </a:r>
            <a:r>
              <a:rPr lang="en-US" dirty="0" smtClean="0"/>
              <a:t> </a:t>
            </a:r>
            <a:br>
              <a:rPr lang="en-US" dirty="0" smtClean="0"/>
            </a:br>
            <a:r>
              <a:rPr lang="en-US" dirty="0" smtClean="0"/>
              <a:t>1. Meeting Ethical Guidelines and Professional Standards</a:t>
            </a:r>
            <a:br>
              <a:rPr lang="en-US" dirty="0" smtClean="0"/>
            </a:br>
            <a:r>
              <a:rPr lang="en-US" dirty="0" smtClean="0"/>
              <a:t>2. Establishing the Coaching Agreement</a:t>
            </a:r>
          </a:p>
          <a:p>
            <a:pPr>
              <a:buNone/>
            </a:pPr>
            <a:r>
              <a:rPr lang="en-US" b="1" dirty="0" smtClean="0"/>
              <a:t>B. Co-creating the Relationship</a:t>
            </a:r>
            <a:r>
              <a:rPr lang="en-US" dirty="0" smtClean="0"/>
              <a:t/>
            </a:r>
            <a:br>
              <a:rPr lang="en-US" dirty="0" smtClean="0"/>
            </a:br>
            <a:r>
              <a:rPr lang="en-US" dirty="0" smtClean="0"/>
              <a:t>3. Establishing Trust and Intimacy with the Client</a:t>
            </a:r>
            <a:br>
              <a:rPr lang="en-US" dirty="0" smtClean="0"/>
            </a:br>
            <a:r>
              <a:rPr lang="en-US" dirty="0" smtClean="0"/>
              <a:t>4. Coaching Presence</a:t>
            </a:r>
          </a:p>
          <a:p>
            <a:pPr>
              <a:buNone/>
            </a:pPr>
            <a:r>
              <a:rPr lang="en-US" b="1" dirty="0" smtClean="0"/>
              <a:t>C. Communicating Effectively </a:t>
            </a:r>
            <a:r>
              <a:rPr lang="en-US" dirty="0" smtClean="0"/>
              <a:t/>
            </a:r>
            <a:br>
              <a:rPr lang="en-US" dirty="0" smtClean="0"/>
            </a:br>
            <a:r>
              <a:rPr lang="en-US" dirty="0" smtClean="0"/>
              <a:t>5. Active Listening </a:t>
            </a:r>
            <a:br>
              <a:rPr lang="en-US" dirty="0" smtClean="0"/>
            </a:br>
            <a:r>
              <a:rPr lang="en-US" dirty="0" smtClean="0"/>
              <a:t>6. Powerful Questioning</a:t>
            </a:r>
            <a:br>
              <a:rPr lang="en-US" dirty="0" smtClean="0"/>
            </a:br>
            <a:r>
              <a:rPr lang="en-US" dirty="0" smtClean="0"/>
              <a:t>7. Direct Communication </a:t>
            </a:r>
          </a:p>
          <a:p>
            <a:pPr>
              <a:buNone/>
            </a:pPr>
            <a:r>
              <a:rPr lang="en-US" b="1" dirty="0" smtClean="0"/>
              <a:t>D. Facilitating Learning and Results </a:t>
            </a:r>
            <a:r>
              <a:rPr lang="en-US" dirty="0" smtClean="0"/>
              <a:t> </a:t>
            </a:r>
            <a:br>
              <a:rPr lang="en-US" dirty="0" smtClean="0"/>
            </a:br>
            <a:r>
              <a:rPr lang="en-US" dirty="0" smtClean="0"/>
              <a:t>8. Creating Awareness </a:t>
            </a:r>
            <a:br>
              <a:rPr lang="en-US" dirty="0" smtClean="0"/>
            </a:br>
            <a:r>
              <a:rPr lang="en-US" dirty="0" smtClean="0"/>
              <a:t>9. Designing Actions </a:t>
            </a:r>
            <a:br>
              <a:rPr lang="en-US" dirty="0" smtClean="0"/>
            </a:br>
            <a:r>
              <a:rPr lang="en-US" dirty="0" smtClean="0"/>
              <a:t>10. Planning and Goal Setting</a:t>
            </a:r>
            <a:br>
              <a:rPr lang="en-US" dirty="0" smtClean="0"/>
            </a:br>
            <a:r>
              <a:rPr lang="en-US" dirty="0" smtClean="0"/>
              <a:t>11. Managing Progress and Accountability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effectLst/>
              </a:rPr>
              <a:t>ICF Code of Ethics</a:t>
            </a:r>
            <a:r>
              <a:rPr lang="en-US" sz="5400" dirty="0" smtClean="0">
                <a:effectLst/>
              </a:rPr>
              <a:t/>
            </a:r>
            <a:br>
              <a:rPr lang="en-US" sz="5400" dirty="0" smtClean="0">
                <a:effectLst/>
              </a:rPr>
            </a:br>
            <a:r>
              <a:rPr lang="en-US" sz="4400" dirty="0" smtClean="0">
                <a:solidFill>
                  <a:srgbClr val="002060"/>
                </a:solidFill>
                <a:effectLst/>
              </a:rPr>
              <a:t>www.coachfederation.org</a:t>
            </a:r>
            <a:endParaRPr lang="en-US" dirty="0"/>
          </a:p>
        </p:txBody>
      </p:sp>
      <p:sp>
        <p:nvSpPr>
          <p:cNvPr id="3" name="Content Placeholder 2"/>
          <p:cNvSpPr>
            <a:spLocks noGrp="1"/>
          </p:cNvSpPr>
          <p:nvPr>
            <p:ph idx="1"/>
          </p:nvPr>
        </p:nvSpPr>
        <p:spPr>
          <a:xfrm>
            <a:off x="1219200" y="1828800"/>
            <a:ext cx="7714488" cy="4419600"/>
          </a:xfrm>
        </p:spPr>
        <p:txBody>
          <a:bodyPr>
            <a:normAutofit/>
          </a:bodyPr>
          <a:lstStyle/>
          <a:p>
            <a:pPr>
              <a:buNone/>
            </a:pPr>
            <a:endParaRPr lang="en-US" sz="2800" b="1" i="1" dirty="0" smtClean="0"/>
          </a:p>
          <a:p>
            <a:pPr>
              <a:buNone/>
            </a:pPr>
            <a:r>
              <a:rPr lang="en-US" sz="2800" b="1" dirty="0" smtClean="0"/>
              <a:t>Section 1: Professional Conduct At Large</a:t>
            </a:r>
          </a:p>
          <a:p>
            <a:pPr>
              <a:buNone/>
            </a:pPr>
            <a:r>
              <a:rPr lang="en-US" sz="2800" b="1" dirty="0" smtClean="0"/>
              <a:t>Section 2: Conflicts of Interest</a:t>
            </a:r>
          </a:p>
          <a:p>
            <a:pPr>
              <a:buNone/>
            </a:pPr>
            <a:r>
              <a:rPr lang="en-US" sz="2800" b="1" dirty="0" smtClean="0"/>
              <a:t>Section 3: Professional Conduct with Clients</a:t>
            </a:r>
          </a:p>
          <a:p>
            <a:pPr>
              <a:buNone/>
            </a:pPr>
            <a:r>
              <a:rPr lang="en-US" sz="2800" b="1" dirty="0" smtClean="0"/>
              <a:t>Section 4: Confidentiality/Privacy</a:t>
            </a:r>
          </a:p>
          <a:p>
            <a:pPr>
              <a:buNone/>
            </a:pPr>
            <a:endParaRPr lang="en-US" sz="2800" b="1" dirty="0" smtClean="0"/>
          </a:p>
          <a:p>
            <a:pPr>
              <a:buNone/>
            </a:pPr>
            <a:r>
              <a:rPr lang="en-US" sz="2800" b="1" dirty="0" smtClean="0"/>
              <a:t>For complete information, visit:</a:t>
            </a:r>
          </a:p>
          <a:p>
            <a:pPr>
              <a:buNone/>
            </a:pPr>
            <a:r>
              <a:rPr lang="en-US" dirty="0" smtClean="0"/>
              <a:t>http://www.coachfederation.org/ethics/</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325</TotalTime>
  <Words>834</Words>
  <Application>Microsoft Office PowerPoint</Application>
  <PresentationFormat>On-screen Show (4:3)</PresentationFormat>
  <Paragraphs>123</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New ICF Credentialing Requirements  </vt:lpstr>
      <vt:lpstr>New ICF Credentialing Requirements www.coachfederation.org</vt:lpstr>
      <vt:lpstr>New ICF Credentialing Requirements www.coachfederation.org</vt:lpstr>
      <vt:lpstr>New ICF Credentialing Requirements www.coachfederation.org</vt:lpstr>
      <vt:lpstr>New ICF Credentialing Requirements www.coachfederation.org</vt:lpstr>
      <vt:lpstr>The Coach Knowledge Assessment www.coachfederation.org</vt:lpstr>
      <vt:lpstr>The Coach Knowledge Assessment www.coachfederation.org</vt:lpstr>
      <vt:lpstr>ICF Core Competencies www.coachfederation.org</vt:lpstr>
      <vt:lpstr>ICF Code of Ethics www.coachfederation.org</vt:lpstr>
      <vt:lpstr>ICF Definition of Coaching www.coachfederation.org</vt:lpstr>
      <vt:lpstr>Sample Domain Question www.coachfederation.org</vt:lpstr>
      <vt:lpstr>Sample Domain Question www.coachfederation.org</vt:lpstr>
      <vt:lpstr>Sample Domain Question www.coachfederation.org</vt:lpstr>
      <vt:lpstr>Sample Domain Question www.coachfederation.org</vt:lpstr>
      <vt:lpstr>Sample Domain Question www.coachfederation.org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Schichter</dc:creator>
  <cp:lastModifiedBy>Jill Schichter</cp:lastModifiedBy>
  <cp:revision>35</cp:revision>
  <dcterms:created xsi:type="dcterms:W3CDTF">2014-03-17T21:38:35Z</dcterms:created>
  <dcterms:modified xsi:type="dcterms:W3CDTF">2014-03-18T03:05:10Z</dcterms:modified>
</cp:coreProperties>
</file>