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138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36A24E25-5F22-4444-8D57-B40ADF6601C7}" type="datetimeFigureOut">
              <a:rPr lang="es-ES" smtClean="0"/>
              <a:pPr/>
              <a:t>22/06/13</a:t>
            </a:fld>
            <a:endParaRPr lang="es-ES"/>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ES"/>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C802D80B-5363-4489-8E95-444A16D833CF}" type="slidenum">
              <a:rPr lang="es-ES" smtClean="0"/>
              <a:pPr/>
              <a:t>‹Nr.›</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6A24E25-5F22-4444-8D57-B40ADF6601C7}" type="datetimeFigureOut">
              <a:rPr lang="es-ES" smtClean="0"/>
              <a:pPr/>
              <a:t>22/06/13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802D80B-5363-4489-8E95-444A16D833CF}" type="slidenum">
              <a:rPr lang="es-ES" smtClean="0"/>
              <a:pPr/>
              <a:t>‹Nr.›</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6A24E25-5F22-4444-8D57-B40ADF6601C7}" type="datetimeFigureOut">
              <a:rPr lang="es-ES" smtClean="0"/>
              <a:pPr/>
              <a:t>22/06/13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802D80B-5363-4489-8E95-444A16D833CF}" type="slidenum">
              <a:rPr lang="es-ES" smtClean="0"/>
              <a:pPr/>
              <a:t>‹Nr.›</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36A24E25-5F22-4444-8D57-B40ADF6601C7}" type="datetimeFigureOut">
              <a:rPr lang="es-ES" smtClean="0"/>
              <a:pPr/>
              <a:t>22/06/13</a:t>
            </a:fld>
            <a:endParaRPr lang="es-ES"/>
          </a:p>
        </p:txBody>
      </p:sp>
      <p:sp>
        <p:nvSpPr>
          <p:cNvPr id="9" name="8 Marcador de número de diapositiva"/>
          <p:cNvSpPr>
            <a:spLocks noGrp="1"/>
          </p:cNvSpPr>
          <p:nvPr>
            <p:ph type="sldNum" sz="quarter" idx="15"/>
          </p:nvPr>
        </p:nvSpPr>
        <p:spPr/>
        <p:txBody>
          <a:bodyPr rtlCol="0"/>
          <a:lstStyle/>
          <a:p>
            <a:fld id="{C802D80B-5363-4489-8E95-444A16D833CF}" type="slidenum">
              <a:rPr lang="es-ES" smtClean="0"/>
              <a:pPr/>
              <a:t>‹Nr.›</a:t>
            </a:fld>
            <a:endParaRPr lang="es-ES"/>
          </a:p>
        </p:txBody>
      </p:sp>
      <p:sp>
        <p:nvSpPr>
          <p:cNvPr id="10" name="9 Marcador de pie de página"/>
          <p:cNvSpPr>
            <a:spLocks noGrp="1"/>
          </p:cNvSpPr>
          <p:nvPr>
            <p:ph type="ftr" sz="quarter" idx="16"/>
          </p:nvPr>
        </p:nvSpPr>
        <p:spPr/>
        <p:txBody>
          <a:bodyPr rtlCol="0"/>
          <a:lstStyle/>
          <a:p>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36A24E25-5F22-4444-8D57-B40ADF6601C7}" type="datetimeFigureOut">
              <a:rPr lang="es-ES" smtClean="0"/>
              <a:pPr/>
              <a:t>22/06/13</a:t>
            </a:fld>
            <a:endParaRPr lang="es-ES"/>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ES"/>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C802D80B-5363-4489-8E95-444A16D833CF}" type="slidenum">
              <a:rPr lang="es-ES" smtClean="0"/>
              <a:pPr/>
              <a:t>‹Nr.›</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36A24E25-5F22-4444-8D57-B40ADF6601C7}" type="datetimeFigureOut">
              <a:rPr lang="es-ES" smtClean="0"/>
              <a:pPr/>
              <a:t>22/06/13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802D80B-5363-4489-8E95-444A16D833CF}" type="slidenum">
              <a:rPr lang="es-ES" smtClean="0"/>
              <a:pPr/>
              <a:t>‹Nr.›</a:t>
            </a:fld>
            <a:endParaRPr lang="es-ES"/>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36A24E25-5F22-4444-8D57-B40ADF6601C7}" type="datetimeFigureOut">
              <a:rPr lang="es-ES" smtClean="0"/>
              <a:pPr/>
              <a:t>22/06/13</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C802D80B-5363-4489-8E95-444A16D833CF}" type="slidenum">
              <a:rPr lang="es-ES" smtClean="0"/>
              <a:pPr/>
              <a:t>‹Nr.›</a:t>
            </a:fld>
            <a:endParaRPr lang="es-ES"/>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36A24E25-5F22-4444-8D57-B40ADF6601C7}" type="datetimeFigureOut">
              <a:rPr lang="es-ES" smtClean="0"/>
              <a:pPr/>
              <a:t>22/06/13</a:t>
            </a:fld>
            <a:endParaRPr lang="es-ES"/>
          </a:p>
        </p:txBody>
      </p:sp>
      <p:sp>
        <p:nvSpPr>
          <p:cNvPr id="7" name="6 Marcador de número de diapositiva"/>
          <p:cNvSpPr>
            <a:spLocks noGrp="1"/>
          </p:cNvSpPr>
          <p:nvPr>
            <p:ph type="sldNum" sz="quarter" idx="11"/>
          </p:nvPr>
        </p:nvSpPr>
        <p:spPr/>
        <p:txBody>
          <a:bodyPr rtlCol="0"/>
          <a:lstStyle/>
          <a:p>
            <a:fld id="{C802D80B-5363-4489-8E95-444A16D833CF}" type="slidenum">
              <a:rPr lang="es-ES" smtClean="0"/>
              <a:pPr/>
              <a:t>‹Nr.›</a:t>
            </a:fld>
            <a:endParaRPr lang="es-ES"/>
          </a:p>
        </p:txBody>
      </p:sp>
      <p:sp>
        <p:nvSpPr>
          <p:cNvPr id="8" name="7 Marcador de pie de página"/>
          <p:cNvSpPr>
            <a:spLocks noGrp="1"/>
          </p:cNvSpPr>
          <p:nvPr>
            <p:ph type="ftr" sz="quarter" idx="12"/>
          </p:nvPr>
        </p:nvSpPr>
        <p:spPr/>
        <p:txBody>
          <a:bodyPr rtlCol="0"/>
          <a:lstStyle/>
          <a:p>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6A24E25-5F22-4444-8D57-B40ADF6601C7}" type="datetimeFigureOut">
              <a:rPr lang="es-ES" smtClean="0"/>
              <a:pPr/>
              <a:t>22/06/13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C802D80B-5363-4489-8E95-444A16D833CF}" type="slidenum">
              <a:rPr lang="es-ES" smtClean="0"/>
              <a:pPr/>
              <a:t>‹Nr.›</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36A24E25-5F22-4444-8D57-B40ADF6601C7}" type="datetimeFigureOut">
              <a:rPr lang="es-ES" smtClean="0"/>
              <a:pPr/>
              <a:t>22/06/13</a:t>
            </a:fld>
            <a:endParaRPr lang="es-ES"/>
          </a:p>
        </p:txBody>
      </p:sp>
      <p:sp>
        <p:nvSpPr>
          <p:cNvPr id="22" name="21 Marcador de número de diapositiva"/>
          <p:cNvSpPr>
            <a:spLocks noGrp="1"/>
          </p:cNvSpPr>
          <p:nvPr>
            <p:ph type="sldNum" sz="quarter" idx="15"/>
          </p:nvPr>
        </p:nvSpPr>
        <p:spPr/>
        <p:txBody>
          <a:bodyPr rtlCol="0"/>
          <a:lstStyle/>
          <a:p>
            <a:fld id="{C802D80B-5363-4489-8E95-444A16D833CF}" type="slidenum">
              <a:rPr lang="es-ES" smtClean="0"/>
              <a:pPr/>
              <a:t>‹Nr.›</a:t>
            </a:fld>
            <a:endParaRPr lang="es-ES"/>
          </a:p>
        </p:txBody>
      </p:sp>
      <p:sp>
        <p:nvSpPr>
          <p:cNvPr id="23" name="22 Marcador de pie de página"/>
          <p:cNvSpPr>
            <a:spLocks noGrp="1"/>
          </p:cNvSpPr>
          <p:nvPr>
            <p:ph type="ftr" sz="quarter" idx="16"/>
          </p:nvPr>
        </p:nvSpPr>
        <p:spPr/>
        <p:txBody>
          <a:bodyPr rtlCol="0"/>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36A24E25-5F22-4444-8D57-B40ADF6601C7}" type="datetimeFigureOut">
              <a:rPr lang="es-ES" smtClean="0"/>
              <a:pPr/>
              <a:t>22/06/13</a:t>
            </a:fld>
            <a:endParaRPr lang="es-ES"/>
          </a:p>
        </p:txBody>
      </p:sp>
      <p:sp>
        <p:nvSpPr>
          <p:cNvPr id="18" name="17 Marcador de número de diapositiva"/>
          <p:cNvSpPr>
            <a:spLocks noGrp="1"/>
          </p:cNvSpPr>
          <p:nvPr>
            <p:ph type="sldNum" sz="quarter" idx="11"/>
          </p:nvPr>
        </p:nvSpPr>
        <p:spPr/>
        <p:txBody>
          <a:bodyPr rtlCol="0"/>
          <a:lstStyle/>
          <a:p>
            <a:fld id="{C802D80B-5363-4489-8E95-444A16D833CF}" type="slidenum">
              <a:rPr lang="es-ES" smtClean="0"/>
              <a:pPr/>
              <a:t>‹Nr.›</a:t>
            </a:fld>
            <a:endParaRPr lang="es-ES"/>
          </a:p>
        </p:txBody>
      </p:sp>
      <p:sp>
        <p:nvSpPr>
          <p:cNvPr id="21" name="20 Marcador de pie de página"/>
          <p:cNvSpPr>
            <a:spLocks noGrp="1"/>
          </p:cNvSpPr>
          <p:nvPr>
            <p:ph type="ftr" sz="quarter" idx="12"/>
          </p:nvPr>
        </p:nvSpPr>
        <p:spPr/>
        <p:txBody>
          <a:bodyPr rtlCol="0"/>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6A24E25-5F22-4444-8D57-B40ADF6601C7}" type="datetimeFigureOut">
              <a:rPr lang="es-ES" smtClean="0"/>
              <a:pPr/>
              <a:t>22/06/13</a:t>
            </a:fld>
            <a:endParaRPr lang="es-ES"/>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E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802D80B-5363-4489-8E95-444A16D833CF}" type="slidenum">
              <a:rPr lang="es-ES" smtClean="0"/>
              <a:pPr/>
              <a:t>‹Nr.›</a:t>
            </a:fld>
            <a:endParaRPr lang="es-E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15 Rectángulo redondeado"/>
          <p:cNvSpPr/>
          <p:nvPr/>
        </p:nvSpPr>
        <p:spPr>
          <a:xfrm>
            <a:off x="2555776" y="908720"/>
            <a:ext cx="5184576"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t>BIO:        </a:t>
            </a:r>
            <a:r>
              <a:rPr lang="es-ES" dirty="0" smtClean="0">
                <a:latin typeface="Bookman Old Style" pitchFamily="18" charset="0"/>
              </a:rPr>
              <a:t> </a:t>
            </a:r>
            <a:r>
              <a:rPr lang="es-ES" sz="2400" dirty="0" smtClean="0">
                <a:latin typeface="Bookman Old Style" pitchFamily="18" charset="0"/>
              </a:rPr>
              <a:t>MARÍA MATEO </a:t>
            </a:r>
          </a:p>
          <a:p>
            <a:pPr algn="r"/>
            <a:r>
              <a:rPr lang="es-ES" sz="1600" dirty="0" smtClean="0">
                <a:latin typeface="Bookman Old Style" pitchFamily="18" charset="0"/>
              </a:rPr>
              <a:t>CPCC, ORSC, LEADERSHIP </a:t>
            </a:r>
            <a:endParaRPr lang="es-ES" sz="1600" dirty="0" smtClean="0">
              <a:latin typeface="Bookman Old Style" pitchFamily="18" charset="0"/>
            </a:endParaRPr>
          </a:p>
        </p:txBody>
      </p:sp>
      <p:sp>
        <p:nvSpPr>
          <p:cNvPr id="17" name="16 Título"/>
          <p:cNvSpPr>
            <a:spLocks noGrp="1"/>
          </p:cNvSpPr>
          <p:nvPr>
            <p:ph type="ctrTitle"/>
          </p:nvPr>
        </p:nvSpPr>
        <p:spPr>
          <a:xfrm>
            <a:off x="2195736" y="2996952"/>
            <a:ext cx="6768752" cy="3096344"/>
          </a:xfrm>
          <a:noFill/>
          <a:ln w="3175">
            <a:solidFill>
              <a:srgbClr val="0070C0"/>
            </a:solidFill>
          </a:ln>
        </p:spPr>
        <p:style>
          <a:lnRef idx="2">
            <a:schemeClr val="accent2"/>
          </a:lnRef>
          <a:fillRef idx="1">
            <a:schemeClr val="lt1"/>
          </a:fillRef>
          <a:effectRef idx="0">
            <a:schemeClr val="accent2"/>
          </a:effectRef>
          <a:fontRef idx="minor">
            <a:schemeClr val="dk1"/>
          </a:fontRef>
        </p:style>
        <p:txBody>
          <a:bodyPr anchor="t">
            <a:noAutofit/>
          </a:bodyPr>
          <a:lstStyle/>
          <a:p>
            <a:r>
              <a:rPr lang="es-ES" sz="1400" b="0" i="1" cap="none" dirty="0" smtClean="0">
                <a:solidFill>
                  <a:schemeClr val="accent1"/>
                </a:solidFill>
                <a:latin typeface="Century Schoolbook" pitchFamily="18" charset="0"/>
                <a:ea typeface="Calibri"/>
                <a:cs typeface="Times New Roman"/>
              </a:rPr>
              <a:t/>
            </a:r>
            <a:br>
              <a:rPr lang="es-ES" sz="1400" b="0" i="1" cap="none" dirty="0" smtClean="0">
                <a:solidFill>
                  <a:schemeClr val="accent1"/>
                </a:solidFill>
                <a:latin typeface="Century Schoolbook" pitchFamily="18" charset="0"/>
                <a:ea typeface="Calibri"/>
                <a:cs typeface="Times New Roman"/>
              </a:rPr>
            </a:br>
            <a:r>
              <a:rPr lang="es-ES" sz="1400" b="0" i="1" cap="none" dirty="0">
                <a:solidFill>
                  <a:schemeClr val="accent1"/>
                </a:solidFill>
                <a:latin typeface="Century Schoolbook" pitchFamily="18" charset="0"/>
                <a:ea typeface="Calibri"/>
                <a:cs typeface="Times New Roman"/>
              </a:rPr>
              <a:t> </a:t>
            </a:r>
            <a:r>
              <a:rPr lang="es-ES" sz="1400" b="0" i="1" cap="none" dirty="0" smtClean="0">
                <a:solidFill>
                  <a:schemeClr val="accent1"/>
                </a:solidFill>
                <a:latin typeface="Century Schoolbook" pitchFamily="18" charset="0"/>
                <a:ea typeface="Calibri"/>
                <a:cs typeface="Times New Roman"/>
              </a:rPr>
              <a:t>     </a:t>
            </a:r>
            <a:r>
              <a:rPr lang="en-US" sz="1400" b="0" i="1" cap="none" dirty="0" err="1" smtClean="0">
                <a:solidFill>
                  <a:schemeClr val="accent1"/>
                </a:solidFill>
                <a:latin typeface="Century Schoolbook" pitchFamily="18" charset="0"/>
                <a:ea typeface="Calibri"/>
                <a:cs typeface="Times New Roman"/>
              </a:rPr>
              <a:t>María</a:t>
            </a:r>
            <a:r>
              <a:rPr lang="en-US" sz="1400" b="0" i="1" cap="none" dirty="0" smtClean="0">
                <a:solidFill>
                  <a:schemeClr val="accent1"/>
                </a:solidFill>
                <a:latin typeface="Century Schoolbook" pitchFamily="18" charset="0"/>
                <a:ea typeface="Calibri"/>
                <a:cs typeface="Times New Roman"/>
              </a:rPr>
              <a:t> </a:t>
            </a:r>
            <a:r>
              <a:rPr lang="en-US" sz="1400" b="0" i="1" cap="none" dirty="0" smtClean="0">
                <a:solidFill>
                  <a:schemeClr val="accent1"/>
                </a:solidFill>
                <a:latin typeface="Century Schoolbook" pitchFamily="18" charset="0"/>
                <a:ea typeface="Calibri"/>
                <a:cs typeface="Times New Roman"/>
              </a:rPr>
              <a:t>is very passionate</a:t>
            </a:r>
            <a:r>
              <a:rPr lang="en-US" sz="1400" b="0" i="1" cap="none" dirty="0" smtClean="0">
                <a:solidFill>
                  <a:schemeClr val="accent1"/>
                </a:solidFill>
                <a:latin typeface="Century Schoolbook" pitchFamily="18" charset="0"/>
                <a:ea typeface="Calibri"/>
                <a:cs typeface="Times New Roman"/>
              </a:rPr>
              <a:t>  about her profession. </a:t>
            </a:r>
            <a:r>
              <a:rPr lang="en-US" sz="1400" b="0" i="1" cap="none" dirty="0">
                <a:solidFill>
                  <a:schemeClr val="accent1"/>
                </a:solidFill>
                <a:latin typeface="Century Schoolbook" pitchFamily="18" charset="0"/>
                <a:ea typeface="Calibri"/>
                <a:cs typeface="Times New Roman"/>
              </a:rPr>
              <a:t>H</a:t>
            </a:r>
            <a:r>
              <a:rPr lang="en-US" sz="1400" b="0" i="1" cap="none" dirty="0" smtClean="0">
                <a:solidFill>
                  <a:schemeClr val="accent1"/>
                </a:solidFill>
                <a:latin typeface="Century Schoolbook" pitchFamily="18" charset="0"/>
                <a:ea typeface="Calibri"/>
                <a:cs typeface="Times New Roman"/>
              </a:rPr>
              <a:t>er energy, positivity</a:t>
            </a:r>
            <a:r>
              <a:rPr lang="en-US" sz="1400" b="0" i="1" cap="none" dirty="0" smtClean="0">
                <a:solidFill>
                  <a:schemeClr val="accent1"/>
                </a:solidFill>
                <a:latin typeface="Century Schoolbook" pitchFamily="18" charset="0"/>
                <a:ea typeface="Calibri"/>
                <a:cs typeface="Times New Roman"/>
              </a:rPr>
              <a:t>, courage and empathy helps her to connect with her clients in a way not only to motivate them but more importantly to inspire them to discover and understand their true self and hidden talents. This in turn helps them to unearth their maximum potential to achieve their honorable  goals and objectives.</a:t>
            </a:r>
            <a:br>
              <a:rPr lang="en-US" sz="1400" b="0" i="1" cap="none" dirty="0" smtClean="0">
                <a:solidFill>
                  <a:schemeClr val="accent1"/>
                </a:solidFill>
                <a:latin typeface="Century Schoolbook" pitchFamily="18" charset="0"/>
                <a:ea typeface="Calibri"/>
                <a:cs typeface="Times New Roman"/>
              </a:rPr>
            </a:br>
            <a:r>
              <a:rPr lang="en-US" sz="1400" b="0" i="1" cap="none" dirty="0" smtClean="0">
                <a:solidFill>
                  <a:schemeClr val="accent1"/>
                </a:solidFill>
                <a:latin typeface="Century Schoolbook" pitchFamily="18" charset="0"/>
                <a:ea typeface="Calibri"/>
                <a:cs typeface="Times New Roman"/>
              </a:rPr>
              <a:t>     She  </a:t>
            </a:r>
            <a:r>
              <a:rPr lang="en-US" sz="1400" b="0" i="1" cap="none" dirty="0" smtClean="0">
                <a:solidFill>
                  <a:schemeClr val="accent1"/>
                </a:solidFill>
                <a:latin typeface="Century Schoolbook" pitchFamily="18" charset="0"/>
                <a:ea typeface="Calibri"/>
                <a:cs typeface="Times New Roman"/>
              </a:rPr>
              <a:t>t</a:t>
            </a:r>
            <a:r>
              <a:rPr lang="en-US" sz="1400" b="0" i="1" cap="none" dirty="0" smtClean="0">
                <a:solidFill>
                  <a:schemeClr val="accent1"/>
                </a:solidFill>
                <a:latin typeface="Century Schoolbook" pitchFamily="18" charset="0"/>
                <a:ea typeface="Calibri"/>
                <a:cs typeface="Times New Roman"/>
              </a:rPr>
              <a:t>ransmits total trust and security to create an open relationship where the clients are encouraged to believe in themselves and discover new possibilities of improvements.  </a:t>
            </a:r>
            <a:r>
              <a:rPr lang="en-US" sz="1400" b="0" i="1" cap="none" dirty="0">
                <a:solidFill>
                  <a:schemeClr val="accent1"/>
                </a:solidFill>
                <a:latin typeface="Century Schoolbook" pitchFamily="18" charset="0"/>
                <a:ea typeface="Calibri"/>
                <a:cs typeface="Times New Roman"/>
              </a:rPr>
              <a:t/>
            </a:r>
            <a:br>
              <a:rPr lang="en-US" sz="1400" b="0" i="1" cap="none" dirty="0">
                <a:solidFill>
                  <a:schemeClr val="accent1"/>
                </a:solidFill>
                <a:latin typeface="Century Schoolbook" pitchFamily="18" charset="0"/>
                <a:ea typeface="Calibri"/>
                <a:cs typeface="Times New Roman"/>
              </a:rPr>
            </a:br>
            <a:r>
              <a:rPr lang="en-US" sz="1400" b="0" i="1" cap="none" dirty="0" smtClean="0">
                <a:solidFill>
                  <a:schemeClr val="accent1"/>
                </a:solidFill>
                <a:latin typeface="Century Schoolbook" pitchFamily="18" charset="0"/>
                <a:ea typeface="Calibri"/>
                <a:cs typeface="Times New Roman"/>
              </a:rPr>
              <a:t>  </a:t>
            </a:r>
            <a:r>
              <a:rPr lang="en-US" sz="1400" b="0" i="1" cap="none" dirty="0" smtClean="0">
                <a:solidFill>
                  <a:schemeClr val="accent1"/>
                </a:solidFill>
                <a:latin typeface="Century Schoolbook" pitchFamily="18" charset="0"/>
                <a:ea typeface="Calibri"/>
                <a:cs typeface="Times New Roman"/>
              </a:rPr>
              <a:t>  Maria is a very intuitive person and has developed this trait throughout her life. She has always been a pillar of support and person to come to by all her colleagues, family and friends and has been a natural coach for them even when she was not a professional coach.</a:t>
            </a:r>
            <a:br>
              <a:rPr lang="en-US" sz="1400" b="0" i="1" cap="none" dirty="0" smtClean="0">
                <a:solidFill>
                  <a:schemeClr val="accent1"/>
                </a:solidFill>
                <a:latin typeface="Century Schoolbook" pitchFamily="18" charset="0"/>
                <a:ea typeface="Calibri"/>
                <a:cs typeface="Times New Roman"/>
              </a:rPr>
            </a:br>
            <a:r>
              <a:rPr lang="en-US" sz="1400" b="0" i="1" cap="none" dirty="0" smtClean="0">
                <a:solidFill>
                  <a:schemeClr val="accent1"/>
                </a:solidFill>
                <a:latin typeface="Century Schoolbook" pitchFamily="18" charset="0"/>
                <a:ea typeface="Calibri"/>
                <a:cs typeface="Times New Roman"/>
              </a:rPr>
              <a:t>       </a:t>
            </a:r>
            <a:br>
              <a:rPr lang="en-US" sz="1400" b="0" i="1" cap="none" dirty="0" smtClean="0">
                <a:solidFill>
                  <a:schemeClr val="accent1"/>
                </a:solidFill>
                <a:latin typeface="Century Schoolbook" pitchFamily="18" charset="0"/>
                <a:ea typeface="Calibri"/>
                <a:cs typeface="Times New Roman"/>
              </a:rPr>
            </a:br>
            <a:endParaRPr lang="en-US" sz="1400" dirty="0">
              <a:latin typeface="Century Schoolbook" pitchFamily="18" charset="0"/>
            </a:endParaRPr>
          </a:p>
        </p:txBody>
      </p:sp>
      <p:pic>
        <p:nvPicPr>
          <p:cNvPr id="18" name="17 Imagen" descr="foto de CV Maria.jpg"/>
          <p:cNvPicPr>
            <a:picLocks noChangeAspect="1"/>
          </p:cNvPicPr>
          <p:nvPr/>
        </p:nvPicPr>
        <p:blipFill>
          <a:blip r:embed="rId2" cstate="print"/>
          <a:stretch>
            <a:fillRect/>
          </a:stretch>
        </p:blipFill>
        <p:spPr>
          <a:xfrm>
            <a:off x="323528" y="188640"/>
            <a:ext cx="2016224" cy="2561900"/>
          </a:xfrm>
          <a:prstGeom prst="rect">
            <a:avLst/>
          </a:prstGeom>
        </p:spPr>
      </p:pic>
      <p:sp>
        <p:nvSpPr>
          <p:cNvPr id="19" name="18 Rectángulo redondeado"/>
          <p:cNvSpPr/>
          <p:nvPr/>
        </p:nvSpPr>
        <p:spPr>
          <a:xfrm>
            <a:off x="2411760" y="2636912"/>
            <a:ext cx="1872208"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PROFILE</a:t>
            </a:r>
            <a:endParaRPr lang="es-ES" dirty="0"/>
          </a:p>
        </p:txBody>
      </p:sp>
      <p:sp>
        <p:nvSpPr>
          <p:cNvPr id="8" name="7 Rectángulo"/>
          <p:cNvSpPr/>
          <p:nvPr/>
        </p:nvSpPr>
        <p:spPr>
          <a:xfrm>
            <a:off x="2411760" y="4653136"/>
            <a:ext cx="6336704" cy="307777"/>
          </a:xfrm>
          <a:prstGeom prst="rect">
            <a:avLst/>
          </a:prstGeom>
        </p:spPr>
        <p:txBody>
          <a:bodyPr wrap="square">
            <a:spAutoFit/>
          </a:bodyPr>
          <a:lstStyle/>
          <a:p>
            <a:r>
              <a:rPr lang="es-ES" sz="1400" i="1" dirty="0" smtClean="0">
                <a:solidFill>
                  <a:schemeClr val="accent1"/>
                </a:solidFill>
                <a:latin typeface="+mj-lt"/>
                <a:ea typeface="Calibri"/>
                <a:cs typeface="Times New Roman"/>
              </a:rPr>
              <a:t>	</a:t>
            </a:r>
            <a:endParaRPr lang="es-ES" sz="1400"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2555776" y="1772816"/>
            <a:ext cx="6172200" cy="4109842"/>
          </a:xfrm>
          <a:ln>
            <a:solidFill>
              <a:srgbClr val="0070C0"/>
            </a:solidFill>
          </a:ln>
        </p:spPr>
        <p:txBody>
          <a:bodyPr>
            <a:normAutofit/>
          </a:bodyPr>
          <a:lstStyle/>
          <a:p>
            <a:r>
              <a:rPr lang="es-ES" sz="1400" b="0" i="1" cap="none" dirty="0" smtClean="0">
                <a:solidFill>
                  <a:srgbClr val="53548A"/>
                </a:solidFill>
                <a:ea typeface="Calibri"/>
                <a:cs typeface="Times New Roman"/>
              </a:rPr>
              <a:t> </a:t>
            </a:r>
            <a:r>
              <a:rPr lang="es-ES" sz="1400" b="0" i="1" cap="none" dirty="0" smtClean="0">
                <a:solidFill>
                  <a:srgbClr val="53548A"/>
                </a:solidFill>
                <a:ea typeface="Calibri"/>
                <a:cs typeface="Times New Roman"/>
              </a:rPr>
              <a:t>     </a:t>
            </a:r>
            <a:r>
              <a:rPr lang="en-US" sz="1400" b="0" i="1" cap="none" dirty="0" err="1" smtClean="0">
                <a:solidFill>
                  <a:srgbClr val="53548A"/>
                </a:solidFill>
                <a:ea typeface="Calibri"/>
                <a:cs typeface="Times New Roman"/>
              </a:rPr>
              <a:t>María</a:t>
            </a:r>
            <a:r>
              <a:rPr lang="en-US" sz="1400" b="0" i="1" cap="none" dirty="0" smtClean="0">
                <a:solidFill>
                  <a:srgbClr val="53548A"/>
                </a:solidFill>
                <a:ea typeface="Calibri"/>
                <a:cs typeface="Times New Roman"/>
              </a:rPr>
              <a:t> is specialized in Executive, Organizational, Team and Relationship  coaching. She has qualified as ACC, CPCC  through the CTI Co-active  programs.	</a:t>
            </a:r>
            <a:br>
              <a:rPr lang="en-US" sz="1400" b="0" i="1" cap="none" dirty="0" smtClean="0">
                <a:solidFill>
                  <a:srgbClr val="53548A"/>
                </a:solidFill>
                <a:ea typeface="Calibri"/>
                <a:cs typeface="Times New Roman"/>
              </a:rPr>
            </a:br>
            <a:r>
              <a:rPr lang="en-US" sz="1400" b="0" i="1" cap="none" dirty="0" smtClean="0">
                <a:solidFill>
                  <a:srgbClr val="53548A"/>
                </a:solidFill>
                <a:ea typeface="Calibri"/>
                <a:cs typeface="Times New Roman"/>
              </a:rPr>
              <a:t>      Her profession has permitted her to use her passion to help numerous persons in all walks of life including Corporate executives at the highest levels, and to be witness to their positive development and evolution as confident, successful and better  individuals.</a:t>
            </a:r>
            <a:br>
              <a:rPr lang="en-US" sz="1400" b="0" i="1" cap="none" dirty="0" smtClean="0">
                <a:solidFill>
                  <a:srgbClr val="53548A"/>
                </a:solidFill>
                <a:ea typeface="Calibri"/>
                <a:cs typeface="Times New Roman"/>
              </a:rPr>
            </a:br>
            <a:r>
              <a:rPr lang="en-US" sz="1400" b="0" i="1" cap="none" dirty="0" smtClean="0">
                <a:solidFill>
                  <a:srgbClr val="53548A"/>
                </a:solidFill>
                <a:ea typeface="Calibri"/>
                <a:cs typeface="Times New Roman"/>
              </a:rPr>
              <a:t>       She has also completed The Leadership course by CTI which has benefitted her immensely to round up her already natural leadership traits and skills and professionalism. And It has truly helped her to understand herself even more and engrained her beliefs and mission in life to help to bring harmony to peoples’ lives and hopefully to this world of ours.</a:t>
            </a:r>
            <a:br>
              <a:rPr lang="en-US" sz="1400" b="0" i="1" cap="none" dirty="0" smtClean="0">
                <a:solidFill>
                  <a:srgbClr val="53548A"/>
                </a:solidFill>
                <a:ea typeface="Calibri"/>
                <a:cs typeface="Times New Roman"/>
              </a:rPr>
            </a:br>
            <a:r>
              <a:rPr lang="en-US" sz="1400" b="0" i="1" cap="none" dirty="0" smtClean="0">
                <a:solidFill>
                  <a:srgbClr val="53548A"/>
                </a:solidFill>
                <a:ea typeface="Calibri"/>
                <a:cs typeface="Times New Roman"/>
              </a:rPr>
              <a:t>      In addition she has also qualified as Team Coach and Organizational Systems (ORSC) with CRR Global which is focused specifically for Organizational and Team coaching.  </a:t>
            </a:r>
            <a:r>
              <a:rPr lang="en-US" sz="1400" b="0" i="1" cap="none" dirty="0" smtClean="0">
                <a:solidFill>
                  <a:srgbClr val="53548A"/>
                </a:solidFill>
                <a:ea typeface="Calibri"/>
                <a:cs typeface="Times New Roman"/>
              </a:rPr>
              <a:t> </a:t>
            </a:r>
            <a:br>
              <a:rPr lang="en-US" sz="1400" b="0" i="1" cap="none" dirty="0" smtClean="0">
                <a:solidFill>
                  <a:srgbClr val="53548A"/>
                </a:solidFill>
                <a:ea typeface="Calibri"/>
                <a:cs typeface="Times New Roman"/>
              </a:rPr>
            </a:br>
            <a:r>
              <a:rPr lang="en-US" sz="1400" b="0" i="1" cap="none" dirty="0" smtClean="0">
                <a:solidFill>
                  <a:srgbClr val="53548A"/>
                </a:solidFill>
                <a:ea typeface="Calibri"/>
                <a:cs typeface="Times New Roman"/>
              </a:rPr>
              <a:t>	</a:t>
            </a:r>
            <a:endParaRPr lang="en-US" dirty="0"/>
          </a:p>
        </p:txBody>
      </p:sp>
      <p:sp>
        <p:nvSpPr>
          <p:cNvPr id="5" name="4 Subtítulo"/>
          <p:cNvSpPr>
            <a:spLocks noGrp="1"/>
          </p:cNvSpPr>
          <p:nvPr>
            <p:ph type="subTitle" idx="1"/>
          </p:nvPr>
        </p:nvSpPr>
        <p:spPr>
          <a:xfrm flipV="1">
            <a:off x="2286000" y="6237312"/>
            <a:ext cx="6172200" cy="183328"/>
          </a:xfrm>
        </p:spPr>
        <p:txBody>
          <a:bodyPr>
            <a:normAutofit fontScale="40000" lnSpcReduction="20000"/>
          </a:bodyPr>
          <a:lstStyle/>
          <a:p>
            <a:endParaRPr lang="es-ES" dirty="0"/>
          </a:p>
        </p:txBody>
      </p:sp>
      <p:sp>
        <p:nvSpPr>
          <p:cNvPr id="6" name="5 Rectángulo redondeado"/>
          <p:cNvSpPr/>
          <p:nvPr/>
        </p:nvSpPr>
        <p:spPr>
          <a:xfrm>
            <a:off x="2555776" y="1196752"/>
            <a:ext cx="388843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PROFESSIONAL CUALIFICATION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2411760" y="260648"/>
            <a:ext cx="393873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PROFESSIONAL EXPERIENCE</a:t>
            </a:r>
            <a:endParaRPr lang="es-ES" dirty="0"/>
          </a:p>
        </p:txBody>
      </p:sp>
      <p:sp>
        <p:nvSpPr>
          <p:cNvPr id="7" name="6 Rectángulo"/>
          <p:cNvSpPr/>
          <p:nvPr/>
        </p:nvSpPr>
        <p:spPr>
          <a:xfrm>
            <a:off x="2051720" y="620688"/>
            <a:ext cx="6912768" cy="4185761"/>
          </a:xfrm>
          <a:prstGeom prst="rect">
            <a:avLst/>
          </a:prstGeom>
          <a:ln w="3175">
            <a:solidFill>
              <a:srgbClr val="0070C0"/>
            </a:solidFill>
          </a:ln>
        </p:spPr>
        <p:txBody>
          <a:bodyPr wrap="square">
            <a:spAutoFit/>
          </a:bodyPr>
          <a:lstStyle/>
          <a:p>
            <a:r>
              <a:rPr lang="es-ES" sz="1400" i="1" dirty="0" smtClean="0">
                <a:solidFill>
                  <a:schemeClr val="accent1"/>
                </a:solidFill>
                <a:latin typeface="Century Schoolbook" pitchFamily="18" charset="0"/>
                <a:ea typeface="Calibri"/>
                <a:cs typeface="Times New Roman"/>
              </a:rPr>
              <a:t> </a:t>
            </a:r>
            <a:r>
              <a:rPr lang="en-CA" sz="1400" i="1" dirty="0" smtClean="0">
                <a:solidFill>
                  <a:schemeClr val="accent1"/>
                </a:solidFill>
                <a:latin typeface="Century Schoolbook" pitchFamily="18" charset="0"/>
                <a:ea typeface="Calibri"/>
                <a:cs typeface="Times New Roman"/>
              </a:rPr>
              <a:t>   Maria has had a very rich life experience</a:t>
            </a:r>
            <a:r>
              <a:rPr lang="en-CA" sz="1400" i="1" dirty="0" smtClean="0">
                <a:solidFill>
                  <a:schemeClr val="accent1"/>
                </a:solidFill>
                <a:latin typeface="Century Schoolbook" pitchFamily="18" charset="0"/>
                <a:ea typeface="Calibri"/>
                <a:cs typeface="Times New Roman"/>
              </a:rPr>
              <a:t> </a:t>
            </a:r>
            <a:r>
              <a:rPr lang="en-CA" sz="1400" i="1" dirty="0" smtClean="0">
                <a:solidFill>
                  <a:schemeClr val="accent1"/>
                </a:solidFill>
                <a:latin typeface="Century Schoolbook" pitchFamily="18" charset="0"/>
                <a:ea typeface="Calibri"/>
                <a:cs typeface="Times New Roman"/>
              </a:rPr>
              <a:t>throughout her professional career as well as in her personal life. </a:t>
            </a:r>
          </a:p>
          <a:p>
            <a:r>
              <a:rPr lang="en-CA" sz="1400" i="1" dirty="0">
                <a:solidFill>
                  <a:schemeClr val="accent1"/>
                </a:solidFill>
                <a:latin typeface="Century Schoolbook" pitchFamily="18" charset="0"/>
                <a:ea typeface="Calibri"/>
                <a:cs typeface="Times New Roman"/>
              </a:rPr>
              <a:t> </a:t>
            </a:r>
            <a:r>
              <a:rPr lang="en-CA" sz="1400" i="1" dirty="0" smtClean="0">
                <a:solidFill>
                  <a:schemeClr val="accent1"/>
                </a:solidFill>
                <a:latin typeface="Century Schoolbook" pitchFamily="18" charset="0"/>
                <a:ea typeface="Calibri"/>
                <a:cs typeface="Times New Roman"/>
              </a:rPr>
              <a:t>   Her career was launched in the exciting world of Fashion where she excelled in all the different areas. Starting off as a young model, she rose up the ladder, and to be the only woman to finally achieve the position of Regional Director, especially in those early days when all the senior posts were dominated by men. </a:t>
            </a:r>
          </a:p>
          <a:p>
            <a:r>
              <a:rPr lang="en-CA" sz="1400" i="1" dirty="0">
                <a:solidFill>
                  <a:schemeClr val="accent1"/>
                </a:solidFill>
                <a:latin typeface="Century Schoolbook" pitchFamily="18" charset="0"/>
                <a:ea typeface="Calibri"/>
                <a:cs typeface="Times New Roman"/>
              </a:rPr>
              <a:t> </a:t>
            </a:r>
            <a:r>
              <a:rPr lang="en-CA" sz="1400" i="1" dirty="0" smtClean="0">
                <a:solidFill>
                  <a:schemeClr val="accent1"/>
                </a:solidFill>
                <a:latin typeface="Century Schoolbook" pitchFamily="18" charset="0"/>
                <a:ea typeface="Calibri"/>
                <a:cs typeface="Times New Roman"/>
              </a:rPr>
              <a:t>    After fifteen successful and gratifying years in the Fashion industry, Maria moved on to the other exciting world of Advertising and Marketing as Events Organiser and  Marketing Director.</a:t>
            </a:r>
          </a:p>
          <a:p>
            <a:r>
              <a:rPr lang="en-CA" sz="1400" i="1" dirty="0">
                <a:solidFill>
                  <a:schemeClr val="accent1"/>
                </a:solidFill>
                <a:latin typeface="Century Schoolbook" pitchFamily="18" charset="0"/>
                <a:ea typeface="Calibri"/>
                <a:cs typeface="Times New Roman"/>
              </a:rPr>
              <a:t> </a:t>
            </a:r>
            <a:r>
              <a:rPr lang="en-CA" sz="1400" i="1" dirty="0" smtClean="0">
                <a:solidFill>
                  <a:schemeClr val="accent1"/>
                </a:solidFill>
                <a:latin typeface="Century Schoolbook" pitchFamily="18" charset="0"/>
                <a:ea typeface="Calibri"/>
                <a:cs typeface="Times New Roman"/>
              </a:rPr>
              <a:t>   After that, for a period of 12 years was in another exciting world of Property Development leading the local </a:t>
            </a:r>
            <a:r>
              <a:rPr lang="en-CA" sz="1400" i="1" dirty="0" err="1" smtClean="0">
                <a:solidFill>
                  <a:schemeClr val="accent1"/>
                </a:solidFill>
                <a:latin typeface="Century Schoolbook" pitchFamily="18" charset="0"/>
                <a:ea typeface="Calibri"/>
                <a:cs typeface="Times New Roman"/>
              </a:rPr>
              <a:t>Mallorcan</a:t>
            </a:r>
            <a:r>
              <a:rPr lang="en-CA" sz="1400" i="1" dirty="0" smtClean="0">
                <a:solidFill>
                  <a:schemeClr val="accent1"/>
                </a:solidFill>
                <a:latin typeface="Century Schoolbook" pitchFamily="18" charset="0"/>
                <a:ea typeface="Calibri"/>
                <a:cs typeface="Times New Roman"/>
              </a:rPr>
              <a:t> market as the Marketing  Director.</a:t>
            </a:r>
          </a:p>
          <a:p>
            <a:r>
              <a:rPr lang="en-CA" sz="1400" i="1" dirty="0">
                <a:solidFill>
                  <a:schemeClr val="accent1"/>
                </a:solidFill>
                <a:latin typeface="Century Schoolbook" pitchFamily="18" charset="0"/>
                <a:ea typeface="Calibri"/>
                <a:cs typeface="Times New Roman"/>
              </a:rPr>
              <a:t> </a:t>
            </a:r>
            <a:r>
              <a:rPr lang="en-CA" sz="1400" i="1" dirty="0" smtClean="0">
                <a:solidFill>
                  <a:schemeClr val="accent1"/>
                </a:solidFill>
                <a:latin typeface="Century Schoolbook" pitchFamily="18" charset="0"/>
                <a:ea typeface="Calibri"/>
                <a:cs typeface="Times New Roman"/>
              </a:rPr>
              <a:t>   Then, finally came the true calling of Maria’s life of qualifying and working as a professional coach on a personal basis as well as collaborating with the most important consulting organisations such as </a:t>
            </a:r>
            <a:r>
              <a:rPr lang="en-CA" sz="1400" i="1" dirty="0" err="1" smtClean="0">
                <a:solidFill>
                  <a:schemeClr val="accent1"/>
                </a:solidFill>
                <a:latin typeface="Century Schoolbook" pitchFamily="18" charset="0"/>
                <a:ea typeface="Calibri"/>
                <a:cs typeface="Times New Roman"/>
              </a:rPr>
              <a:t>Augere</a:t>
            </a:r>
            <a:r>
              <a:rPr lang="en-CA" sz="1400" i="1" dirty="0" smtClean="0">
                <a:solidFill>
                  <a:schemeClr val="accent1"/>
                </a:solidFill>
                <a:latin typeface="Century Schoolbook" pitchFamily="18" charset="0"/>
                <a:ea typeface="Calibri"/>
                <a:cs typeface="Times New Roman"/>
              </a:rPr>
              <a:t>, MSR consulting and </a:t>
            </a:r>
            <a:r>
              <a:rPr lang="en-CA" sz="1400" i="1" dirty="0" err="1" smtClean="0">
                <a:solidFill>
                  <a:schemeClr val="accent1"/>
                </a:solidFill>
                <a:latin typeface="Century Schoolbook" pitchFamily="18" charset="0"/>
                <a:ea typeface="Calibri"/>
                <a:cs typeface="Times New Roman"/>
              </a:rPr>
              <a:t>Nexe</a:t>
            </a:r>
            <a:r>
              <a:rPr lang="en-CA" sz="1400" i="1" dirty="0" smtClean="0">
                <a:solidFill>
                  <a:schemeClr val="accent1"/>
                </a:solidFill>
                <a:latin typeface="Century Schoolbook" pitchFamily="18" charset="0"/>
                <a:ea typeface="Calibri"/>
                <a:cs typeface="Times New Roman"/>
              </a:rPr>
              <a:t>. The projects included coaching for executives of diverse organisations such as </a:t>
            </a:r>
            <a:r>
              <a:rPr lang="en-CA" sz="1400" i="1" dirty="0" err="1" smtClean="0">
                <a:solidFill>
                  <a:schemeClr val="accent1"/>
                </a:solidFill>
                <a:latin typeface="Century Schoolbook" pitchFamily="18" charset="0"/>
                <a:ea typeface="Calibri"/>
                <a:cs typeface="Times New Roman"/>
              </a:rPr>
              <a:t>Telefonica</a:t>
            </a:r>
            <a:r>
              <a:rPr lang="en-CA" sz="1400" i="1" dirty="0" smtClean="0">
                <a:solidFill>
                  <a:schemeClr val="accent1"/>
                </a:solidFill>
                <a:latin typeface="Century Schoolbook" pitchFamily="18" charset="0"/>
                <a:ea typeface="Calibri"/>
                <a:cs typeface="Times New Roman"/>
              </a:rPr>
              <a:t>, Novartis etc..</a:t>
            </a:r>
          </a:p>
          <a:p>
            <a:r>
              <a:rPr lang="en-CA" sz="1400" i="1" dirty="0">
                <a:solidFill>
                  <a:schemeClr val="accent1"/>
                </a:solidFill>
                <a:latin typeface="Century Schoolbook" pitchFamily="18" charset="0"/>
                <a:ea typeface="Calibri"/>
                <a:cs typeface="Times New Roman"/>
              </a:rPr>
              <a:t> </a:t>
            </a:r>
            <a:r>
              <a:rPr lang="en-CA" sz="1400" i="1" dirty="0" smtClean="0">
                <a:solidFill>
                  <a:schemeClr val="accent1"/>
                </a:solidFill>
                <a:latin typeface="Century Schoolbook" pitchFamily="18" charset="0"/>
                <a:ea typeface="Calibri"/>
                <a:cs typeface="Times New Roman"/>
              </a:rPr>
              <a:t>    In addition she has organised different successful courses, the most notable one was sponsored by  The Chamber of Commerce focused on Entrepreneurial Women.</a:t>
            </a:r>
            <a:endParaRPr lang="en-CA" sz="1400" i="1" dirty="0">
              <a:solidFill>
                <a:schemeClr val="accent1"/>
              </a:solidFill>
              <a:latin typeface="Century Schoolbook" pitchFamily="18" charset="0"/>
              <a:ea typeface="Calibri"/>
              <a:cs typeface="Times New Roman"/>
            </a:endParaRPr>
          </a:p>
          <a:p>
            <a:r>
              <a:rPr lang="en-CA" sz="1400" i="1" dirty="0" smtClean="0">
                <a:solidFill>
                  <a:schemeClr val="accent1"/>
                </a:solidFill>
                <a:latin typeface="Century Schoolbook" pitchFamily="18" charset="0"/>
                <a:ea typeface="Calibri"/>
                <a:cs typeface="Times New Roman"/>
              </a:rPr>
              <a:t>     </a:t>
            </a:r>
          </a:p>
        </p:txBody>
      </p:sp>
      <p:sp>
        <p:nvSpPr>
          <p:cNvPr id="8" name="7 Rectángulo redondeado"/>
          <p:cNvSpPr/>
          <p:nvPr/>
        </p:nvSpPr>
        <p:spPr>
          <a:xfrm>
            <a:off x="2411760" y="4797152"/>
            <a:ext cx="163448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OTHERS</a:t>
            </a:r>
            <a:endParaRPr lang="es-ES" sz="1600" dirty="0"/>
          </a:p>
        </p:txBody>
      </p:sp>
      <p:sp>
        <p:nvSpPr>
          <p:cNvPr id="9" name="8 Rectángulo"/>
          <p:cNvSpPr/>
          <p:nvPr/>
        </p:nvSpPr>
        <p:spPr>
          <a:xfrm>
            <a:off x="2051720" y="5157192"/>
            <a:ext cx="6336704" cy="1600438"/>
          </a:xfrm>
          <a:prstGeom prst="rect">
            <a:avLst/>
          </a:prstGeom>
          <a:ln w="3175">
            <a:solidFill>
              <a:srgbClr val="0070C0"/>
            </a:solidFill>
          </a:ln>
        </p:spPr>
        <p:txBody>
          <a:bodyPr wrap="square">
            <a:spAutoFit/>
          </a:bodyPr>
          <a:lstStyle/>
          <a:p>
            <a:r>
              <a:rPr lang="en-US" sz="1400" i="1" dirty="0" smtClean="0">
                <a:solidFill>
                  <a:schemeClr val="accent1"/>
                </a:solidFill>
                <a:latin typeface="Century Schoolbook" pitchFamily="18" charset="0"/>
                <a:ea typeface="Calibri"/>
                <a:cs typeface="Times New Roman"/>
              </a:rPr>
              <a:t>     In order to enrich her life, knowledge and professionalism, Maria has successfully completed various courses in Personal Development,  Marketing, advertising, Philosophy, Business Law.</a:t>
            </a:r>
          </a:p>
          <a:p>
            <a:r>
              <a:rPr lang="en-US" sz="1400" i="1" dirty="0">
                <a:solidFill>
                  <a:schemeClr val="accent1"/>
                </a:solidFill>
                <a:latin typeface="Century Schoolbook" pitchFamily="18" charset="0"/>
                <a:ea typeface="Calibri"/>
                <a:cs typeface="Times New Roman"/>
              </a:rPr>
              <a:t> </a:t>
            </a:r>
            <a:r>
              <a:rPr lang="en-US" sz="1400" i="1" dirty="0" smtClean="0">
                <a:solidFill>
                  <a:schemeClr val="accent1"/>
                </a:solidFill>
                <a:latin typeface="Century Schoolbook" pitchFamily="18" charset="0"/>
                <a:ea typeface="Calibri"/>
                <a:cs typeface="Times New Roman"/>
              </a:rPr>
              <a:t>    Importantly, besides the  Spanish language, Maria is fluent in French, being her second mother tongue (her mother being of French origin), English and German.  </a:t>
            </a:r>
            <a:r>
              <a:rPr lang="en-US" sz="1400" i="1" dirty="0" smtClean="0">
                <a:solidFill>
                  <a:schemeClr val="accent1"/>
                </a:solidFill>
                <a:latin typeface="Century Schoolbook" pitchFamily="18" charset="0"/>
                <a:ea typeface="Calibri"/>
                <a:cs typeface="Times New Roman"/>
              </a:rPr>
              <a:t>  </a:t>
            </a:r>
          </a:p>
          <a:p>
            <a:endParaRPr lang="en-US" sz="1400" dirty="0">
              <a:solidFill>
                <a:schemeClr val="accent1"/>
              </a:solidFill>
              <a:latin typeface="Century Schoolbook" pitchFamily="18" charset="0"/>
            </a:endParaRPr>
          </a:p>
        </p:txBody>
      </p:sp>
      <p:sp>
        <p:nvSpPr>
          <p:cNvPr id="10" name="9 Título"/>
          <p:cNvSpPr>
            <a:spLocks noGrp="1"/>
          </p:cNvSpPr>
          <p:nvPr>
            <p:ph type="ctrTitle"/>
          </p:nvPr>
        </p:nvSpPr>
        <p:spPr>
          <a:xfrm flipV="1">
            <a:off x="5148064" y="6858000"/>
            <a:ext cx="1584176" cy="459432"/>
          </a:xfrm>
        </p:spPr>
        <p:txBody>
          <a:bodyPr>
            <a:normAutofit fontScale="90000"/>
          </a:bodyPr>
          <a:lstStyle/>
          <a:p>
            <a:endParaRPr lang="es-ES" dirty="0"/>
          </a:p>
        </p:txBody>
      </p:sp>
      <p:sp>
        <p:nvSpPr>
          <p:cNvPr id="11" name="10 Subtítulo"/>
          <p:cNvSpPr>
            <a:spLocks noGrp="1"/>
          </p:cNvSpPr>
          <p:nvPr>
            <p:ph type="subTitle" idx="1"/>
          </p:nvPr>
        </p:nvSpPr>
        <p:spPr>
          <a:xfrm>
            <a:off x="2286000" y="7389440"/>
            <a:ext cx="5598368" cy="720080"/>
          </a:xfrm>
        </p:spPr>
        <p:txBody>
          <a:bodyPr/>
          <a:lstStyle/>
          <a:p>
            <a:endParaRPr lang="es-ES" dirty="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Papel de periódico.thmx</Template>
  <TotalTime>2319</TotalTime>
  <Words>337</Words>
  <Application>Microsoft Macintosh PowerPoint</Application>
  <PresentationFormat>Presentación en pantalla (4:3)</PresentationFormat>
  <Paragraphs>18</Paragraphs>
  <Slides>3</Slides>
  <Notes>0</Notes>
  <HiddenSlides>0</HiddenSlides>
  <MMClips>0</MMClips>
  <ScaleCrop>false</ScaleCrop>
  <HeadingPairs>
    <vt:vector size="4" baseType="variant">
      <vt:variant>
        <vt:lpstr>Tema</vt:lpstr>
      </vt:variant>
      <vt:variant>
        <vt:i4>1</vt:i4>
      </vt:variant>
      <vt:variant>
        <vt:lpstr>Títulos de diapositiva</vt:lpstr>
      </vt:variant>
      <vt:variant>
        <vt:i4>3</vt:i4>
      </vt:variant>
    </vt:vector>
  </HeadingPairs>
  <TitlesOfParts>
    <vt:vector size="4" baseType="lpstr">
      <vt:lpstr>Mirador</vt:lpstr>
      <vt:lpstr>       María is very passionate  about her profession. Her energy, positivity, courage and empathy helps her to connect with her clients in a way not only to motivate them but more importantly to inspire them to discover and understand their true self and hidden talents. This in turn helps them to unearth their maximum potential to achieve their honorable  goals and objectives.      She  transmits total trust and security to create an open relationship where the clients are encouraged to believe in themselves and discover new possibilities of improvements.       Maria is a very intuitive person and has developed this trait throughout her life. She has always been a pillar of support and person to come to by all her colleagues, family and friends and has been a natural coach for them even when she was not a professional coach.         </vt:lpstr>
      <vt:lpstr>      María is specialized in Executive, Organizational, Team and Relationship  coaching. She has qualified as ACC, CPCC  through the CTI Co-active  programs.        Her profession has permitted her to use her passion to help numerous persons in all walks of life including Corporate executives at the highest levels, and to be witness to their positive development and evolution as confident, successful and better  individuals.        She has also completed The Leadership course by CTI which has benefitted her immensely to round up her already natural leadership traits and skills and professionalism. And It has truly helped her to understand herself even more and engrained her beliefs and mission in life to help to bring harmony to peoples’ lives and hopefully to this world of ours.       In addition she has also qualified as Team Coach and Organizational Systems (ORSC) with CRR Global which is focused specifically for Organizational and Team coaching.     </vt:lpstr>
      <vt:lpstr>Presentación de PowerPoint</vt:lpstr>
    </vt:vector>
  </TitlesOfParts>
  <Manager/>
  <Company>UIB</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María  es coach especializada en las áreas de coaching ejecutivo, organizacional y coaching de equipos. Se ha formado a través del programa representado por Augere de Co-active Coaching  con una de las escuelas más prestigiosa de EEUU  The Coaches Traini</dc:title>
  <dc:subject>bio in english</dc:subject>
  <dc:creator>pc</dc:creator>
  <cp:keywords/>
  <dc:description/>
  <cp:lastModifiedBy>MARIA MATEO</cp:lastModifiedBy>
  <cp:revision>20</cp:revision>
  <dcterms:created xsi:type="dcterms:W3CDTF">2012-03-07T12:36:46Z</dcterms:created>
  <dcterms:modified xsi:type="dcterms:W3CDTF">2013-06-22T19:56:56Z</dcterms:modified>
  <cp:category/>
</cp:coreProperties>
</file>