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65" r:id="rId12"/>
    <p:sldId id="266" r:id="rId13"/>
    <p:sldId id="270" r:id="rId14"/>
    <p:sldId id="268" r:id="rId15"/>
    <p:sldId id="267" r:id="rId16"/>
    <p:sldId id="271" r:id="rId17"/>
    <p:sldId id="282" r:id="rId18"/>
    <p:sldId id="272" r:id="rId19"/>
    <p:sldId id="276" r:id="rId20"/>
    <p:sldId id="278" r:id="rId21"/>
    <p:sldId id="279" r:id="rId22"/>
    <p:sldId id="280" r:id="rId23"/>
    <p:sldId id="273" r:id="rId24"/>
    <p:sldId id="274" r:id="rId25"/>
    <p:sldId id="275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A80CA6-EA43-442B-B88F-C9D66A42F458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81"/>
            <p14:sldId id="265"/>
            <p14:sldId id="266"/>
            <p14:sldId id="270"/>
            <p14:sldId id="268"/>
            <p14:sldId id="267"/>
            <p14:sldId id="271"/>
            <p14:sldId id="282"/>
            <p14:sldId id="272"/>
            <p14:sldId id="276"/>
            <p14:sldId id="278"/>
            <p14:sldId id="279"/>
            <p14:sldId id="280"/>
            <p14:sldId id="273"/>
            <p14:sldId id="274"/>
            <p14:sldId id="275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1" autoAdjust="0"/>
    <p:restoredTop sz="97143" autoAdjust="0"/>
  </p:normalViewPr>
  <p:slideViewPr>
    <p:cSldViewPr snapToGrid="0" snapToObjects="1">
      <p:cViewPr varScale="1">
        <p:scale>
          <a:sx n="104" d="100"/>
          <a:sy n="104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Required reading: http://programmers.stackexchange.com/questions/89553/closing-tag-on-php-files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8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in depth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 function that for a given string, changes all the single quotes in it to a double quote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Call it from a different PHP file.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890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Every variable has a </a:t>
            </a:r>
            <a:r>
              <a:rPr lang="en-US" dirty="0" smtClean="0">
                <a:solidFill>
                  <a:srgbClr val="00F400"/>
                </a:solidFill>
              </a:rPr>
              <a:t>scope</a:t>
            </a:r>
            <a:r>
              <a:rPr lang="en-US" dirty="0" smtClean="0"/>
              <a:t>, or a range of the program where it is accessible</a:t>
            </a:r>
          </a:p>
          <a:p>
            <a:endParaRPr lang="en-US" dirty="0"/>
          </a:p>
          <a:p>
            <a:r>
              <a:rPr lang="en-US" dirty="0" smtClean="0"/>
              <a:t>Variables declared outside of any function have </a:t>
            </a:r>
            <a:r>
              <a:rPr lang="en-US" dirty="0" smtClean="0">
                <a:solidFill>
                  <a:srgbClr val="00F400"/>
                </a:solidFill>
              </a:rPr>
              <a:t>global scope </a:t>
            </a:r>
            <a:r>
              <a:rPr lang="en-US" dirty="0" smtClean="0"/>
              <a:t>and can be seen throughout the program.</a:t>
            </a:r>
          </a:p>
          <a:p>
            <a:endParaRPr lang="en-US" dirty="0"/>
          </a:p>
          <a:p>
            <a:r>
              <a:rPr lang="en-US" dirty="0" smtClean="0"/>
              <a:t>Variables defined inside a function have </a:t>
            </a:r>
            <a:r>
              <a:rPr lang="en-US" dirty="0" smtClean="0">
                <a:solidFill>
                  <a:srgbClr val="00F400"/>
                </a:solidFill>
              </a:rPr>
              <a:t>local scope</a:t>
            </a:r>
            <a:r>
              <a:rPr lang="en-US" dirty="0" smtClean="0"/>
              <a:t> and exist only in that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7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funtion</a:t>
            </a:r>
            <a:r>
              <a:rPr lang="en-US" dirty="0" smtClean="0"/>
              <a:t> </a:t>
            </a:r>
            <a:r>
              <a:rPr lang="en-US" dirty="0" err="1" smtClean="0"/>
              <a:t>scope_example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for ($</a:t>
            </a:r>
            <a:r>
              <a:rPr lang="en-US" dirty="0" err="1" smtClean="0"/>
              <a:t>i</a:t>
            </a:r>
            <a:r>
              <a:rPr lang="en-US" dirty="0" smtClean="0"/>
              <a:t>=0; $</a:t>
            </a:r>
            <a:r>
              <a:rPr lang="en-US" dirty="0" err="1" smtClean="0"/>
              <a:t>i</a:t>
            </a:r>
            <a:r>
              <a:rPr lang="en-US" dirty="0" smtClean="0"/>
              <a:t> &lt; 10; $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print "Hello\n";</a:t>
            </a:r>
          </a:p>
          <a:p>
            <a:r>
              <a:rPr lang="en-US" dirty="0"/>
              <a:t> </a:t>
            </a:r>
            <a:r>
              <a:rPr lang="en-US" dirty="0" smtClean="0"/>
              <a:t>   $x = 42;</a:t>
            </a:r>
            <a:endParaRPr lang="en-US" dirty="0"/>
          </a:p>
          <a:p>
            <a:r>
              <a:rPr lang="en-US" dirty="0" smtClean="0"/>
              <a:t>  }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# $</a:t>
            </a:r>
            <a:r>
              <a:rPr lang="en-US" dirty="0" err="1" smtClean="0"/>
              <a:t>i</a:t>
            </a:r>
            <a:r>
              <a:rPr lang="en-US" dirty="0" smtClean="0"/>
              <a:t> and $x are still alive here</a:t>
            </a:r>
          </a:p>
          <a:p>
            <a:r>
              <a:rPr lang="en-US" dirty="0"/>
              <a:t> </a:t>
            </a:r>
            <a:r>
              <a:rPr lang="en-US" dirty="0" smtClean="0"/>
              <a:t> print "</a:t>
            </a:r>
            <a:r>
              <a:rPr lang="en-US" dirty="0" err="1" smtClean="0"/>
              <a:t>i</a:t>
            </a:r>
            <a:r>
              <a:rPr lang="en-US" dirty="0" smtClean="0"/>
              <a:t> = $</a:t>
            </a:r>
            <a:r>
              <a:rPr lang="en-US" dirty="0" err="1" smtClean="0"/>
              <a:t>i</a:t>
            </a:r>
            <a:r>
              <a:rPr lang="en-US" dirty="0" smtClean="0"/>
              <a:t>, x = $x\n"; # I = 10, x = 42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86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comma (hash rocket)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$portfolio = array( </a:t>
            </a:r>
          </a:p>
          <a:p>
            <a:r>
              <a:rPr lang="en-US" dirty="0"/>
              <a:t>	</a:t>
            </a:r>
            <a:r>
              <a:rPr lang="en-US" dirty="0" smtClean="0"/>
              <a:t>	'fb' =&gt; '</a:t>
            </a:r>
            <a:r>
              <a:rPr lang="en-US" dirty="0" err="1" smtClean="0"/>
              <a:t>facebook</a:t>
            </a:r>
            <a:r>
              <a:rPr lang="en-US" dirty="0" smtClean="0"/>
              <a:t>',</a:t>
            </a:r>
          </a:p>
          <a:p>
            <a:r>
              <a:rPr lang="en-US" dirty="0"/>
              <a:t>	</a:t>
            </a:r>
            <a:r>
              <a:rPr lang="en-US" dirty="0" smtClean="0"/>
              <a:t>	'</a:t>
            </a:r>
            <a:r>
              <a:rPr lang="en-US" dirty="0" err="1" smtClean="0"/>
              <a:t>nflx</a:t>
            </a:r>
            <a:r>
              <a:rPr lang="en-US" dirty="0" smtClean="0"/>
              <a:t>' =&gt; '</a:t>
            </a:r>
            <a:r>
              <a:rPr lang="en-US" dirty="0" err="1" smtClean="0"/>
              <a:t>netflix</a:t>
            </a:r>
            <a:r>
              <a:rPr lang="en-US" dirty="0" smtClean="0"/>
              <a:t>',</a:t>
            </a:r>
          </a:p>
          <a:p>
            <a:r>
              <a:rPr lang="en-US" dirty="0"/>
              <a:t>	</a:t>
            </a:r>
            <a:r>
              <a:rPr lang="en-US" dirty="0" smtClean="0"/>
              <a:t>	'</a:t>
            </a:r>
            <a:r>
              <a:rPr lang="en-US" dirty="0" err="1" smtClean="0"/>
              <a:t>ebay</a:t>
            </a:r>
            <a:r>
              <a:rPr lang="en-US" dirty="0" smtClean="0"/>
              <a:t>' =&gt; '</a:t>
            </a:r>
            <a:r>
              <a:rPr lang="en-US" dirty="0" err="1" smtClean="0"/>
              <a:t>ebay</a:t>
            </a:r>
            <a:r>
              <a:rPr lang="en-US" dirty="0" smtClean="0"/>
              <a:t>',</a:t>
            </a:r>
          </a:p>
          <a:p>
            <a:r>
              <a:rPr lang="en-US" dirty="0"/>
              <a:t>	</a:t>
            </a:r>
            <a:r>
              <a:rPr lang="en-US" dirty="0" smtClean="0"/>
              <a:t>	'</a:t>
            </a:r>
            <a:r>
              <a:rPr lang="en-US" dirty="0" err="1" smtClean="0"/>
              <a:t>yhoo</a:t>
            </a:r>
            <a:r>
              <a:rPr lang="en-US" dirty="0" smtClean="0"/>
              <a:t>' =&gt; 'yahoo',</a:t>
            </a:r>
          </a:p>
          <a:p>
            <a:r>
              <a:rPr lang="en-US" dirty="0"/>
              <a:t>	</a:t>
            </a:r>
            <a:r>
              <a:rPr lang="en-US" dirty="0" smtClean="0"/>
              <a:t>	'</a:t>
            </a:r>
            <a:r>
              <a:rPr lang="en-US" dirty="0" err="1" smtClean="0"/>
              <a:t>lnkd</a:t>
            </a:r>
            <a:r>
              <a:rPr lang="en-US" dirty="0" smtClean="0"/>
              <a:t>' =&gt; '</a:t>
            </a:r>
            <a:r>
              <a:rPr lang="en-US" dirty="0" err="1" smtClean="0"/>
              <a:t>linkedin</a:t>
            </a:r>
            <a:r>
              <a:rPr lang="en-US" dirty="0" smtClean="0"/>
              <a:t>'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0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single-quote vs double-quote strings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F400"/>
                </a:solidFill>
              </a:rPr>
              <a:t>single-quoted</a:t>
            </a:r>
            <a:r>
              <a:rPr lang="en-US" dirty="0" smtClean="0"/>
              <a:t> strings display quoted string "as-is"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double-quoted</a:t>
            </a:r>
            <a:r>
              <a:rPr lang="en-US" dirty="0" smtClean="0"/>
              <a:t> strings display escaped characters and evaluate </a:t>
            </a:r>
          </a:p>
          <a:p>
            <a:endParaRPr lang="en-US" dirty="0" smtClean="0"/>
          </a:p>
          <a:p>
            <a:r>
              <a:rPr lang="en-US" dirty="0" smtClean="0"/>
              <a:t>From:</a:t>
            </a:r>
          </a:p>
          <a:p>
            <a:endParaRPr lang="en-US" dirty="0"/>
          </a:p>
          <a:p>
            <a:r>
              <a:rPr lang="en-US" dirty="0"/>
              <a:t>http://stackoverflow.com/questions/3446216/what-is-the-difference-between-single-quoted-and-double-quoted-strings-in-php</a:t>
            </a:r>
          </a:p>
        </p:txBody>
      </p:sp>
    </p:spTree>
    <p:extLst>
      <p:ext uri="{BB962C8B-B14F-4D97-AF65-F5344CB8AC3E}">
        <p14:creationId xmlns:p14="http://schemas.microsoft.com/office/powerpoint/2010/main" val="139212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400"/>
                </a:solidFill>
              </a:rPr>
              <a:t>include</a:t>
            </a:r>
            <a:r>
              <a:rPr lang="en-US" dirty="0" smtClean="0"/>
              <a:t> can be used to inject a file's contents into your page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48081"/>
              </p:ext>
            </p:extLst>
          </p:nvPr>
        </p:nvGraphicFramePr>
        <p:xfrm>
          <a:off x="1132112" y="2882900"/>
          <a:ext cx="6795408" cy="2805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267"/>
                <a:gridCol w="5225141"/>
              </a:tblGrid>
              <a:tr h="62562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Function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F400"/>
                          </a:solidFill>
                        </a:rPr>
                        <a:t>include</a:t>
                      </a:r>
                      <a:endParaRPr lang="en-US" dirty="0">
                        <a:solidFill>
                          <a:srgbClr val="00F4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pastes the contents of one file into another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F400"/>
                          </a:solidFill>
                        </a:rPr>
                        <a:t>require</a:t>
                      </a:r>
                      <a:endParaRPr lang="en-US" dirty="0">
                        <a:solidFill>
                          <a:srgbClr val="00F4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include, but shows an error if the file to include is not found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62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F400"/>
                          </a:solidFill>
                        </a:rPr>
                        <a:t>include_once</a:t>
                      </a:r>
                      <a:r>
                        <a:rPr lang="en-US" dirty="0" smtClean="0">
                          <a:solidFill>
                            <a:srgbClr val="00F400"/>
                          </a:solidFill>
                        </a:rPr>
                        <a:t>,</a:t>
                      </a:r>
                    </a:p>
                    <a:p>
                      <a:r>
                        <a:rPr lang="en-US" dirty="0" err="1" smtClean="0">
                          <a:solidFill>
                            <a:srgbClr val="00F400"/>
                          </a:solidFill>
                        </a:rPr>
                        <a:t>require_once</a:t>
                      </a:r>
                      <a:endParaRPr lang="en-US" dirty="0">
                        <a:solidFill>
                          <a:srgbClr val="00F4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include and require, but prevents the same file's contents</a:t>
                      </a:r>
                      <a:r>
                        <a:rPr lang="en-US" baseline="0" dirty="0" smtClean="0"/>
                        <a:t> from being included in a page multiple times (recommended)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15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neat way to avoid conflict (e.g. two classes with same name)</a:t>
            </a:r>
          </a:p>
          <a:p>
            <a:endParaRPr lang="en-US" dirty="0" smtClean="0"/>
          </a:p>
          <a:p>
            <a:r>
              <a:rPr lang="en-US" dirty="0" smtClean="0"/>
              <a:t>The following declaring must be the first statement in a </a:t>
            </a:r>
            <a:r>
              <a:rPr lang="en-US" dirty="0" err="1" smtClean="0"/>
              <a:t>php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F400"/>
                </a:solidFill>
              </a:rPr>
              <a:t>namespace </a:t>
            </a:r>
            <a:r>
              <a:rPr lang="en-US" dirty="0" err="1" smtClean="0">
                <a:solidFill>
                  <a:srgbClr val="00F400"/>
                </a:solidFill>
              </a:rPr>
              <a:t>YourNamespace</a:t>
            </a:r>
            <a:r>
              <a:rPr lang="en-US" dirty="0" smtClean="0">
                <a:solidFill>
                  <a:srgbClr val="00F4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 smtClean="0"/>
              <a:t>Don’t forget to include the file! (unless you auto-include)</a:t>
            </a:r>
          </a:p>
          <a:p>
            <a:endParaRPr lang="en-US" dirty="0" smtClean="0"/>
          </a:p>
          <a:p>
            <a:pPr fontAlgn="base"/>
            <a:r>
              <a:rPr lang="en-US" dirty="0">
                <a:solidFill>
                  <a:srgbClr val="00F400"/>
                </a:solidFill>
              </a:rPr>
              <a:t>function __autoload($class_name) {</a:t>
            </a:r>
          </a:p>
          <a:p>
            <a:pPr fontAlgn="base"/>
            <a:r>
              <a:rPr lang="en-US" dirty="0" smtClean="0">
                <a:solidFill>
                  <a:srgbClr val="00F400"/>
                </a:solidFill>
              </a:rPr>
              <a:t>  </a:t>
            </a:r>
            <a:r>
              <a:rPr lang="en-US" dirty="0" err="1" smtClean="0">
                <a:solidFill>
                  <a:srgbClr val="00F400"/>
                </a:solidFill>
              </a:rPr>
              <a:t>require_once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>
                <a:solidFill>
                  <a:srgbClr val="00F400"/>
                </a:solidFill>
              </a:rPr>
              <a:t>$class_name . '.php';</a:t>
            </a:r>
          </a:p>
          <a:p>
            <a:pPr fontAlgn="base"/>
            <a:r>
              <a:rPr lang="en-US" dirty="0" smtClean="0">
                <a:solidFill>
                  <a:srgbClr val="00F400"/>
                </a:solidFill>
              </a:rPr>
              <a:t>}</a:t>
            </a:r>
            <a:endParaRPr lang="en-US" dirty="0">
              <a:solidFill>
                <a:srgbClr val="00F4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2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a PHP class called student with at least three properties and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9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magic methods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F400"/>
                </a:solidFill>
              </a:rPr>
              <a:t>__get, __set, __</a:t>
            </a:r>
            <a:r>
              <a:rPr lang="en-US" dirty="0" err="1" smtClean="0">
                <a:solidFill>
                  <a:srgbClr val="00F400"/>
                </a:solidFill>
              </a:rPr>
              <a:t>contruct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>
              <a:solidFill>
                <a:srgbClr val="00F400"/>
              </a:solidFill>
            </a:endParaRPr>
          </a:p>
          <a:p>
            <a:endParaRPr lang="en-US" dirty="0">
              <a:solidFill>
                <a:srgbClr val="00F4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magic constants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F400"/>
                </a:solidFill>
              </a:rPr>
              <a:t>__DIR__ , __LINE__ , __FILE__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/>
              <a:t>http://www.php.net/manual/en/language.constants.predefined.php</a:t>
            </a:r>
          </a:p>
        </p:txBody>
      </p:sp>
    </p:spTree>
    <p:extLst>
      <p:ext uri="{BB962C8B-B14F-4D97-AF65-F5344CB8AC3E}">
        <p14:creationId xmlns:p14="http://schemas.microsoft.com/office/powerpoint/2010/main" val="54898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Global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07806"/>
              </p:ext>
            </p:extLst>
          </p:nvPr>
        </p:nvGraphicFramePr>
        <p:xfrm>
          <a:off x="1172934" y="1797049"/>
          <a:ext cx="6795408" cy="4422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267"/>
                <a:gridCol w="5225141"/>
              </a:tblGrid>
              <a:tr h="625626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Superglobal</a:t>
                      </a:r>
                      <a:r>
                        <a:rPr lang="en-US" b="1" dirty="0" smtClean="0"/>
                        <a:t> Array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F400"/>
                          </a:solidFill>
                        </a:rPr>
                        <a:t>$_REQUEST</a:t>
                      </a:r>
                      <a:endParaRPr lang="en-US" dirty="0">
                        <a:solidFill>
                          <a:srgbClr val="00F4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query parameters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F400"/>
                          </a:solidFill>
                        </a:rPr>
                        <a:t>$_GET, $_POST</a:t>
                      </a:r>
                      <a:endParaRPr lang="en-US" dirty="0">
                        <a:solidFill>
                          <a:srgbClr val="00F4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query parameters,</a:t>
                      </a:r>
                      <a:r>
                        <a:rPr lang="en-US" baseline="0" dirty="0" smtClean="0"/>
                        <a:t> for GET or POST requests only, respectively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F400"/>
                          </a:solidFill>
                        </a:rPr>
                        <a:t>$_SERVER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about the web server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F400"/>
                          </a:solidFill>
                        </a:rPr>
                        <a:t>$_FILES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files that the user has uploaded in this</a:t>
                      </a:r>
                      <a:r>
                        <a:rPr lang="en-US" baseline="0" dirty="0" smtClean="0"/>
                        <a:t> request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F400"/>
                          </a:solidFill>
                        </a:rPr>
                        <a:t>$_SESSION, $_COOKIE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related to </a:t>
                      </a:r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web sessions</a:t>
                      </a:r>
                      <a:r>
                        <a:rPr lang="en-US" baseline="0" dirty="0" smtClean="0"/>
                        <a:t> and user cookies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F400"/>
                          </a:solidFill>
                        </a:rPr>
                        <a:t>$_ENV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 variables</a:t>
                      </a:r>
                      <a:r>
                        <a:rPr lang="en-US" baseline="0" dirty="0" smtClean="0"/>
                        <a:t> that are set on the web server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28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 &amp; Attention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tim\Desktop\tire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54" y="1196974"/>
            <a:ext cx="3954918" cy="488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1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form (html part)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&lt;form action="credit.php"&gt;</a:t>
            </a:r>
          </a:p>
          <a:p>
            <a:r>
              <a:rPr lang="en-US" dirty="0"/>
              <a:t>  &lt;div&gt;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00F400"/>
                </a:solidFill>
              </a:rPr>
              <a:t>&lt;input type="radio" name="ccard" value="visa" /&gt;Visa</a:t>
            </a:r>
          </a:p>
          <a:p>
            <a:r>
              <a:rPr lang="en-US" dirty="0">
                <a:solidFill>
                  <a:srgbClr val="00F400"/>
                </a:solidFill>
              </a:rPr>
              <a:t>      &lt;input type="radio" name="ccard" value="mastercard" /&gt; MasterCard &lt;br /&gt;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Credit Card number:</a:t>
            </a:r>
          </a:p>
          <a:p>
            <a:r>
              <a:rPr lang="en-US" dirty="0">
                <a:solidFill>
                  <a:srgbClr val="00F400"/>
                </a:solidFill>
              </a:rPr>
              <a:t>      &lt;input type="text" name="ccnumber" size="20" /&gt;&lt;br /&gt;</a:t>
            </a:r>
          </a:p>
          <a:p>
            <a:r>
              <a:rPr lang="en-US" dirty="0"/>
              <a:t>      &lt;input type="submit" /&gt;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form (</a:t>
            </a:r>
            <a:r>
              <a:rPr lang="en-US" dirty="0" err="1" smtClean="0"/>
              <a:t>php</a:t>
            </a:r>
            <a:r>
              <a:rPr lang="en-US" dirty="0" smtClean="0"/>
              <a:t> part)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&lt;?php</a:t>
            </a:r>
          </a:p>
          <a:p>
            <a:r>
              <a:rPr lang="en-US" dirty="0">
                <a:solidFill>
                  <a:srgbClr val="00F400"/>
                </a:solidFill>
              </a:rPr>
              <a:t>$creditcard = $_REQUEST["ccard"];</a:t>
            </a:r>
          </a:p>
          <a:p>
            <a:r>
              <a:rPr lang="en-US" dirty="0">
                <a:solidFill>
                  <a:srgbClr val="00F400"/>
                </a:solidFill>
              </a:rPr>
              <a:t>$ccnum = $_REQUEST["ccnumber"];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&lt;h1&gt;Thank You&lt;/h1&gt;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  Your &lt;?= $creditcard ?&gt;</a:t>
            </a:r>
          </a:p>
          <a:p>
            <a:r>
              <a:rPr lang="en-US" dirty="0"/>
              <a:t>  card, number &lt;?= $ccnum ?&gt;,</a:t>
            </a:r>
          </a:p>
          <a:p>
            <a:r>
              <a:rPr lang="en-US" dirty="0"/>
              <a:t>  has been successfully charged $1,000,000. Thank you!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9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a quiz with at least three questions and process it using PHP.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2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Uploading (html part)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&lt;meta charset="utf-8"/&gt;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>
                <a:solidFill>
                  <a:srgbClr val="00F400"/>
                </a:solidFill>
              </a:rPr>
              <a:t>    &lt;form enctype="multipart/form-data" action="upload.php" method="POST"&gt;</a:t>
            </a:r>
          </a:p>
          <a:p>
            <a:r>
              <a:rPr lang="en-US" dirty="0">
                <a:solidFill>
                  <a:srgbClr val="00F400"/>
                </a:solidFill>
              </a:rPr>
              <a:t>      &lt;input type="file" name="userfile" value="" /&gt;</a:t>
            </a:r>
          </a:p>
          <a:p>
            <a:r>
              <a:rPr lang="en-US" dirty="0">
                <a:solidFill>
                  <a:srgbClr val="00F400"/>
                </a:solidFill>
              </a:rPr>
              <a:t>      &lt;input type="submit" value="upload" /&gt;</a:t>
            </a:r>
          </a:p>
          <a:p>
            <a:r>
              <a:rPr lang="en-US" dirty="0">
                <a:solidFill>
                  <a:srgbClr val="00F400"/>
                </a:solidFill>
              </a:rPr>
              <a:t>    &lt;/form&gt;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1667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Uploading (</a:t>
            </a:r>
            <a:r>
              <a:rPr lang="en-US" dirty="0" err="1" smtClean="0"/>
              <a:t>php</a:t>
            </a:r>
            <a:r>
              <a:rPr lang="en-US" dirty="0" smtClean="0"/>
              <a:t> part)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&lt;?php</a:t>
            </a:r>
          </a:p>
          <a:p>
            <a:r>
              <a:rPr lang="en-US" dirty="0"/>
              <a:t>    ini_set("display_errors", "1");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F400"/>
                </a:solidFill>
              </a:rPr>
              <a:t>$uploaddir = __DIR__ . "\\";</a:t>
            </a:r>
            <a:r>
              <a:rPr lang="en-US" dirty="0"/>
              <a:t> </a:t>
            </a:r>
          </a:p>
          <a:p>
            <a:r>
              <a:rPr lang="en-US" dirty="0"/>
              <a:t>    $uploadfile = $uploaddir . </a:t>
            </a:r>
            <a:r>
              <a:rPr lang="en-US" dirty="0">
                <a:solidFill>
                  <a:srgbClr val="00F400"/>
                </a:solidFill>
              </a:rPr>
              <a:t>basename</a:t>
            </a:r>
            <a:r>
              <a:rPr lang="en-US" dirty="0"/>
              <a:t>($_FILES['userfile']['name']);</a:t>
            </a:r>
          </a:p>
          <a:p>
            <a:r>
              <a:rPr lang="en-US" dirty="0"/>
              <a:t>    echo '&lt;pre&gt;';</a:t>
            </a:r>
          </a:p>
          <a:p>
            <a:r>
              <a:rPr lang="en-US" dirty="0"/>
              <a:t>    if (</a:t>
            </a:r>
            <a:r>
              <a:rPr lang="en-US" dirty="0">
                <a:solidFill>
                  <a:srgbClr val="00F400"/>
                </a:solidFill>
              </a:rPr>
              <a:t>move_uploaded_file</a:t>
            </a:r>
            <a:r>
              <a:rPr lang="en-US" dirty="0"/>
              <a:t>($_FILES['userfile']['tmp_name'], $uploadfile)) {</a:t>
            </a:r>
          </a:p>
          <a:p>
            <a:r>
              <a:rPr lang="en-US" dirty="0"/>
              <a:t>      </a:t>
            </a:r>
            <a:r>
              <a:rPr lang="en-US" dirty="0" smtClean="0"/>
              <a:t>print "Success</a:t>
            </a:r>
            <a:r>
              <a:rPr lang="en-US" dirty="0"/>
              <a:t>! File Uploaded \n";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print "Failure! File not Uploaded\n";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print_r($_FILES);</a:t>
            </a:r>
          </a:p>
          <a:p>
            <a:r>
              <a:rPr lang="en-US" dirty="0"/>
              <a:t>    print "&lt;/pre&gt;";</a:t>
            </a:r>
          </a:p>
          <a:p>
            <a:r>
              <a:rPr lang="en-US" dirty="0"/>
              <a:t>  ?&gt;</a:t>
            </a:r>
          </a:p>
        </p:txBody>
      </p:sp>
    </p:spTree>
    <p:extLst>
      <p:ext uri="{BB962C8B-B14F-4D97-AF65-F5344CB8AC3E}">
        <p14:creationId xmlns:p14="http://schemas.microsoft.com/office/powerpoint/2010/main" val="68884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Show the image when the user uploads it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Allow the user to upload two images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can have multiple </a:t>
            </a:r>
            <a:r>
              <a:rPr lang="en-US" dirty="0" err="1" smtClean="0"/>
              <a:t>php</a:t>
            </a:r>
            <a:r>
              <a:rPr lang="en-US" dirty="0" smtClean="0"/>
              <a:t> blocks in one file.</a:t>
            </a:r>
          </a:p>
          <a:p>
            <a:endParaRPr lang="en-US" dirty="0"/>
          </a:p>
          <a:p>
            <a:r>
              <a:rPr lang="en-US" dirty="0" smtClean="0"/>
              <a:t>You can think of </a:t>
            </a:r>
            <a:r>
              <a:rPr lang="en-US" dirty="0" err="1" smtClean="0"/>
              <a:t>php</a:t>
            </a:r>
            <a:r>
              <a:rPr lang="en-US" dirty="0" smtClean="0"/>
              <a:t> blocks as switching from HTML mode to PHP mode.</a:t>
            </a:r>
          </a:p>
          <a:p>
            <a:endParaRPr lang="en-US" dirty="0"/>
          </a:p>
          <a:p>
            <a:r>
              <a:rPr lang="en-US" dirty="0" smtClean="0"/>
              <a:t>When the web server is processing the PHP page before sending it back to your browser, it looks for any </a:t>
            </a:r>
            <a:r>
              <a:rPr lang="en-US" dirty="0" smtClean="0">
                <a:solidFill>
                  <a:srgbClr val="00F400"/>
                </a:solidFill>
              </a:rPr>
              <a:t>&lt;?</a:t>
            </a:r>
            <a:r>
              <a:rPr lang="en-US" dirty="0" err="1" smtClean="0">
                <a:solidFill>
                  <a:srgbClr val="00F400"/>
                </a:solidFill>
              </a:rPr>
              <a:t>php</a:t>
            </a:r>
            <a:r>
              <a:rPr lang="en-US" dirty="0" smtClean="0">
                <a:solidFill>
                  <a:srgbClr val="00F400"/>
                </a:solidFill>
              </a:rPr>
              <a:t> … ?&gt; </a:t>
            </a:r>
            <a:r>
              <a:rPr lang="en-US" dirty="0" smtClean="0"/>
              <a:t>blocks within the PHP page, and executes the PHP code inside them. The </a:t>
            </a:r>
            <a:r>
              <a:rPr lang="en-US" dirty="0" smtClean="0">
                <a:solidFill>
                  <a:srgbClr val="00F400"/>
                </a:solidFill>
              </a:rPr>
              <a:t>output from those PHP blocks is inserted into the HTML at that point in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8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bad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 "&lt;!DOCTYPE html PUBLIC \"//W3C//DTD \"\n";</a:t>
            </a:r>
          </a:p>
          <a:p>
            <a:r>
              <a:rPr lang="en-US" dirty="0" smtClean="0"/>
              <a:t>print "  \"http://www.w3.org/xhtml\"&gt;\n";</a:t>
            </a:r>
          </a:p>
          <a:p>
            <a:r>
              <a:rPr lang="en-US" dirty="0" smtClean="0"/>
              <a:t>print " &lt;head&gt;\n";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for($</a:t>
            </a:r>
            <a:r>
              <a:rPr lang="en-US" dirty="0" err="1" smtClean="0"/>
              <a:t>i</a:t>
            </a:r>
            <a:r>
              <a:rPr lang="en-US" dirty="0" smtClean="0"/>
              <a:t>=1; $</a:t>
            </a:r>
            <a:r>
              <a:rPr lang="en-US" dirty="0" err="1" smtClean="0"/>
              <a:t>i</a:t>
            </a:r>
            <a:r>
              <a:rPr lang="en-US" dirty="0" smtClean="0"/>
              <a:t>&lt;100; $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/>
              <a:t>	</a:t>
            </a:r>
            <a:r>
              <a:rPr lang="en-US" dirty="0" smtClean="0"/>
              <a:t>print "  &lt;p&gt;All work and no play… &lt;/p&gt;\n";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?&gt;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good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for ($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1; $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&lt;= 100; $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?&gt;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&lt;p&gt;</a:t>
            </a:r>
          </a:p>
          <a:p>
            <a:r>
              <a:rPr lang="en-US" dirty="0" smtClean="0"/>
              <a:t>  All work and no play makes Jack a dull boy.</a:t>
            </a:r>
          </a:p>
          <a:p>
            <a:r>
              <a:rPr lang="en-US" dirty="0" smtClean="0"/>
              <a:t>  &lt;/p&gt;</a:t>
            </a:r>
          </a:p>
          <a:p>
            <a:endParaRPr lang="en-US" dirty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?&gt;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73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Expression 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F400"/>
                </a:solidFill>
              </a:rPr>
              <a:t>&lt;?= expression ?&gt;</a:t>
            </a:r>
          </a:p>
          <a:p>
            <a:endParaRPr lang="en-US" dirty="0" smtClean="0"/>
          </a:p>
          <a:p>
            <a:r>
              <a:rPr lang="en-US" dirty="0" smtClean="0"/>
              <a:t>is equivalent to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&lt;?</a:t>
            </a:r>
            <a:r>
              <a:rPr lang="en-US" dirty="0" err="1" smtClean="0">
                <a:solidFill>
                  <a:srgbClr val="00F400"/>
                </a:solidFill>
              </a:rPr>
              <a:t>php</a:t>
            </a:r>
            <a:r>
              <a:rPr lang="en-US" dirty="0" smtClean="0">
                <a:solidFill>
                  <a:srgbClr val="00F400"/>
                </a:solidFill>
              </a:rPr>
              <a:t> print expression; ?&gt;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&lt;p&gt;</a:t>
            </a:r>
          </a:p>
          <a:p>
            <a:r>
              <a:rPr lang="en-US" dirty="0"/>
              <a:t>	</a:t>
            </a:r>
            <a:r>
              <a:rPr lang="en-US" dirty="0" smtClean="0"/>
              <a:t>The answer is always &lt;?= 40+2 ?&gt;</a:t>
            </a:r>
            <a:endParaRPr lang="en-US" dirty="0"/>
          </a:p>
          <a:p>
            <a:r>
              <a:rPr lang="en-US" dirty="0" smtClean="0"/>
              <a:t>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9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with default parameter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print_separated</a:t>
            </a:r>
            <a:r>
              <a:rPr lang="en-US" dirty="0" smtClean="0"/>
              <a:t>($</a:t>
            </a:r>
            <a:r>
              <a:rPr lang="en-US" dirty="0" err="1" smtClean="0"/>
              <a:t>str</a:t>
            </a:r>
            <a:r>
              <a:rPr lang="en-US" dirty="0" smtClean="0"/>
              <a:t>, $separator =',')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if (</a:t>
            </a:r>
            <a:r>
              <a:rPr lang="en-US" dirty="0" err="1" smtClean="0"/>
              <a:t>strlen</a:t>
            </a:r>
            <a:r>
              <a:rPr lang="en-US" dirty="0" smtClean="0"/>
              <a:t>($</a:t>
            </a:r>
            <a:r>
              <a:rPr lang="en-US" dirty="0" err="1" smtClean="0"/>
              <a:t>str</a:t>
            </a:r>
            <a:r>
              <a:rPr lang="en-US" dirty="0" smtClean="0"/>
              <a:t>) &gt; 0) {</a:t>
            </a:r>
          </a:p>
          <a:p>
            <a:r>
              <a:rPr lang="en-US" dirty="0"/>
              <a:t> </a:t>
            </a:r>
            <a:r>
              <a:rPr lang="en-US" dirty="0" smtClean="0"/>
              <a:t>   print $</a:t>
            </a:r>
            <a:r>
              <a:rPr lang="en-US" dirty="0" err="1" smtClean="0"/>
              <a:t>str</a:t>
            </a:r>
            <a:r>
              <a:rPr lang="en-US" dirty="0" smtClean="0"/>
              <a:t>[0];</a:t>
            </a:r>
          </a:p>
          <a:p>
            <a:r>
              <a:rPr lang="en-US" dirty="0"/>
              <a:t> </a:t>
            </a:r>
            <a:r>
              <a:rPr lang="en-US" dirty="0" smtClean="0"/>
              <a:t>   for ($</a:t>
            </a:r>
            <a:r>
              <a:rPr lang="en-US" dirty="0" err="1" smtClean="0"/>
              <a:t>i</a:t>
            </a:r>
            <a:r>
              <a:rPr lang="en-US" dirty="0" smtClean="0"/>
              <a:t> = 1; $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strlen</a:t>
            </a:r>
            <a:r>
              <a:rPr lang="en-US" dirty="0" smtClean="0"/>
              <a:t>($</a:t>
            </a:r>
            <a:r>
              <a:rPr lang="en-US" dirty="0" err="1" smtClean="0"/>
              <a:t>str</a:t>
            </a:r>
            <a:r>
              <a:rPr lang="en-US" dirty="0" smtClean="0"/>
              <a:t>); $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r>
              <a:rPr lang="en-US" dirty="0"/>
              <a:t> </a:t>
            </a:r>
            <a:r>
              <a:rPr lang="en-US" dirty="0" smtClean="0"/>
              <a:t>     print $separator . $</a:t>
            </a:r>
            <a:r>
              <a:rPr lang="en-US" dirty="0" err="1" smtClean="0"/>
              <a:t>str</a:t>
            </a:r>
            <a:r>
              <a:rPr lang="en-US" dirty="0" smtClean="0"/>
              <a:t>[$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626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make_bigger</a:t>
            </a:r>
            <a:r>
              <a:rPr lang="en-US" dirty="0" smtClean="0"/>
              <a:t>($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$</a:t>
            </a:r>
            <a:r>
              <a:rPr lang="en-US" dirty="0" err="1" smtClean="0"/>
              <a:t>num</a:t>
            </a:r>
            <a:r>
              <a:rPr lang="en-US" dirty="0" smtClean="0"/>
              <a:t> = $</a:t>
            </a:r>
            <a:r>
              <a:rPr lang="en-US" dirty="0" err="1" smtClean="0"/>
              <a:t>num</a:t>
            </a:r>
            <a:r>
              <a:rPr lang="en-US" dirty="0" smtClean="0"/>
              <a:t> * 2;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$x = 5;</a:t>
            </a:r>
          </a:p>
          <a:p>
            <a:r>
              <a:rPr lang="en-US" dirty="0" err="1" smtClean="0"/>
              <a:t>make_bigger</a:t>
            </a:r>
            <a:r>
              <a:rPr lang="en-US" dirty="0" smtClean="0"/>
              <a:t>($x);</a:t>
            </a:r>
          </a:p>
          <a:p>
            <a:r>
              <a:rPr lang="en-US" dirty="0" smtClean="0"/>
              <a:t>print $x;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5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make_bigger</a:t>
            </a:r>
            <a:r>
              <a:rPr lang="en-US" dirty="0" smtClean="0"/>
              <a:t>(&amp;$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$</a:t>
            </a:r>
            <a:r>
              <a:rPr lang="en-US" dirty="0" err="1" smtClean="0"/>
              <a:t>num</a:t>
            </a:r>
            <a:r>
              <a:rPr lang="en-US" dirty="0" smtClean="0"/>
              <a:t> = $</a:t>
            </a:r>
            <a:r>
              <a:rPr lang="en-US" dirty="0" err="1" smtClean="0"/>
              <a:t>num</a:t>
            </a:r>
            <a:r>
              <a:rPr lang="en-US" dirty="0" smtClean="0"/>
              <a:t> * 2;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$x = 5;</a:t>
            </a:r>
          </a:p>
          <a:p>
            <a:r>
              <a:rPr lang="en-US" dirty="0" err="1" smtClean="0"/>
              <a:t>make_bigger</a:t>
            </a:r>
            <a:r>
              <a:rPr lang="en-US" dirty="0" smtClean="0"/>
              <a:t>($x);</a:t>
            </a:r>
          </a:p>
          <a:p>
            <a:r>
              <a:rPr lang="en-US" dirty="0" smtClean="0"/>
              <a:t>print $x;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5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9709</TotalTime>
  <Words>1366</Words>
  <Application>Microsoft Macintosh PowerPoint</Application>
  <PresentationFormat>On-screen Show (4:3)</PresentationFormat>
  <Paragraphs>240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Template</vt:lpstr>
      <vt:lpstr>PHP in depth 1</vt:lpstr>
      <vt:lpstr>Care &amp; Attention</vt:lpstr>
      <vt:lpstr>PHP Blocks</vt:lpstr>
      <vt:lpstr>PHP bad style</vt:lpstr>
      <vt:lpstr>PHP good style</vt:lpstr>
      <vt:lpstr>PHP Expression Block</vt:lpstr>
      <vt:lpstr>Function with default parameter</vt:lpstr>
      <vt:lpstr>Value Parameters</vt:lpstr>
      <vt:lpstr>Reference Parameters</vt:lpstr>
      <vt:lpstr>Exercise</vt:lpstr>
      <vt:lpstr>Scope</vt:lpstr>
      <vt:lpstr>Scope</vt:lpstr>
      <vt:lpstr>fat comma (hash rocket)</vt:lpstr>
      <vt:lpstr>single-quote vs double-quote strings</vt:lpstr>
      <vt:lpstr>include</vt:lpstr>
      <vt:lpstr>namespace</vt:lpstr>
      <vt:lpstr>Exercise</vt:lpstr>
      <vt:lpstr>Magic</vt:lpstr>
      <vt:lpstr>Super Global Arrays</vt:lpstr>
      <vt:lpstr>request form (html part)</vt:lpstr>
      <vt:lpstr>request form (php part)</vt:lpstr>
      <vt:lpstr>Exercise</vt:lpstr>
      <vt:lpstr>File Uploading (html part)</vt:lpstr>
      <vt:lpstr>File Uploading (php part)</vt:lpstr>
      <vt:lpstr>Exercise</vt:lpstr>
      <vt:lpstr>to be continued…</vt:lpstr>
    </vt:vector>
  </TitlesOfParts>
  <Company>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tim</dc:creator>
  <cp:lastModifiedBy>Staff</cp:lastModifiedBy>
  <cp:revision>110</cp:revision>
  <dcterms:created xsi:type="dcterms:W3CDTF">2014-01-15T17:08:06Z</dcterms:created>
  <dcterms:modified xsi:type="dcterms:W3CDTF">2014-01-22T22:53:56Z</dcterms:modified>
</cp:coreProperties>
</file>