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7" r:id="rId3"/>
    <p:sldId id="268" r:id="rId4"/>
    <p:sldId id="269" r:id="rId5"/>
    <p:sldId id="270" r:id="rId6"/>
    <p:sldId id="257" r:id="rId7"/>
    <p:sldId id="260" r:id="rId8"/>
    <p:sldId id="261" r:id="rId9"/>
    <p:sldId id="262" r:id="rId10"/>
    <p:sldId id="263" r:id="rId11"/>
    <p:sldId id="264" r:id="rId12"/>
    <p:sldId id="272" r:id="rId13"/>
    <p:sldId id="265" r:id="rId14"/>
    <p:sldId id="266" r:id="rId15"/>
    <p:sldId id="271" r:id="rId16"/>
    <p:sldId id="277" r:id="rId17"/>
    <p:sldId id="258" r:id="rId18"/>
    <p:sldId id="259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A80CA6-EA43-442B-B88F-C9D66A42F458}">
          <p14:sldIdLst>
            <p14:sldId id="256"/>
            <p14:sldId id="267"/>
            <p14:sldId id="268"/>
            <p14:sldId id="269"/>
            <p14:sldId id="270"/>
            <p14:sldId id="257"/>
            <p14:sldId id="260"/>
            <p14:sldId id="261"/>
            <p14:sldId id="262"/>
            <p14:sldId id="263"/>
            <p14:sldId id="264"/>
            <p14:sldId id="272"/>
            <p14:sldId id="265"/>
            <p14:sldId id="266"/>
            <p14:sldId id="271"/>
            <p14:sldId id="277"/>
            <p14:sldId id="258"/>
            <p14:sldId id="259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11" autoAdjust="0"/>
    <p:restoredTop sz="86400" autoAdjust="0"/>
  </p:normalViewPr>
  <p:slideViewPr>
    <p:cSldViewPr snapToGrid="0" snapToObjects="1">
      <p:cViewPr varScale="1">
        <p:scale>
          <a:sx n="90" d="100"/>
          <a:sy n="90" d="100"/>
        </p:scale>
        <p:origin x="-13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C3BF6-235E-3B45-A4E5-FB1A2446EA3C}" type="datetimeFigureOut">
              <a:rPr lang="en-US" smtClean="0"/>
              <a:t>2/10/14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B175-5DCD-4943-BB43-4B3E4275C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54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B175-5DCD-4943-BB43-4B3E4275C6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6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B175-5DCD-4943-BB43-4B3E4275C60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7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rible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26" name="Picture 2" descr="E:\Dropbox\MySlides\pics\shoc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595" y="402627"/>
            <a:ext cx="1723933" cy="192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07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cercise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121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6554804" y="496405"/>
            <a:ext cx="2131996" cy="18424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936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891013" y="2693769"/>
            <a:ext cx="5646609" cy="1223319"/>
          </a:xfrm>
        </p:spPr>
        <p:txBody>
          <a:bodyPr>
            <a:no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6816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12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3074" name="Picture 2" descr="C:\Users\tim\Dropbox\MySlides\pics\SwiftLearn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300" y="592138"/>
            <a:ext cx="18415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795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d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2" descr="C:\Users\tim\Desktop\frown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856" y="319057"/>
            <a:ext cx="1729591" cy="195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878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od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2" descr="C:\Users\tim\Desktop\smil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654" y="412684"/>
            <a:ext cx="1685586" cy="192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834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2" r:id="rId5"/>
    <p:sldLayoutId id="2147483653" r:id="rId6"/>
    <p:sldLayoutId id="2147483654" r:id="rId7"/>
    <p:sldLayoutId id="2147483661" r:id="rId8"/>
    <p:sldLayoutId id="2147483662" r:id="rId9"/>
    <p:sldLayoutId id="2147483667" r:id="rId10"/>
    <p:sldLayoutId id="2147483663" r:id="rId11"/>
    <p:sldLayoutId id="2147483665" r:id="rId12"/>
    <p:sldLayoutId id="2147483656" r:id="rId13"/>
    <p:sldLayoutId id="2147483657" r:id="rId14"/>
    <p:sldLayoutId id="2147483658" r:id="rId15"/>
    <p:sldLayoutId id="2147483659" r:id="rId1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 in depth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3870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89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cookie in PHP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setCookie</a:t>
            </a:r>
            <a:r>
              <a:rPr lang="en-US" dirty="0" smtClean="0"/>
              <a:t>("</a:t>
            </a:r>
            <a:r>
              <a:rPr lang="en-US" dirty="0" err="1" smtClean="0"/>
              <a:t>name","value",timeout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smtClean="0"/>
              <a:t>$</a:t>
            </a:r>
            <a:r>
              <a:rPr lang="en-US" dirty="0" err="1" smtClean="0"/>
              <a:t>expireTime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F400"/>
                </a:solidFill>
              </a:rPr>
              <a:t>time()</a:t>
            </a:r>
            <a:r>
              <a:rPr lang="en-US" dirty="0" smtClean="0"/>
              <a:t> + 60*60*24*7; // 1 week</a:t>
            </a:r>
          </a:p>
          <a:p>
            <a:r>
              <a:rPr lang="en-US" dirty="0" err="1" smtClean="0"/>
              <a:t>setCookie</a:t>
            </a:r>
            <a:r>
              <a:rPr lang="en-US" dirty="0" smtClean="0"/>
              <a:t>("CouponNumber","1122", $</a:t>
            </a:r>
            <a:r>
              <a:rPr lang="en-US" dirty="0" err="1" smtClean="0"/>
              <a:t>expireTime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setCookie</a:t>
            </a:r>
            <a:r>
              <a:rPr lang="en-US" dirty="0" smtClean="0"/>
              <a:t>("CouponValue","100.00", $</a:t>
            </a:r>
            <a:r>
              <a:rPr lang="en-US" dirty="0" err="1" smtClean="0"/>
              <a:t>expireTime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smtClean="0"/>
              <a:t>set a persistent cookie by passing a third parameter for its timeout in </a:t>
            </a:r>
            <a:r>
              <a:rPr lang="en-US" dirty="0" smtClean="0">
                <a:solidFill>
                  <a:srgbClr val="00F400"/>
                </a:solidFill>
              </a:rPr>
              <a:t>seconds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253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persistent cookie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setCookie</a:t>
            </a:r>
            <a:r>
              <a:rPr lang="en-US" dirty="0" smtClean="0"/>
              <a:t>("name", "", time() – 1);</a:t>
            </a:r>
          </a:p>
          <a:p>
            <a:endParaRPr lang="en-US" dirty="0"/>
          </a:p>
          <a:p>
            <a:r>
              <a:rPr lang="en-US" dirty="0" err="1" smtClean="0"/>
              <a:t>setCookie</a:t>
            </a:r>
            <a:r>
              <a:rPr lang="en-US" dirty="0" smtClean="0"/>
              <a:t>("</a:t>
            </a:r>
            <a:r>
              <a:rPr lang="en-US" dirty="0" err="1" smtClean="0"/>
              <a:t>CouponNumber</a:t>
            </a:r>
            <a:r>
              <a:rPr lang="en-US" dirty="0" smtClean="0"/>
              <a:t>", "", time() -1);</a:t>
            </a:r>
          </a:p>
          <a:p>
            <a:endParaRPr lang="en-US" dirty="0"/>
          </a:p>
          <a:p>
            <a:r>
              <a:rPr lang="en-US" dirty="0" smtClean="0"/>
              <a:t>remove a persistent cookie by setting it again with a timeout that is prior to the present time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027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Show how many times a user visited a page using a cookie.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849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An abstract concept to represent a series of HTTP requests and responses between a specific Web browser and server</a:t>
            </a:r>
          </a:p>
          <a:p>
            <a:r>
              <a:rPr lang="en-US" dirty="0" smtClean="0"/>
              <a:t>(HTTP doesn't support it but PHP does)</a:t>
            </a:r>
          </a:p>
          <a:p>
            <a:endParaRPr lang="en-US" dirty="0"/>
          </a:p>
          <a:p>
            <a:r>
              <a:rPr lang="en-US" dirty="0" smtClean="0"/>
              <a:t>Sessions </a:t>
            </a:r>
            <a:r>
              <a:rPr lang="en-US" dirty="0" err="1" smtClean="0"/>
              <a:t>vs</a:t>
            </a:r>
            <a:r>
              <a:rPr lang="en-US" dirty="0" smtClean="0"/>
              <a:t> cookies</a:t>
            </a:r>
          </a:p>
          <a:p>
            <a:endParaRPr lang="en-US" dirty="0"/>
          </a:p>
          <a:p>
            <a:r>
              <a:rPr lang="en-US" dirty="0" smtClean="0"/>
              <a:t>a cookie is data stored on the client</a:t>
            </a:r>
          </a:p>
          <a:p>
            <a:r>
              <a:rPr lang="en-US" dirty="0" smtClean="0"/>
              <a:t>a session's data is stored on the server </a:t>
            </a:r>
            <a:r>
              <a:rPr lang="en-US" dirty="0" smtClean="0">
                <a:solidFill>
                  <a:srgbClr val="00F400"/>
                </a:solidFill>
              </a:rPr>
              <a:t>(only 1 session per client)</a:t>
            </a:r>
            <a:endParaRPr lang="en-US" dirty="0">
              <a:solidFill>
                <a:srgbClr val="00F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785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sessions are often built on top of cookies:</a:t>
            </a:r>
          </a:p>
          <a:p>
            <a:endParaRPr lang="en-US" dirty="0"/>
          </a:p>
          <a:p>
            <a:r>
              <a:rPr lang="en-US" dirty="0" smtClean="0"/>
              <a:t>the only data the client stores is a cookie holding a unique </a:t>
            </a:r>
            <a:r>
              <a:rPr lang="en-US" dirty="0" smtClean="0">
                <a:solidFill>
                  <a:srgbClr val="00F400"/>
                </a:solidFill>
              </a:rPr>
              <a:t>session ID</a:t>
            </a:r>
          </a:p>
          <a:p>
            <a:endParaRPr lang="en-US" dirty="0"/>
          </a:p>
          <a:p>
            <a:r>
              <a:rPr lang="en-US" dirty="0" smtClean="0"/>
              <a:t>on each page request, the client sends its session ID cookie, and the server uses this to find and retrieve the client's session data</a:t>
            </a:r>
          </a:p>
        </p:txBody>
      </p:sp>
    </p:spTree>
    <p:extLst>
      <p:ext uri="{BB962C8B-B14F-4D97-AF65-F5344CB8AC3E}">
        <p14:creationId xmlns:p14="http://schemas.microsoft.com/office/powerpoint/2010/main" val="731734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Client’s browser makes an initial request to the server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Server notes client’s IP address/browser, stores some local session data, and sends a session ID back to client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Client sends that same session ID back to server on future requests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Server uses session ID to retrieve that data for the client’s session later, like a ticket given at a coat-check room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309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 2014-02-10 11.59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034" y="1258711"/>
            <a:ext cx="65786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898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err="1">
                <a:solidFill>
                  <a:srgbClr val="00F400"/>
                </a:solidFill>
              </a:rPr>
              <a:t>s</a:t>
            </a:r>
            <a:r>
              <a:rPr lang="en-US" dirty="0" err="1" smtClean="0">
                <a:solidFill>
                  <a:srgbClr val="00F400"/>
                </a:solidFill>
              </a:rPr>
              <a:t>ession_start</a:t>
            </a:r>
            <a:r>
              <a:rPr lang="en-US" dirty="0" smtClean="0">
                <a:solidFill>
                  <a:srgbClr val="00F400"/>
                </a:solidFill>
              </a:rPr>
              <a:t>()</a:t>
            </a:r>
            <a:r>
              <a:rPr lang="en-US" dirty="0" smtClean="0"/>
              <a:t>;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session_start</a:t>
            </a:r>
            <a:r>
              <a:rPr lang="en-US" dirty="0" smtClean="0"/>
              <a:t> signifies your script wants a session with the user (must be called at the top of your script, before any HTML output is produced)</a:t>
            </a:r>
          </a:p>
          <a:p>
            <a:endParaRPr lang="en-US" dirty="0"/>
          </a:p>
          <a:p>
            <a:r>
              <a:rPr lang="en-US" dirty="0" smtClean="0"/>
              <a:t>When </a:t>
            </a:r>
            <a:r>
              <a:rPr lang="en-US" dirty="0" err="1" smtClean="0">
                <a:solidFill>
                  <a:srgbClr val="00F400"/>
                </a:solidFill>
              </a:rPr>
              <a:t>session_start</a:t>
            </a:r>
            <a:r>
              <a:rPr lang="en-US" dirty="0" smtClean="0">
                <a:solidFill>
                  <a:srgbClr val="00F400"/>
                </a:solidFill>
              </a:rPr>
              <a:t>()</a:t>
            </a:r>
            <a:r>
              <a:rPr lang="en-US" dirty="0" smtClean="0"/>
              <a:t> is called 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If the server hasn’t seen this user before, a new session is created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Otherwise, existing session data is loaded into </a:t>
            </a:r>
            <a:r>
              <a:rPr lang="en-US" dirty="0" smtClean="0">
                <a:solidFill>
                  <a:srgbClr val="00F400"/>
                </a:solidFill>
              </a:rPr>
              <a:t>$_SESSION </a:t>
            </a:r>
            <a:r>
              <a:rPr lang="en-US" dirty="0" smtClean="0"/>
              <a:t>associative array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You can store data in $_SESSION and retrieve it on future pages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2598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session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$_SESSION[“name”] = value;</a:t>
            </a:r>
          </a:p>
          <a:p>
            <a:r>
              <a:rPr lang="en-US" dirty="0" smtClean="0"/>
              <a:t>$variable = $_SESSION[“name”];</a:t>
            </a:r>
          </a:p>
          <a:p>
            <a:endParaRPr lang="en-US" dirty="0" smtClean="0"/>
          </a:p>
          <a:p>
            <a:r>
              <a:rPr lang="en-US" dirty="0" smtClean="0"/>
              <a:t>if(</a:t>
            </a:r>
            <a:r>
              <a:rPr lang="en-US" dirty="0" err="1" smtClean="0"/>
              <a:t>isset</a:t>
            </a:r>
            <a:r>
              <a:rPr lang="en-US" dirty="0" smtClean="0"/>
              <a:t>($_SESSION[“points”])) {</a:t>
            </a:r>
            <a:r>
              <a:rPr lang="en-US" dirty="0" smtClean="0"/>
              <a:t>  </a:t>
            </a:r>
          </a:p>
          <a:p>
            <a:r>
              <a:rPr lang="en-US" dirty="0"/>
              <a:t> </a:t>
            </a:r>
            <a:r>
              <a:rPr lang="en-US" dirty="0" smtClean="0"/>
              <a:t> $points = $_SESSION[“points”];</a:t>
            </a:r>
          </a:p>
          <a:p>
            <a:r>
              <a:rPr lang="en-US" dirty="0"/>
              <a:t> </a:t>
            </a:r>
            <a:r>
              <a:rPr lang="en-US" dirty="0" smtClean="0"/>
              <a:t> print(“You’ve earned $points points.\n”);</a:t>
            </a:r>
          </a:p>
          <a:p>
            <a:r>
              <a:rPr lang="en-US" dirty="0" smtClean="0"/>
              <a:t>} else {</a:t>
            </a:r>
          </a:p>
          <a:p>
            <a:r>
              <a:rPr lang="en-US" dirty="0"/>
              <a:t> </a:t>
            </a:r>
            <a:r>
              <a:rPr lang="en-US" dirty="0" smtClean="0"/>
              <a:t> $_SESSION[“points”] = 0;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// $_SESSION associative array reads/stores all session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4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session data stored?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On the client, the session ID is stored as a cookie with the name </a:t>
            </a:r>
            <a:r>
              <a:rPr lang="en-US" dirty="0" smtClean="0">
                <a:solidFill>
                  <a:srgbClr val="00F400"/>
                </a:solidFill>
              </a:rPr>
              <a:t>PHPSESSID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On the server, session data are stored as temporary files such as /</a:t>
            </a:r>
            <a:r>
              <a:rPr lang="en-US" dirty="0" err="1" smtClean="0"/>
              <a:t>tmp</a:t>
            </a:r>
            <a:r>
              <a:rPr lang="en-US" dirty="0" smtClean="0"/>
              <a:t>/sess_fcc13f091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Server automatically cleans up old sessions after a period of time</a:t>
            </a:r>
          </a:p>
          <a:p>
            <a:pPr marL="1085850" lvl="1" indent="-342900">
              <a:buFont typeface="Arial"/>
              <a:buChar char="•"/>
            </a:pPr>
            <a:r>
              <a:rPr lang="en-US" dirty="0" smtClean="0"/>
              <a:t>Old session data consumes resources and may present a security risk</a:t>
            </a:r>
          </a:p>
          <a:p>
            <a:pPr marL="1085850" lvl="1" indent="-342900">
              <a:buFont typeface="Arial"/>
              <a:buChar char="•"/>
            </a:pPr>
            <a:r>
              <a:rPr lang="en-US" dirty="0" smtClean="0"/>
              <a:t>Adjust PHP server settings or with </a:t>
            </a:r>
            <a:r>
              <a:rPr lang="en-US" dirty="0" err="1" smtClean="0"/>
              <a:t>session_cache_expire</a:t>
            </a:r>
            <a:r>
              <a:rPr lang="en-US" dirty="0" smtClean="0"/>
              <a:t>()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18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What does the following regular expression match?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3600" dirty="0" smtClean="0"/>
              <a:t>/^[a-</a:t>
            </a:r>
            <a:r>
              <a:rPr lang="en-US" sz="3600" dirty="0" err="1" smtClean="0"/>
              <a:t>zA</a:t>
            </a:r>
            <a:r>
              <a:rPr lang="en-US" sz="3600" dirty="0" smtClean="0"/>
              <a:t>-Z_\-]+@(([a-</a:t>
            </a:r>
            <a:r>
              <a:rPr lang="en-US" sz="3600" dirty="0" err="1" smtClean="0"/>
              <a:t>zA</a:t>
            </a:r>
            <a:r>
              <a:rPr lang="en-US" sz="3600" dirty="0" smtClean="0"/>
              <a:t>-Z_\-])+\.)+[a-</a:t>
            </a:r>
            <a:r>
              <a:rPr lang="en-US" sz="3600" dirty="0" err="1" smtClean="0"/>
              <a:t>zA</a:t>
            </a:r>
            <a:r>
              <a:rPr lang="en-US" sz="3600" dirty="0" smtClean="0"/>
              <a:t>-Z]{2,4}$/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80143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Ending a session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rgbClr val="00F400"/>
                </a:solidFill>
              </a:rPr>
              <a:t>session_destroy</a:t>
            </a:r>
            <a:r>
              <a:rPr lang="en-US" dirty="0" smtClean="0">
                <a:solidFill>
                  <a:srgbClr val="00F400"/>
                </a:solidFill>
              </a:rPr>
              <a:t>();</a:t>
            </a:r>
          </a:p>
          <a:p>
            <a:endParaRPr lang="en-US" dirty="0"/>
          </a:p>
          <a:p>
            <a:r>
              <a:rPr lang="en-US" dirty="0" err="1" smtClean="0"/>
              <a:t>session_destroy</a:t>
            </a:r>
            <a:r>
              <a:rPr lang="en-US" dirty="0" smtClean="0"/>
              <a:t>() ends your current session</a:t>
            </a:r>
          </a:p>
          <a:p>
            <a:endParaRPr lang="en-US" dirty="0"/>
          </a:p>
          <a:p>
            <a:r>
              <a:rPr lang="en-US" dirty="0" smtClean="0"/>
              <a:t>Potential problem: if you call </a:t>
            </a:r>
            <a:r>
              <a:rPr lang="en-US" dirty="0" err="1" smtClean="0"/>
              <a:t>session_start</a:t>
            </a:r>
            <a:r>
              <a:rPr lang="en-US" dirty="0" smtClean="0"/>
              <a:t>() again later, it sometimes reuses the same session ID/data you used before</a:t>
            </a:r>
          </a:p>
          <a:p>
            <a:endParaRPr lang="en-US" dirty="0"/>
          </a:p>
          <a:p>
            <a:r>
              <a:rPr lang="en-US" dirty="0" smtClean="0"/>
              <a:t>To start a completely new session, best to flush out the old one:</a:t>
            </a:r>
          </a:p>
          <a:p>
            <a:endParaRPr lang="en-US" dirty="0" smtClean="0"/>
          </a:p>
          <a:p>
            <a:r>
              <a:rPr lang="en-US" dirty="0" err="1" smtClean="0"/>
              <a:t>session_destroy</a:t>
            </a:r>
            <a:r>
              <a:rPr lang="en-US" dirty="0" smtClean="0"/>
              <a:t>(); </a:t>
            </a:r>
          </a:p>
          <a:p>
            <a:r>
              <a:rPr lang="en-US" dirty="0" err="1" smtClean="0">
                <a:solidFill>
                  <a:srgbClr val="00F400"/>
                </a:solidFill>
              </a:rPr>
              <a:t>session_regenerate_id</a:t>
            </a:r>
            <a:r>
              <a:rPr lang="en-US" dirty="0" smtClean="0">
                <a:solidFill>
                  <a:srgbClr val="00F400"/>
                </a:solidFill>
              </a:rPr>
              <a:t>(TRUE);</a:t>
            </a:r>
          </a:p>
          <a:p>
            <a:r>
              <a:rPr lang="en-US" dirty="0" err="1" smtClean="0"/>
              <a:t>Session_start</a:t>
            </a:r>
            <a:r>
              <a:rPr lang="en-US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8152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 page called the “</a:t>
            </a:r>
            <a:r>
              <a:rPr lang="en-US" dirty="0" err="1" smtClean="0"/>
              <a:t>simpsons.php</a:t>
            </a:r>
            <a:r>
              <a:rPr lang="en-US" dirty="0" smtClean="0"/>
              <a:t>” that chooses a random Simpsons character for the user.</a:t>
            </a:r>
          </a:p>
          <a:p>
            <a:endParaRPr lang="en-US" dirty="0"/>
          </a:p>
          <a:p>
            <a:r>
              <a:rPr lang="en-US" dirty="0" smtClean="0"/>
              <a:t>The page should remember the character for the user and show it again each time they visit the page.</a:t>
            </a:r>
          </a:p>
          <a:p>
            <a:endParaRPr lang="en-US" dirty="0"/>
          </a:p>
          <a:p>
            <a:r>
              <a:rPr lang="en-US" dirty="0" smtClean="0"/>
              <a:t>If the user selects “start over”, the character should be forgotten.</a:t>
            </a:r>
          </a:p>
        </p:txBody>
      </p:sp>
    </p:spTree>
    <p:extLst>
      <p:ext uri="{BB962C8B-B14F-4D97-AF65-F5344CB8AC3E}">
        <p14:creationId xmlns:p14="http://schemas.microsoft.com/office/powerpoint/2010/main" val="3173591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continued…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5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Form validation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// regexes can be used to validate</a:t>
            </a:r>
          </a:p>
          <a:p>
            <a:r>
              <a:rPr lang="en-US" dirty="0" smtClean="0"/>
              <a:t>// parameters</a:t>
            </a:r>
          </a:p>
          <a:p>
            <a:endParaRPr lang="en-US" dirty="0"/>
          </a:p>
          <a:p>
            <a:r>
              <a:rPr lang="en-US" dirty="0" smtClean="0"/>
              <a:t>$state = $_REQUEST[“state”];</a:t>
            </a:r>
          </a:p>
          <a:p>
            <a:endParaRPr lang="en-US" dirty="0"/>
          </a:p>
          <a:p>
            <a:r>
              <a:rPr lang="en-US" dirty="0" smtClean="0"/>
              <a:t>if(!</a:t>
            </a:r>
            <a:r>
              <a:rPr lang="en-US" dirty="0" err="1" smtClean="0">
                <a:solidFill>
                  <a:srgbClr val="00F400"/>
                </a:solidFill>
              </a:rPr>
              <a:t>preg_match</a:t>
            </a:r>
            <a:r>
              <a:rPr lang="en-US" dirty="0" smtClean="0">
                <a:solidFill>
                  <a:srgbClr val="00F400"/>
                </a:solidFill>
              </a:rPr>
              <a:t>(“/^[A-Z]{2}$/”, $state)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</a:t>
            </a:r>
          </a:p>
          <a:p>
            <a:r>
              <a:rPr lang="en-US" dirty="0"/>
              <a:t> </a:t>
            </a:r>
            <a:r>
              <a:rPr lang="en-US" dirty="0" smtClean="0"/>
              <a:t> print “Error, invalid state submitted.”;</a:t>
            </a:r>
          </a:p>
          <a:p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605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regular expression matches letter grades such as A, B+, B-, C, D+?</a:t>
            </a:r>
          </a:p>
          <a:p>
            <a:endParaRPr lang="en-US" dirty="0"/>
          </a:p>
          <a:p>
            <a:r>
              <a:rPr lang="en-US" dirty="0" smtClean="0"/>
              <a:t>What regular expression matches dollar amounts of at least $100.00?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67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cont.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What is the PHP function that prevents an SQL injection attack like the following:</a:t>
            </a:r>
          </a:p>
          <a:p>
            <a:endParaRPr lang="en-US" dirty="0"/>
          </a:p>
          <a:p>
            <a:r>
              <a:rPr lang="en-US" dirty="0" smtClean="0"/>
              <a:t>Original query:</a:t>
            </a:r>
          </a:p>
          <a:p>
            <a:r>
              <a:rPr lang="en-US" dirty="0" smtClean="0"/>
              <a:t>$query = “SELECT * FROM students WHERE username = ‘$username’ AND password = ‘$password’;</a:t>
            </a:r>
          </a:p>
          <a:p>
            <a:endParaRPr lang="en-US" dirty="0"/>
          </a:p>
          <a:p>
            <a:r>
              <a:rPr lang="en-US" dirty="0" smtClean="0"/>
              <a:t>PASSWORD: </a:t>
            </a:r>
            <a:r>
              <a:rPr lang="en-US" dirty="0" smtClean="0">
                <a:solidFill>
                  <a:srgbClr val="00F400"/>
                </a:solidFill>
              </a:rPr>
              <a:t>‘ OR ‘1’=‘1</a:t>
            </a:r>
          </a:p>
          <a:p>
            <a:endParaRPr lang="en-US" dirty="0">
              <a:solidFill>
                <a:srgbClr val="00F400"/>
              </a:solidFill>
            </a:endParaRPr>
          </a:p>
          <a:p>
            <a:r>
              <a:rPr lang="en-US" dirty="0" smtClean="0"/>
              <a:t>Executed as:</a:t>
            </a:r>
          </a:p>
          <a:p>
            <a:r>
              <a:rPr lang="en-US" dirty="0" smtClean="0">
                <a:solidFill>
                  <a:srgbClr val="00F400"/>
                </a:solidFill>
              </a:rPr>
              <a:t>$query = “SELECT * FROM students WHERE username=‘$username’ AND password=‘’ OR ‘1’=‘1’”;</a:t>
            </a:r>
            <a:endParaRPr lang="en-US" dirty="0">
              <a:solidFill>
                <a:srgbClr val="00F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074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cookie: </a:t>
            </a:r>
            <a:r>
              <a:rPr lang="en-US" dirty="0" smtClean="0">
                <a:solidFill>
                  <a:srgbClr val="00F400"/>
                </a:solidFill>
              </a:rPr>
              <a:t>a small amount of information sent by a server to the browser, and then sent back by the browser on future page requests</a:t>
            </a:r>
          </a:p>
          <a:p>
            <a:endParaRPr lang="en-US" dirty="0"/>
          </a:p>
          <a:p>
            <a:r>
              <a:rPr lang="en-US" dirty="0" smtClean="0"/>
              <a:t>cookies are used for authentication, user tracking, user preferences, shopping carts,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cookies data consists of single name/value pair</a:t>
            </a:r>
          </a:p>
          <a:p>
            <a:r>
              <a:rPr lang="en-US" dirty="0" smtClean="0"/>
              <a:t>(sent in header of the client's HTTP GET or POST request)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92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F400"/>
                </a:solidFill>
              </a:rPr>
              <a:t>session cookie</a:t>
            </a:r>
            <a:r>
              <a:rPr lang="en-US" dirty="0" smtClean="0"/>
              <a:t>: default type, temporary cookie that is stored only in the browser's memory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00F400"/>
                </a:solidFill>
              </a:rPr>
              <a:t>persistent cookie</a:t>
            </a:r>
            <a:r>
              <a:rPr lang="en-US" dirty="0" smtClean="0"/>
              <a:t>: stored in a file on the browser's computer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980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Cookies in PHP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>
                <a:solidFill>
                  <a:srgbClr val="00F400"/>
                </a:solidFill>
              </a:rPr>
              <a:t>setCookie</a:t>
            </a:r>
            <a:r>
              <a:rPr lang="en-US" dirty="0" smtClean="0"/>
              <a:t>("</a:t>
            </a:r>
            <a:r>
              <a:rPr lang="en-US" dirty="0" err="1" smtClean="0"/>
              <a:t>name","value</a:t>
            </a:r>
            <a:r>
              <a:rPr lang="en-US" dirty="0" smtClean="0"/>
              <a:t>");</a:t>
            </a:r>
          </a:p>
          <a:p>
            <a:r>
              <a:rPr lang="en-US" dirty="0" err="1" smtClean="0">
                <a:solidFill>
                  <a:srgbClr val="00F400"/>
                </a:solidFill>
              </a:rPr>
              <a:t>setCookie</a:t>
            </a:r>
            <a:r>
              <a:rPr lang="en-US" dirty="0" smtClean="0"/>
              <a:t>("itec3870","soft </a:t>
            </a:r>
            <a:r>
              <a:rPr lang="en-US" dirty="0" err="1" smtClean="0"/>
              <a:t>dev</a:t>
            </a:r>
            <a:r>
              <a:rPr lang="en-US" dirty="0" smtClean="0"/>
              <a:t> 2");</a:t>
            </a:r>
          </a:p>
          <a:p>
            <a:r>
              <a:rPr lang="en-US" dirty="0" err="1" smtClean="0">
                <a:solidFill>
                  <a:srgbClr val="00F400"/>
                </a:solidFill>
              </a:rPr>
              <a:t>setCookie</a:t>
            </a:r>
            <a:r>
              <a:rPr lang="en-US" dirty="0" smtClean="0"/>
              <a:t>("</a:t>
            </a:r>
            <a:r>
              <a:rPr lang="en-US" dirty="0" err="1" smtClean="0"/>
              <a:t>lang</a:t>
            </a:r>
            <a:r>
              <a:rPr lang="en-US" dirty="0" smtClean="0"/>
              <a:t>","</a:t>
            </a:r>
            <a:r>
              <a:rPr lang="en-US" dirty="0" err="1" smtClean="0"/>
              <a:t>php</a:t>
            </a:r>
            <a:r>
              <a:rPr lang="en-US" dirty="0" smtClean="0"/>
              <a:t>");</a:t>
            </a:r>
          </a:p>
          <a:p>
            <a:endParaRPr lang="en-US" dirty="0"/>
          </a:p>
          <a:p>
            <a:r>
              <a:rPr lang="en-US" dirty="0" err="1" smtClean="0"/>
              <a:t>setCookie</a:t>
            </a:r>
            <a:r>
              <a:rPr lang="en-US" dirty="0" smtClean="0"/>
              <a:t> causes your script to send a cookie to the user's browser</a:t>
            </a:r>
          </a:p>
          <a:p>
            <a:endParaRPr lang="en-US" dirty="0"/>
          </a:p>
          <a:p>
            <a:r>
              <a:rPr lang="en-US" dirty="0" err="1" smtClean="0"/>
              <a:t>setCookie</a:t>
            </a:r>
            <a:r>
              <a:rPr lang="en-US" dirty="0" smtClean="0"/>
              <a:t> must be called before any output statements</a:t>
            </a:r>
          </a:p>
          <a:p>
            <a:endParaRPr lang="en-US" dirty="0"/>
          </a:p>
          <a:p>
            <a:r>
              <a:rPr lang="en-US" dirty="0" smtClean="0"/>
              <a:t>can set multiple cookies (20-5) per user, each up to 3-4K bytes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92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from a cookie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$variable = </a:t>
            </a:r>
            <a:r>
              <a:rPr lang="en-US" dirty="0" smtClean="0">
                <a:solidFill>
                  <a:srgbClr val="00F400"/>
                </a:solidFill>
              </a:rPr>
              <a:t>$_COOKIE["name"]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if (</a:t>
            </a:r>
            <a:r>
              <a:rPr lang="en-US" dirty="0" err="1" smtClean="0">
                <a:solidFill>
                  <a:srgbClr val="00F400"/>
                </a:solidFill>
              </a:rPr>
              <a:t>isset</a:t>
            </a:r>
            <a:r>
              <a:rPr lang="en-US" dirty="0" smtClean="0">
                <a:solidFill>
                  <a:srgbClr val="00F400"/>
                </a:solidFill>
              </a:rPr>
              <a:t>($_COOKIE["username"])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$username = $_COOKIE["username"];</a:t>
            </a:r>
          </a:p>
          <a:p>
            <a:r>
              <a:rPr lang="en-US" dirty="0"/>
              <a:t> </a:t>
            </a:r>
            <a:r>
              <a:rPr lang="en-US" dirty="0" smtClean="0"/>
              <a:t> print("Welcome back, $username.\n");</a:t>
            </a:r>
            <a:br>
              <a:rPr lang="en-US" dirty="0" smtClean="0"/>
            </a:br>
            <a:r>
              <a:rPr lang="en-US" dirty="0" smtClean="0"/>
              <a:t>} else {</a:t>
            </a:r>
          </a:p>
          <a:p>
            <a:r>
              <a:rPr lang="en-US" dirty="0"/>
              <a:t> </a:t>
            </a:r>
            <a:r>
              <a:rPr lang="en-US" dirty="0" smtClean="0"/>
              <a:t> print("Never heard of you.\n");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print("All cookies received:\n");</a:t>
            </a:r>
          </a:p>
          <a:p>
            <a:r>
              <a:rPr lang="en-US" dirty="0" err="1" smtClean="0"/>
              <a:t>print_r</a:t>
            </a:r>
            <a:r>
              <a:rPr lang="en-US" dirty="0" smtClean="0"/>
              <a:t>($_COOKIE);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1059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25892</TotalTime>
  <Words>1156</Words>
  <Application>Microsoft Macintosh PowerPoint</Application>
  <PresentationFormat>On-screen Show (4:3)</PresentationFormat>
  <Paragraphs>174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Template</vt:lpstr>
      <vt:lpstr>PHP in depth 4</vt:lpstr>
      <vt:lpstr>Review</vt:lpstr>
      <vt:lpstr>PHP Form validation</vt:lpstr>
      <vt:lpstr>Exercise</vt:lpstr>
      <vt:lpstr>Review cont.</vt:lpstr>
      <vt:lpstr>Cookies</vt:lpstr>
      <vt:lpstr>Cookies</vt:lpstr>
      <vt:lpstr>Session Cookies in PHP</vt:lpstr>
      <vt:lpstr>Retrieving from a cookie</vt:lpstr>
      <vt:lpstr>Persistent cookie in PHP</vt:lpstr>
      <vt:lpstr>Removing a persistent cookie</vt:lpstr>
      <vt:lpstr>Exercise</vt:lpstr>
      <vt:lpstr>Session 1</vt:lpstr>
      <vt:lpstr>Session 2</vt:lpstr>
      <vt:lpstr>Session 3</vt:lpstr>
      <vt:lpstr>PowerPoint Presentation</vt:lpstr>
      <vt:lpstr>Session Example</vt:lpstr>
      <vt:lpstr>Accessing session data</vt:lpstr>
      <vt:lpstr>Where is session data stored?</vt:lpstr>
      <vt:lpstr>Ending a session </vt:lpstr>
      <vt:lpstr>Exercise</vt:lpstr>
      <vt:lpstr>To be continued…</vt:lpstr>
    </vt:vector>
  </TitlesOfParts>
  <Company>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tim</dc:creator>
  <cp:lastModifiedBy>Staff</cp:lastModifiedBy>
  <cp:revision>323</cp:revision>
  <dcterms:created xsi:type="dcterms:W3CDTF">2014-01-15T17:08:06Z</dcterms:created>
  <dcterms:modified xsi:type="dcterms:W3CDTF">2014-02-10T17:52:21Z</dcterms:modified>
</cp:coreProperties>
</file>