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275" r:id="rId4"/>
    <p:sldId id="267" r:id="rId5"/>
    <p:sldId id="276" r:id="rId6"/>
    <p:sldId id="268" r:id="rId7"/>
    <p:sldId id="269" r:id="rId8"/>
    <p:sldId id="277" r:id="rId9"/>
    <p:sldId id="279" r:id="rId10"/>
    <p:sldId id="280" r:id="rId11"/>
    <p:sldId id="278" r:id="rId12"/>
    <p:sldId id="281" r:id="rId13"/>
    <p:sldId id="282" r:id="rId14"/>
    <p:sldId id="270" r:id="rId15"/>
    <p:sldId id="284" r:id="rId16"/>
    <p:sldId id="286" r:id="rId17"/>
    <p:sldId id="273" r:id="rId18"/>
    <p:sldId id="287" r:id="rId19"/>
    <p:sldId id="289" r:id="rId20"/>
    <p:sldId id="290" r:id="rId21"/>
    <p:sldId id="288" r:id="rId22"/>
    <p:sldId id="291" r:id="rId23"/>
    <p:sldId id="292" r:id="rId24"/>
    <p:sldId id="296" r:id="rId25"/>
    <p:sldId id="297" r:id="rId26"/>
    <p:sldId id="298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7" autoAdjust="0"/>
  </p:normalViewPr>
  <p:slideViewPr>
    <p:cSldViewPr snapToGrid="0" snapToObjects="1">
      <p:cViewPr varScale="1">
        <p:scale>
          <a:sx n="102" d="100"/>
          <a:sy n="102" d="100"/>
        </p:scale>
        <p:origin x="18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http://guides.rubyonrails.org/routing.html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Rails-01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Gemfile</a:t>
            </a:r>
            <a:r>
              <a:rPr lang="en-US" dirty="0" smtClean="0"/>
              <a:t> from the 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F400"/>
                </a:solidFill>
              </a:rPr>
              <a:t>source 'https://rubygems.org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gem </a:t>
            </a:r>
            <a:r>
              <a:rPr lang="en-US" dirty="0">
                <a:solidFill>
                  <a:srgbClr val="00F400"/>
                </a:solidFill>
              </a:rPr>
              <a:t>'rails',        '4.2.0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gem </a:t>
            </a:r>
            <a:r>
              <a:rPr lang="en-US" dirty="0">
                <a:solidFill>
                  <a:srgbClr val="00F400"/>
                </a:solidFill>
              </a:rPr>
              <a:t>'bootstrap-sass',       '3.2.0.0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gem </a:t>
            </a:r>
            <a:r>
              <a:rPr lang="en-US" dirty="0">
                <a:solidFill>
                  <a:srgbClr val="00F400"/>
                </a:solidFill>
              </a:rPr>
              <a:t>'sass-rails',   '5.0.1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gem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uglifier</a:t>
            </a:r>
            <a:r>
              <a:rPr lang="en-US" dirty="0">
                <a:solidFill>
                  <a:srgbClr val="00F400"/>
                </a:solidFill>
              </a:rPr>
              <a:t>',     '2.5.3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gem </a:t>
            </a:r>
            <a:r>
              <a:rPr lang="en-US" dirty="0">
                <a:solidFill>
                  <a:srgbClr val="00F400"/>
                </a:solidFill>
              </a:rPr>
              <a:t>'coffee-rails', '4.1.0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gem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jquery</a:t>
            </a:r>
            <a:r>
              <a:rPr lang="en-US" dirty="0">
                <a:solidFill>
                  <a:srgbClr val="00F400"/>
                </a:solidFill>
              </a:rPr>
              <a:t>-rails', '4.0.3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gem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turbolinks</a:t>
            </a:r>
            <a:r>
              <a:rPr lang="en-US" dirty="0">
                <a:solidFill>
                  <a:srgbClr val="00F400"/>
                </a:solidFill>
              </a:rPr>
              <a:t>',   '2.3.0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gem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jbuilder</a:t>
            </a:r>
            <a:r>
              <a:rPr lang="en-US" dirty="0">
                <a:solidFill>
                  <a:srgbClr val="00F400"/>
                </a:solidFill>
              </a:rPr>
              <a:t>',     '2.2.3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gem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sdoc</a:t>
            </a:r>
            <a:r>
              <a:rPr lang="en-US" dirty="0">
                <a:solidFill>
                  <a:srgbClr val="00F400"/>
                </a:solidFill>
              </a:rPr>
              <a:t>',         '0.4.0', </a:t>
            </a:r>
            <a:r>
              <a:rPr lang="en-US" dirty="0" smtClean="0">
                <a:solidFill>
                  <a:srgbClr val="00F400"/>
                </a:solidFill>
              </a:rPr>
              <a:t>group</a:t>
            </a:r>
            <a:r>
              <a:rPr lang="en-US" dirty="0">
                <a:solidFill>
                  <a:srgbClr val="00F400"/>
                </a:solidFill>
              </a:rPr>
              <a:t>: :</a:t>
            </a:r>
            <a:r>
              <a:rPr lang="en-US" dirty="0" smtClean="0">
                <a:solidFill>
                  <a:srgbClr val="00F400"/>
                </a:solidFill>
              </a:rPr>
              <a:t>doc</a:t>
            </a:r>
          </a:p>
          <a:p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group </a:t>
            </a:r>
            <a:r>
              <a:rPr lang="en-US" dirty="0">
                <a:solidFill>
                  <a:srgbClr val="00F400"/>
                </a:solidFill>
              </a:rPr>
              <a:t>:development, :test do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  gem </a:t>
            </a:r>
            <a:r>
              <a:rPr lang="en-US" dirty="0">
                <a:solidFill>
                  <a:srgbClr val="00F400"/>
                </a:solidFill>
              </a:rPr>
              <a:t>'sqlite3',     '1.3.9'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  gem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byebug</a:t>
            </a:r>
            <a:r>
              <a:rPr lang="en-US" dirty="0">
                <a:solidFill>
                  <a:srgbClr val="00F400"/>
                </a:solidFill>
              </a:rPr>
              <a:t>',      '3.4.0'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  gem </a:t>
            </a:r>
            <a:r>
              <a:rPr lang="en-US" dirty="0">
                <a:solidFill>
                  <a:srgbClr val="00F400"/>
                </a:solidFill>
              </a:rPr>
              <a:t>'web-console', '2.0.0.beta3'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  gem </a:t>
            </a:r>
            <a:r>
              <a:rPr lang="en-US" dirty="0">
                <a:solidFill>
                  <a:srgbClr val="00F400"/>
                </a:solidFill>
              </a:rPr>
              <a:t>'spring',      '1.1.3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end</a:t>
            </a:r>
          </a:p>
          <a:p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group </a:t>
            </a:r>
            <a:r>
              <a:rPr lang="en-US" dirty="0">
                <a:solidFill>
                  <a:srgbClr val="00F400"/>
                </a:solidFill>
              </a:rPr>
              <a:t>:production do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  gem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pg</a:t>
            </a:r>
            <a:r>
              <a:rPr lang="en-US" dirty="0">
                <a:solidFill>
                  <a:srgbClr val="00F400"/>
                </a:solidFill>
              </a:rPr>
              <a:t>',             '0.17.1'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  gem </a:t>
            </a:r>
            <a:r>
              <a:rPr lang="en-US" dirty="0">
                <a:solidFill>
                  <a:srgbClr val="00F400"/>
                </a:solidFill>
              </a:rPr>
              <a:t>'rails_12factor', '0.0.2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end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7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Login</a:t>
            </a:r>
          </a:p>
          <a:p>
            <a:pPr lvl="1"/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login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keys:add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/>
              <a:t>Be sure to </a:t>
            </a:r>
            <a:r>
              <a:rPr lang="en-US" dirty="0" err="1" smtClean="0"/>
              <a:t>init</a:t>
            </a:r>
            <a:r>
              <a:rPr lang="en-US" dirty="0" smtClean="0"/>
              <a:t> repo and commit first!</a:t>
            </a:r>
          </a:p>
          <a:p>
            <a:pPr lvl="1"/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init</a:t>
            </a:r>
            <a:r>
              <a:rPr lang="en-US" dirty="0" smtClean="0">
                <a:solidFill>
                  <a:srgbClr val="00F400"/>
                </a:solidFill>
              </a:rPr>
              <a:t>; </a:t>
            </a:r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add .; </a:t>
            </a:r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commit -m "</a:t>
            </a:r>
            <a:r>
              <a:rPr lang="en-US" dirty="0" err="1" smtClean="0">
                <a:solidFill>
                  <a:srgbClr val="00F400"/>
                </a:solidFill>
              </a:rPr>
              <a:t>init</a:t>
            </a:r>
            <a:r>
              <a:rPr lang="en-US" dirty="0" smtClean="0">
                <a:solidFill>
                  <a:srgbClr val="00F400"/>
                </a:solidFill>
              </a:rPr>
              <a:t>"</a:t>
            </a:r>
          </a:p>
          <a:p>
            <a:r>
              <a:rPr lang="en-US" dirty="0" smtClean="0"/>
              <a:t>Create app on </a:t>
            </a:r>
            <a:r>
              <a:rPr lang="en-US" dirty="0" err="1" smtClean="0"/>
              <a:t>Heroku</a:t>
            </a:r>
            <a:r>
              <a:rPr lang="en-US" dirty="0" smtClean="0"/>
              <a:t> (this creates the URL)</a:t>
            </a:r>
          </a:p>
          <a:p>
            <a:pPr lvl="1"/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create</a:t>
            </a:r>
          </a:p>
          <a:p>
            <a:r>
              <a:rPr lang="en-US" dirty="0" smtClean="0"/>
              <a:t>Push to </a:t>
            </a:r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push </a:t>
            </a:r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54715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Heroku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rename </a:t>
            </a:r>
            <a:r>
              <a:rPr lang="en-US" dirty="0" err="1" smtClean="0">
                <a:solidFill>
                  <a:srgbClr val="00F400"/>
                </a:solidFill>
              </a:rPr>
              <a:t>app_name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pg:psql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pg:info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logs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2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Rails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</a:p>
          <a:p>
            <a:endParaRPr lang="en-US" dirty="0"/>
          </a:p>
          <a:p>
            <a:r>
              <a:rPr lang="en-US" dirty="0" smtClean="0"/>
              <a:t>Controllers, Models, Views</a:t>
            </a:r>
          </a:p>
          <a:p>
            <a:endParaRPr lang="en-US" dirty="0"/>
          </a:p>
          <a:p>
            <a:r>
              <a:rPr lang="en-US" dirty="0" smtClean="0"/>
              <a:t>You can generate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home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create the home controller</a:t>
            </a:r>
          </a:p>
          <a:p>
            <a:pPr lvl="1"/>
            <a:r>
              <a:rPr lang="en-US" dirty="0" smtClean="0">
                <a:solidFill>
                  <a:srgbClr val="00F400"/>
                </a:solidFill>
              </a:rPr>
              <a:t>rails generate controller Home</a:t>
            </a:r>
          </a:p>
          <a:p>
            <a:pPr lvl="1"/>
            <a:endParaRPr lang="en-US" dirty="0"/>
          </a:p>
          <a:p>
            <a:r>
              <a:rPr lang="en-US" dirty="0" smtClean="0"/>
              <a:t>This creates  a controller called </a:t>
            </a:r>
            <a:r>
              <a:rPr lang="en-US" dirty="0" err="1" smtClean="0">
                <a:solidFill>
                  <a:srgbClr val="00F400"/>
                </a:solidFill>
              </a:rPr>
              <a:t>home_controller.rb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smtClean="0"/>
              <a:t>of course you can do this manually but it's okay to rely on Rails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maps URLs to controller actions</a:t>
            </a:r>
          </a:p>
          <a:p>
            <a:endParaRPr lang="en-US" dirty="0"/>
          </a:p>
          <a:p>
            <a:r>
              <a:rPr lang="en-US" dirty="0" smtClean="0"/>
              <a:t>Specify root in the </a:t>
            </a:r>
            <a:r>
              <a:rPr lang="en-US" dirty="0" err="1" smtClean="0">
                <a:solidFill>
                  <a:srgbClr val="00F400"/>
                </a:solidFill>
              </a:rPr>
              <a:t>routes.rb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>
                <a:solidFill>
                  <a:srgbClr val="00F400"/>
                </a:solidFill>
              </a:rPr>
              <a:t> root '</a:t>
            </a:r>
            <a:r>
              <a:rPr lang="en-US" dirty="0" err="1">
                <a:solidFill>
                  <a:srgbClr val="00F400"/>
                </a:solidFill>
              </a:rPr>
              <a:t>home#index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endParaRPr lang="en-US" dirty="0" smtClean="0"/>
          </a:p>
          <a:p>
            <a:r>
              <a:rPr lang="en-US" dirty="0" smtClean="0"/>
              <a:t>This executes the index() method in the home controller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home controller insert index() method with the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def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>
                <a:solidFill>
                  <a:srgbClr val="00F400"/>
                </a:solidFill>
              </a:rPr>
              <a:t>index  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smtClean="0">
                <a:solidFill>
                  <a:srgbClr val="00F400"/>
                </a:solidFill>
              </a:rPr>
              <a:t> render </a:t>
            </a:r>
            <a:r>
              <a:rPr lang="en-US" dirty="0">
                <a:solidFill>
                  <a:srgbClr val="00F400"/>
                </a:solidFill>
              </a:rPr>
              <a:t>text: </a:t>
            </a:r>
            <a:r>
              <a:rPr lang="en-US" dirty="0" smtClean="0">
                <a:solidFill>
                  <a:srgbClr val="00F400"/>
                </a:solidFill>
              </a:rPr>
              <a:t>"welcome to my </a:t>
            </a:r>
            <a:r>
              <a:rPr lang="en-US" dirty="0">
                <a:solidFill>
                  <a:srgbClr val="00F400"/>
                </a:solidFill>
              </a:rPr>
              <a:t>toy app"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end</a:t>
            </a:r>
          </a:p>
          <a:p>
            <a:endParaRPr lang="en-US" dirty="0" smtClean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# </a:t>
            </a:r>
            <a:r>
              <a:rPr lang="en-US" dirty="0" smtClean="0">
                <a:solidFill>
                  <a:srgbClr val="00F400"/>
                </a:solidFill>
              </a:rPr>
              <a:t>if you don’t have render statement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# it renders </a:t>
            </a:r>
            <a:r>
              <a:rPr lang="en-US" dirty="0" err="1" smtClean="0">
                <a:solidFill>
                  <a:srgbClr val="00F400"/>
                </a:solidFill>
              </a:rPr>
              <a:t>index.html.erb</a:t>
            </a:r>
            <a:r>
              <a:rPr lang="en-US" dirty="0" smtClean="0">
                <a:solidFill>
                  <a:srgbClr val="00F400"/>
                </a:solidFill>
              </a:rPr>
              <a:t> automatically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5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this route:</a:t>
            </a:r>
          </a:p>
          <a:p>
            <a:pPr lvl="1"/>
            <a:r>
              <a:rPr lang="en-US" dirty="0">
                <a:solidFill>
                  <a:srgbClr val="00F400"/>
                </a:solidFill>
              </a:rPr>
              <a:t>get ':name'  =&gt; 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  <a:r>
              <a:rPr lang="en-US" dirty="0" err="1" smtClean="0">
                <a:solidFill>
                  <a:srgbClr val="00F400"/>
                </a:solidFill>
              </a:rPr>
              <a:t>home#greet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pPr lvl="1"/>
            <a:endParaRPr lang="en-US" dirty="0">
              <a:solidFill>
                <a:srgbClr val="00F400"/>
              </a:solidFill>
            </a:endParaRPr>
          </a:p>
          <a:p>
            <a:pPr lvl="1"/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/>
              <a:t>Notice the symbol </a:t>
            </a:r>
            <a:r>
              <a:rPr lang="en-US" dirty="0" smtClean="0">
                <a:solidFill>
                  <a:srgbClr val="00F400"/>
                </a:solidFill>
              </a:rPr>
              <a:t>:name </a:t>
            </a:r>
            <a:r>
              <a:rPr lang="en-US" dirty="0" smtClean="0"/>
              <a:t>refers to any word after the root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Controllers: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00F400"/>
                </a:solidFill>
              </a:rPr>
              <a:t>params</a:t>
            </a:r>
            <a:r>
              <a:rPr lang="en-US" dirty="0" smtClean="0"/>
              <a:t> variable is available in the controller to access route parameters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def</a:t>
            </a:r>
            <a:r>
              <a:rPr lang="en-US" dirty="0" smtClean="0">
                <a:solidFill>
                  <a:srgbClr val="00F400"/>
                </a:solidFill>
              </a:rPr>
              <a:t> greet    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  render text: "Welcome " + </a:t>
            </a:r>
            <a:r>
              <a:rPr lang="en-US" dirty="0" err="1" smtClean="0">
                <a:solidFill>
                  <a:srgbClr val="00F400"/>
                </a:solidFill>
              </a:rPr>
              <a:t>params</a:t>
            </a:r>
            <a:r>
              <a:rPr lang="en-US" dirty="0" smtClean="0">
                <a:solidFill>
                  <a:srgbClr val="00F400"/>
                </a:solidFill>
              </a:rPr>
              <a:t>[:name]  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end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1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string look like the following: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news.ycombinator.com/</a:t>
            </a:r>
            <a:r>
              <a:rPr lang="en-US" dirty="0" smtClean="0">
                <a:solidFill>
                  <a:srgbClr val="00F400"/>
                </a:solidFill>
              </a:rPr>
              <a:t>item?id=9199558</a:t>
            </a:r>
          </a:p>
          <a:p>
            <a:pPr lvl="1"/>
            <a:r>
              <a:rPr lang="en-US" dirty="0" smtClean="0"/>
              <a:t>Usually parameters are joined with ampersand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item?</a:t>
            </a:r>
            <a:r>
              <a:rPr lang="en-US" dirty="0" err="1" smtClean="0">
                <a:solidFill>
                  <a:srgbClr val="00F400"/>
                </a:solidFill>
              </a:rPr>
              <a:t>id</a:t>
            </a:r>
            <a:r>
              <a:rPr lang="en-US" dirty="0" smtClean="0"/>
              <a:t>=1232&amp;</a:t>
            </a:r>
            <a:r>
              <a:rPr lang="en-US" dirty="0" smtClean="0">
                <a:solidFill>
                  <a:srgbClr val="00F400"/>
                </a:solidFill>
              </a:rPr>
              <a:t>user</a:t>
            </a:r>
            <a:r>
              <a:rPr lang="en-US" dirty="0" smtClean="0"/>
              <a:t>=</a:t>
            </a:r>
            <a:r>
              <a:rPr lang="en-US" dirty="0" err="1" smtClean="0"/>
              <a:t>tacksoo&amp;</a:t>
            </a:r>
            <a:r>
              <a:rPr lang="en-US" dirty="0" err="1" smtClean="0">
                <a:solidFill>
                  <a:srgbClr val="00F400"/>
                </a:solidFill>
              </a:rPr>
              <a:t>points</a:t>
            </a:r>
            <a:r>
              <a:rPr lang="en-US" dirty="0" smtClean="0"/>
              <a:t>=123</a:t>
            </a:r>
          </a:p>
          <a:p>
            <a:pPr lvl="1"/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How do you access these in Rails?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0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114550"/>
            <a:ext cx="8210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 route looks very similar</a:t>
            </a:r>
          </a:p>
          <a:p>
            <a:r>
              <a:rPr lang="en-US" dirty="0">
                <a:solidFill>
                  <a:srgbClr val="00F400"/>
                </a:solidFill>
              </a:rPr>
              <a:t>get 'home' =&gt; 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  <a:r>
              <a:rPr lang="en-US" dirty="0" err="1" smtClean="0">
                <a:solidFill>
                  <a:srgbClr val="00F400"/>
                </a:solidFill>
              </a:rPr>
              <a:t>home#query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# access GET parameters using </a:t>
            </a:r>
            <a:r>
              <a:rPr lang="en-US" dirty="0" err="1" smtClean="0"/>
              <a:t>params</a:t>
            </a:r>
            <a:r>
              <a:rPr lang="en-US" dirty="0" smtClean="0"/>
              <a:t> variable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query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F400"/>
                </a:solidFill>
              </a:rPr>
              <a:t>render </a:t>
            </a:r>
            <a:r>
              <a:rPr lang="en-US" dirty="0">
                <a:solidFill>
                  <a:srgbClr val="00F400"/>
                </a:solidFill>
              </a:rPr>
              <a:t>text: </a:t>
            </a:r>
            <a:r>
              <a:rPr lang="en-US" dirty="0" err="1">
                <a:solidFill>
                  <a:srgbClr val="00F400"/>
                </a:solidFill>
              </a:rPr>
              <a:t>params</a:t>
            </a:r>
            <a:r>
              <a:rPr lang="en-US" dirty="0">
                <a:solidFill>
                  <a:srgbClr val="00F400"/>
                </a:solidFill>
              </a:rPr>
              <a:t>[:first] + "&lt;</a:t>
            </a:r>
            <a:r>
              <a:rPr lang="en-US" dirty="0" err="1">
                <a:solidFill>
                  <a:srgbClr val="00F400"/>
                </a:solidFill>
              </a:rPr>
              <a:t>br</a:t>
            </a:r>
            <a:r>
              <a:rPr lang="en-US" dirty="0">
                <a:solidFill>
                  <a:srgbClr val="00F400"/>
                </a:solidFill>
              </a:rPr>
              <a:t>/&gt;" + </a:t>
            </a:r>
            <a:r>
              <a:rPr lang="en-US" dirty="0" err="1">
                <a:solidFill>
                  <a:srgbClr val="00F400"/>
                </a:solidFill>
              </a:rPr>
              <a:t>params</a:t>
            </a:r>
            <a:r>
              <a:rPr lang="en-US" dirty="0">
                <a:solidFill>
                  <a:srgbClr val="00F400"/>
                </a:solidFill>
              </a:rPr>
              <a:t>[:second]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Rename your Rails app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Add routes to the following pages</a:t>
            </a:r>
          </a:p>
          <a:p>
            <a:pPr marL="1200150" lvl="1" indent="-457200"/>
            <a:r>
              <a:rPr lang="en-US" dirty="0" smtClean="0"/>
              <a:t>about</a:t>
            </a:r>
          </a:p>
          <a:p>
            <a:pPr marL="1200150" lvl="1" indent="-457200"/>
            <a:r>
              <a:rPr lang="en-US" dirty="0" smtClean="0"/>
              <a:t>help</a:t>
            </a:r>
          </a:p>
          <a:p>
            <a:pPr marL="1200150" lvl="1" indent="-457200"/>
            <a:r>
              <a:rPr lang="en-US" dirty="0" smtClean="0"/>
              <a:t>credits</a:t>
            </a:r>
          </a:p>
          <a:p>
            <a:pPr marL="12001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Render text for those </a:t>
            </a:r>
            <a:r>
              <a:rPr lang="en-US" dirty="0" smtClean="0"/>
              <a:t>routes (utilize query string to do something interesting)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embed ruby directly into a html file using </a:t>
            </a:r>
            <a:r>
              <a:rPr lang="en-US" dirty="0" err="1" smtClean="0"/>
              <a:t>erb</a:t>
            </a:r>
            <a:r>
              <a:rPr lang="en-US" dirty="0" smtClean="0"/>
              <a:t> (also called a template)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Your html file will end with an </a:t>
            </a:r>
            <a:r>
              <a:rPr lang="en-US" dirty="0" smtClean="0">
                <a:solidFill>
                  <a:srgbClr val="00F400"/>
                </a:solidFill>
              </a:rPr>
              <a:t>.</a:t>
            </a:r>
            <a:r>
              <a:rPr lang="en-US" dirty="0" err="1" smtClean="0">
                <a:solidFill>
                  <a:srgbClr val="00F400"/>
                </a:solidFill>
              </a:rPr>
              <a:t>erb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smtClean="0"/>
              <a:t>extension</a:t>
            </a:r>
          </a:p>
          <a:p>
            <a:endParaRPr lang="en-US" dirty="0" smtClean="0"/>
          </a:p>
          <a:p>
            <a:r>
              <a:rPr lang="en-US" dirty="0" smtClean="0"/>
              <a:t>When you generate a </a:t>
            </a:r>
            <a:r>
              <a:rPr lang="en-US" dirty="0" smtClean="0"/>
              <a:t>controller, </a:t>
            </a:r>
            <a:r>
              <a:rPr lang="en-US" dirty="0" smtClean="0"/>
              <a:t>a folder with the controller's name is generated in the views </a:t>
            </a:r>
            <a:r>
              <a:rPr lang="en-US" dirty="0" smtClean="0"/>
              <a:t>folder (that's where you put the views)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36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ruby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&lt;!-- in the </a:t>
            </a:r>
            <a:r>
              <a:rPr lang="en-US" dirty="0" err="1" smtClean="0"/>
              <a:t>erb</a:t>
            </a:r>
            <a:r>
              <a:rPr lang="en-US" dirty="0" smtClean="0"/>
              <a:t> file </a:t>
            </a:r>
            <a:r>
              <a:rPr lang="en-US" dirty="0" smtClean="0">
                <a:sym typeface="Wingdings" panose="05000000000000000000" pitchFamily="2" charset="2"/>
              </a:rPr>
              <a:t>--&gt;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&lt;!-- the following results in text --&gt;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00F400"/>
                </a:solidFill>
                <a:sym typeface="Wingdings" panose="05000000000000000000" pitchFamily="2" charset="2"/>
              </a:rPr>
              <a:t>&lt;p&gt;&lt;%= </a:t>
            </a:r>
            <a:r>
              <a:rPr lang="en-US" dirty="0" smtClean="0">
                <a:solidFill>
                  <a:srgbClr val="00F400"/>
                </a:solidFill>
                <a:sym typeface="Wingdings" panose="05000000000000000000" pitchFamily="2" charset="2"/>
              </a:rPr>
              <a:t>are you </a:t>
            </a:r>
            <a:r>
              <a:rPr lang="en-US" dirty="0" smtClean="0">
                <a:solidFill>
                  <a:srgbClr val="00F400"/>
                </a:solidFill>
                <a:sym typeface="Wingdings" panose="05000000000000000000" pitchFamily="2" charset="2"/>
              </a:rPr>
              <a:t>happy</a:t>
            </a:r>
            <a:r>
              <a:rPr lang="en-US" dirty="0" smtClean="0">
                <a:solidFill>
                  <a:srgbClr val="00F400"/>
                </a:solidFill>
                <a:sym typeface="Wingdings" panose="05000000000000000000" pitchFamily="2" charset="2"/>
              </a:rPr>
              <a:t>? </a:t>
            </a:r>
            <a:r>
              <a:rPr lang="en-US" dirty="0" smtClean="0">
                <a:solidFill>
                  <a:srgbClr val="00F400"/>
                </a:solidFill>
                <a:sym typeface="Wingdings" panose="05000000000000000000" pitchFamily="2" charset="2"/>
              </a:rPr>
              <a:t>%&gt;&lt;/p&gt;</a:t>
            </a:r>
          </a:p>
          <a:p>
            <a:endParaRPr lang="en-US" dirty="0">
              <a:solidFill>
                <a:srgbClr val="00F4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&lt;!-- variable from the controller --&gt;</a:t>
            </a:r>
          </a:p>
          <a:p>
            <a:r>
              <a:rPr lang="en-US" dirty="0" smtClean="0">
                <a:solidFill>
                  <a:srgbClr val="00F400"/>
                </a:solidFill>
                <a:sym typeface="Wingdings" panose="05000000000000000000" pitchFamily="2" charset="2"/>
              </a:rPr>
              <a:t>&lt;h1&gt; @title &lt;/h1&gt;</a:t>
            </a:r>
          </a:p>
          <a:p>
            <a:endParaRPr lang="en-US" dirty="0" smtClean="0">
              <a:solidFill>
                <a:srgbClr val="00F4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&lt;!-- print result of ruby code --&gt;</a:t>
            </a:r>
          </a:p>
          <a:p>
            <a:r>
              <a:rPr lang="en-US" dirty="0" smtClean="0">
                <a:solidFill>
                  <a:srgbClr val="00F400"/>
                </a:solidFill>
                <a:sym typeface="Wingdings" panose="05000000000000000000" pitchFamily="2" charset="2"/>
              </a:rPr>
              <a:t>&lt;p&gt; &lt;%= </a:t>
            </a:r>
            <a:r>
              <a:rPr lang="en-US" dirty="0" err="1" smtClean="0">
                <a:solidFill>
                  <a:srgbClr val="00F400"/>
                </a:solidFill>
                <a:sym typeface="Wingdings" panose="05000000000000000000" pitchFamily="2" charset="2"/>
              </a:rPr>
              <a:t>Time.now</a:t>
            </a:r>
            <a:r>
              <a:rPr lang="en-US" dirty="0" smtClean="0">
                <a:solidFill>
                  <a:srgbClr val="00F400"/>
                </a:solidFill>
                <a:sym typeface="Wingdings" panose="05000000000000000000" pitchFamily="2" charset="2"/>
              </a:rPr>
              <a:t> %&gt; &lt;/p&gt;</a:t>
            </a:r>
            <a:endParaRPr lang="en-US" dirty="0">
              <a:solidFill>
                <a:srgbClr val="00F4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1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ruby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&lt;!– running ruby code --&gt;</a:t>
            </a:r>
          </a:p>
          <a:p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&lt;%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name </a:t>
            </a:r>
            <a:r>
              <a:rPr lang="en-US" dirty="0"/>
              <a:t>= "</a:t>
            </a:r>
            <a:r>
              <a:rPr lang="en-US" dirty="0" smtClean="0"/>
              <a:t>Everyone!"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  <a:r>
              <a:rPr lang="en-US" dirty="0"/>
              <a:t>"&lt;h1&gt;Happy Spring </a:t>
            </a:r>
            <a:r>
              <a:rPr lang="en-US" dirty="0">
                <a:solidFill>
                  <a:srgbClr val="00F400"/>
                </a:solidFill>
              </a:rPr>
              <a:t>#{name}</a:t>
            </a:r>
            <a:r>
              <a:rPr lang="en-US" dirty="0"/>
              <a:t>&lt;/h1&gt;" </a:t>
            </a:r>
          </a:p>
          <a:p>
            <a:r>
              <a:rPr lang="en-US" dirty="0"/>
              <a:t>  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  <a:r>
              <a:rPr lang="en-US" dirty="0">
                <a:solidFill>
                  <a:srgbClr val="00F400"/>
                </a:solidFill>
              </a:rPr>
              <a:t>raw(</a:t>
            </a:r>
            <a:r>
              <a:rPr lang="en-US" dirty="0"/>
              <a:t>"&lt;h1&gt;Happy Spring #{name}&lt;/h1</a:t>
            </a:r>
            <a:r>
              <a:rPr lang="en-US" dirty="0" smtClean="0"/>
              <a:t>&gt;"</a:t>
            </a:r>
            <a:r>
              <a:rPr lang="en-US" dirty="0" smtClean="0">
                <a:solidFill>
                  <a:srgbClr val="00F400"/>
                </a:solidFill>
              </a:rPr>
              <a:t>)</a:t>
            </a:r>
          </a:p>
          <a:p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while </a:t>
            </a:r>
            <a:r>
              <a:rPr lang="en-US" dirty="0" err="1" smtClean="0"/>
              <a:t>i</a:t>
            </a:r>
            <a:r>
              <a:rPr lang="en-US" dirty="0" smtClean="0"/>
              <a:t>&lt;10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+= 1</a:t>
            </a:r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concat</a:t>
            </a:r>
            <a:r>
              <a:rPr lang="en-US" dirty="0" smtClean="0"/>
              <a:t> raw(&lt;p&gt; result #{</a:t>
            </a:r>
            <a:r>
              <a:rPr lang="en-US" dirty="0" err="1" smtClean="0"/>
              <a:t>i</a:t>
            </a:r>
            <a:r>
              <a:rPr lang="en-US" dirty="0" smtClean="0"/>
              <a:t>} &lt;/p&gt;)  </a:t>
            </a:r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ruby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&lt;!-- generating hyperlinks --&gt;</a:t>
            </a:r>
          </a:p>
          <a:p>
            <a:r>
              <a:rPr lang="en-US" dirty="0" smtClean="0"/>
              <a:t>&lt;%= </a:t>
            </a:r>
            <a:r>
              <a:rPr lang="en-US" dirty="0" err="1" smtClean="0">
                <a:solidFill>
                  <a:srgbClr val="00F400"/>
                </a:solidFill>
              </a:rPr>
              <a:t>link_to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F400"/>
                </a:solidFill>
              </a:rPr>
              <a:t>"Search something: 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F400"/>
                </a:solidFill>
              </a:rPr>
              <a:t>"http://google.com" </a:t>
            </a:r>
            <a:r>
              <a:rPr lang="en-US" dirty="0" smtClean="0"/>
              <a:t>%&gt;</a:t>
            </a:r>
          </a:p>
          <a:p>
            <a:endParaRPr lang="en-US" dirty="0" smtClean="0"/>
          </a:p>
          <a:p>
            <a:r>
              <a:rPr lang="en-US" dirty="0" smtClean="0"/>
              <a:t>&lt;!– internal link --&gt;</a:t>
            </a:r>
          </a:p>
          <a:p>
            <a:r>
              <a:rPr lang="en-US" dirty="0" smtClean="0"/>
              <a:t>&lt;%= </a:t>
            </a:r>
            <a:r>
              <a:rPr lang="en-US" dirty="0" err="1" smtClean="0">
                <a:solidFill>
                  <a:srgbClr val="00F400"/>
                </a:solidFill>
              </a:rPr>
              <a:t>link_to</a:t>
            </a:r>
            <a:r>
              <a:rPr lang="en-US" dirty="0" smtClean="0"/>
              <a:t> "Go to home", </a:t>
            </a:r>
            <a:r>
              <a:rPr lang="en-US" dirty="0" err="1" smtClean="0">
                <a:solidFill>
                  <a:srgbClr val="00F400"/>
                </a:solidFill>
              </a:rPr>
              <a:t>root_path</a:t>
            </a:r>
            <a:r>
              <a:rPr lang="en-US" dirty="0" smtClean="0"/>
              <a:t> %&gt;</a:t>
            </a:r>
          </a:p>
          <a:p>
            <a:r>
              <a:rPr lang="en-US" dirty="0"/>
              <a:t>&lt;%= </a:t>
            </a:r>
            <a:r>
              <a:rPr lang="en-US" dirty="0" err="1">
                <a:solidFill>
                  <a:srgbClr val="00F400"/>
                </a:solidFill>
              </a:rPr>
              <a:t>link_to</a:t>
            </a:r>
            <a:r>
              <a:rPr lang="en-US" dirty="0"/>
              <a:t> </a:t>
            </a:r>
            <a:r>
              <a:rPr lang="en-US" dirty="0" smtClean="0"/>
              <a:t>"Who we are", </a:t>
            </a:r>
            <a:r>
              <a:rPr lang="en-US" dirty="0" err="1" smtClean="0">
                <a:solidFill>
                  <a:srgbClr val="00F400"/>
                </a:solidFill>
              </a:rPr>
              <a:t>about_path</a:t>
            </a:r>
            <a:r>
              <a:rPr lang="en-US" dirty="0" smtClean="0"/>
              <a:t> </a:t>
            </a:r>
            <a:r>
              <a:rPr lang="en-US" dirty="0"/>
              <a:t>%&gt;</a:t>
            </a:r>
          </a:p>
          <a:p>
            <a:endParaRPr lang="en-US" dirty="0"/>
          </a:p>
          <a:p>
            <a:r>
              <a:rPr lang="en-US" dirty="0" smtClean="0"/>
              <a:t>&lt;!-- generate image tag --&gt;</a:t>
            </a:r>
          </a:p>
          <a:p>
            <a:r>
              <a:rPr lang="en-US" dirty="0" smtClean="0"/>
              <a:t>&lt;!-- insert your image in app/assets/images --&gt;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&lt;%= </a:t>
            </a:r>
            <a:r>
              <a:rPr lang="en-US" dirty="0" err="1" smtClean="0">
                <a:solidFill>
                  <a:srgbClr val="00F400"/>
                </a:solidFill>
              </a:rPr>
              <a:t>image_tag</a:t>
            </a:r>
            <a:r>
              <a:rPr lang="en-US" dirty="0" smtClean="0">
                <a:solidFill>
                  <a:srgbClr val="00F400"/>
                </a:solidFill>
              </a:rPr>
              <a:t> "meme.jpg" %&gt;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0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Add image of a meme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erb</a:t>
            </a:r>
            <a:r>
              <a:rPr lang="en-US" dirty="0" smtClean="0"/>
              <a:t> do something interesting and output result in html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Start front page of your </a:t>
            </a:r>
            <a:r>
              <a:rPr lang="en-US" dirty="0" smtClean="0"/>
              <a:t>individual project</a:t>
            </a: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Complete the following:</a:t>
            </a:r>
          </a:p>
          <a:p>
            <a:endParaRPr lang="en-US" dirty="0"/>
          </a:p>
          <a:p>
            <a:r>
              <a:rPr lang="en-US" dirty="0"/>
              <a:t>http://www.codecademy.com/skills/make-a-website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Back!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Hope you had a good rest during spring break!</a:t>
            </a:r>
          </a:p>
          <a:p>
            <a:endParaRPr lang="en-US" dirty="0"/>
          </a:p>
          <a:p>
            <a:r>
              <a:rPr lang="en-US" dirty="0" smtClean="0"/>
              <a:t>Now back to work…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8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Heroku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F400"/>
                </a:solidFill>
              </a:rPr>
              <a:t>Create an account here: </a:t>
            </a:r>
          </a:p>
          <a:p>
            <a:pPr lvl="2" indent="0">
              <a:buNone/>
            </a:pPr>
            <a:endParaRPr lang="en-US" dirty="0" smtClean="0">
              <a:solidFill>
                <a:srgbClr val="00F400"/>
              </a:solidFill>
            </a:endParaRPr>
          </a:p>
          <a:p>
            <a:pPr lvl="2" indent="0">
              <a:buNone/>
            </a:pPr>
            <a:r>
              <a:rPr lang="en-US" dirty="0">
                <a:solidFill>
                  <a:srgbClr val="00F400"/>
                </a:solidFill>
              </a:rPr>
              <a:t>https://www.heroku.com/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will deploy our Rails apps on </a:t>
            </a:r>
            <a:r>
              <a:rPr lang="en-US" dirty="0" err="1" smtClean="0"/>
              <a:t>Heroku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Free for the first five apps and then you need to enter your credit card number (we won't)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go over the Rails Tutorial </a:t>
            </a:r>
          </a:p>
          <a:p>
            <a:pPr lvl="1"/>
            <a:r>
              <a:rPr lang="en-US" dirty="0">
                <a:solidFill>
                  <a:srgbClr val="00F400"/>
                </a:solidFill>
              </a:rPr>
              <a:t>https://www.railstutorial.org</a:t>
            </a:r>
          </a:p>
          <a:p>
            <a:endParaRPr lang="en-US" dirty="0" smtClean="0"/>
          </a:p>
          <a:p>
            <a:r>
              <a:rPr lang="en-US" dirty="0" smtClean="0"/>
              <a:t>Excellent book (and free too!)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0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workspace in c9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workspace in c9</a:t>
            </a:r>
          </a:p>
          <a:p>
            <a:pPr lvl="1"/>
            <a:r>
              <a:rPr lang="en-US" dirty="0" smtClean="0"/>
              <a:t>perhaps call </a:t>
            </a:r>
            <a:r>
              <a:rPr lang="en-US" dirty="0" smtClean="0"/>
              <a:t>it "</a:t>
            </a:r>
            <a:r>
              <a:rPr lang="en-US" dirty="0" smtClean="0">
                <a:solidFill>
                  <a:srgbClr val="00F400"/>
                </a:solidFill>
              </a:rPr>
              <a:t>rails3870</a:t>
            </a:r>
            <a:r>
              <a:rPr lang="en-US" dirty="0" smtClean="0"/>
              <a:t>"?</a:t>
            </a:r>
          </a:p>
          <a:p>
            <a:pPr lvl="1"/>
            <a:endParaRPr lang="en-US" dirty="0"/>
          </a:p>
          <a:p>
            <a:r>
              <a:rPr lang="en-US" dirty="0" smtClean="0"/>
              <a:t>Just in case we go over the file size limit</a:t>
            </a:r>
          </a:p>
          <a:p>
            <a:endParaRPr lang="en-US" dirty="0"/>
          </a:p>
          <a:p>
            <a:r>
              <a:rPr lang="en-US" dirty="0" smtClean="0"/>
              <a:t>Local deployment URL:</a:t>
            </a:r>
          </a:p>
          <a:p>
            <a:pPr lvl="1"/>
            <a:r>
              <a:rPr lang="en-US" dirty="0">
                <a:solidFill>
                  <a:srgbClr val="00F400"/>
                </a:solidFill>
              </a:rPr>
              <a:t>http</a:t>
            </a:r>
            <a:r>
              <a:rPr lang="en-US" dirty="0" smtClean="0">
                <a:solidFill>
                  <a:srgbClr val="00F400"/>
                </a:solidFill>
              </a:rPr>
              <a:t>://workspace-userid.c9.io</a:t>
            </a:r>
            <a:r>
              <a:rPr lang="en-US" dirty="0">
                <a:solidFill>
                  <a:srgbClr val="00F400"/>
                </a:solidFill>
              </a:rPr>
              <a:t>/</a:t>
            </a:r>
            <a:endParaRPr lang="en-US" dirty="0" smtClean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9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new version of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rails on c9 is version 4.1.6</a:t>
            </a:r>
          </a:p>
          <a:p>
            <a:endParaRPr lang="en-US" dirty="0"/>
          </a:p>
          <a:p>
            <a:r>
              <a:rPr lang="en-US" dirty="0" smtClean="0"/>
              <a:t>We will be using 4.2.0 (the book does)</a:t>
            </a:r>
          </a:p>
          <a:p>
            <a:endParaRPr lang="en-US" dirty="0"/>
          </a:p>
          <a:p>
            <a:r>
              <a:rPr lang="en-US" dirty="0" smtClean="0"/>
              <a:t>Run the following to install version 4.2.0</a:t>
            </a:r>
          </a:p>
          <a:p>
            <a:pPr lvl="1"/>
            <a:r>
              <a:rPr lang="en-US" dirty="0" smtClean="0">
                <a:solidFill>
                  <a:srgbClr val="00F400"/>
                </a:solidFill>
              </a:rPr>
              <a:t>gem install rails -v 4.2.0  </a:t>
            </a:r>
            <a:r>
              <a:rPr lang="en-US" dirty="0" smtClean="0"/>
              <a:t>(this will take a while)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MyToy</a:t>
            </a:r>
            <a:r>
              <a:rPr lang="en-US" dirty="0" smtClean="0"/>
              <a:t> – My First Rails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Rails?</a:t>
            </a:r>
          </a:p>
          <a:p>
            <a:endParaRPr lang="en-US" dirty="0"/>
          </a:p>
          <a:p>
            <a:r>
              <a:rPr lang="en-US" dirty="0" smtClean="0"/>
              <a:t>Let's create our first Rails app!</a:t>
            </a:r>
          </a:p>
          <a:p>
            <a:pPr lvl="1"/>
            <a:r>
              <a:rPr lang="en-US" dirty="0" smtClean="0">
                <a:solidFill>
                  <a:srgbClr val="00F400"/>
                </a:solidFill>
              </a:rPr>
              <a:t>rails _4.2.0_ new </a:t>
            </a:r>
            <a:r>
              <a:rPr lang="en-US" dirty="0" err="1" smtClean="0">
                <a:solidFill>
                  <a:srgbClr val="00F400"/>
                </a:solidFill>
              </a:rPr>
              <a:t>mytoy</a:t>
            </a:r>
            <a:endParaRPr lang="en-US" dirty="0" smtClean="0"/>
          </a:p>
          <a:p>
            <a:pPr lvl="1"/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Let's deploy "locally":</a:t>
            </a:r>
          </a:p>
          <a:p>
            <a:pPr lvl="1"/>
            <a:r>
              <a:rPr lang="en-US" dirty="0" smtClean="0">
                <a:solidFill>
                  <a:srgbClr val="00F400"/>
                </a:solidFill>
              </a:rPr>
              <a:t>rails server -b $IP -p $PORT </a:t>
            </a:r>
          </a:p>
          <a:p>
            <a:pPr lvl="1"/>
            <a:r>
              <a:rPr lang="en-US" dirty="0" smtClean="0"/>
              <a:t>how do you access this which is running on c9?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6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Gemfile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 to be consistent with the book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bundler?</a:t>
            </a:r>
          </a:p>
          <a:p>
            <a:endParaRPr lang="en-US" dirty="0"/>
          </a:p>
          <a:p>
            <a:r>
              <a:rPr lang="en-US" dirty="0" smtClean="0"/>
              <a:t>Run the following after replacing </a:t>
            </a:r>
            <a:r>
              <a:rPr lang="en-US" dirty="0" err="1" smtClean="0"/>
              <a:t>Gemfile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F400"/>
                </a:solidFill>
              </a:rPr>
              <a:t>bundle install --without production</a:t>
            </a:r>
          </a:p>
          <a:p>
            <a:pPr lvl="1"/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Also try </a:t>
            </a:r>
          </a:p>
          <a:p>
            <a:pPr lvl="1"/>
            <a:r>
              <a:rPr lang="en-US" dirty="0" smtClean="0">
                <a:solidFill>
                  <a:srgbClr val="00F400"/>
                </a:solidFill>
              </a:rPr>
              <a:t>bundle show </a:t>
            </a:r>
            <a:r>
              <a:rPr lang="en-US" dirty="0" err="1" smtClean="0">
                <a:solidFill>
                  <a:srgbClr val="00F400"/>
                </a:solidFill>
              </a:rPr>
              <a:t>some_gem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15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39443</TotalTime>
  <Words>939</Words>
  <Application>Microsoft Office PowerPoint</Application>
  <PresentationFormat>On-screen Show (4:3)</PresentationFormat>
  <Paragraphs>226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Template</vt:lpstr>
      <vt:lpstr>Rails-01</vt:lpstr>
      <vt:lpstr>PowerPoint Presentation</vt:lpstr>
      <vt:lpstr>Welcome Back!</vt:lpstr>
      <vt:lpstr>Heroku</vt:lpstr>
      <vt:lpstr>Rails Tutorial</vt:lpstr>
      <vt:lpstr>New workspace in c9</vt:lpstr>
      <vt:lpstr>install new version of rails</vt:lpstr>
      <vt:lpstr>MyToy – My First Rails App</vt:lpstr>
      <vt:lpstr>Update Gemfile </vt:lpstr>
      <vt:lpstr>Gemfile from the book</vt:lpstr>
      <vt:lpstr>Deploying to Heroku</vt:lpstr>
      <vt:lpstr>Other Heroku commands</vt:lpstr>
      <vt:lpstr>The Rails Architecture</vt:lpstr>
      <vt:lpstr>Adding the home controller</vt:lpstr>
      <vt:lpstr>Routes</vt:lpstr>
      <vt:lpstr>Controller</vt:lpstr>
      <vt:lpstr>Routes with parameters</vt:lpstr>
      <vt:lpstr>Controllers: parameters</vt:lpstr>
      <vt:lpstr>Query String</vt:lpstr>
      <vt:lpstr>Query String 2</vt:lpstr>
      <vt:lpstr>Exercise</vt:lpstr>
      <vt:lpstr>embedded ruby</vt:lpstr>
      <vt:lpstr>embedded ruby 2</vt:lpstr>
      <vt:lpstr>embedded ruby 3</vt:lpstr>
      <vt:lpstr>embedded ruby 4</vt:lpstr>
      <vt:lpstr>Exercise</vt:lpstr>
      <vt:lpstr>Practice</vt:lpstr>
    </vt:vector>
  </TitlesOfParts>
  <Company>GGC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tim</cp:lastModifiedBy>
  <cp:revision>771</cp:revision>
  <dcterms:created xsi:type="dcterms:W3CDTF">2013-09-07T22:10:13Z</dcterms:created>
  <dcterms:modified xsi:type="dcterms:W3CDTF">2015-03-15T19:14:50Z</dcterms:modified>
</cp:coreProperties>
</file>