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2"/>
  </p:notesMasterIdLst>
  <p:sldIdLst>
    <p:sldId id="256" r:id="rId4"/>
    <p:sldId id="257" r:id="rId5"/>
    <p:sldId id="289" r:id="rId6"/>
    <p:sldId id="300" r:id="rId7"/>
    <p:sldId id="301" r:id="rId8"/>
    <p:sldId id="303" r:id="rId9"/>
    <p:sldId id="304" r:id="rId10"/>
    <p:sldId id="258" r:id="rId11"/>
    <p:sldId id="306" r:id="rId12"/>
    <p:sldId id="298" r:id="rId13"/>
    <p:sldId id="290" r:id="rId14"/>
    <p:sldId id="291" r:id="rId15"/>
    <p:sldId id="292" r:id="rId16"/>
    <p:sldId id="307" r:id="rId17"/>
    <p:sldId id="315" r:id="rId18"/>
    <p:sldId id="320" r:id="rId19"/>
    <p:sldId id="321" r:id="rId20"/>
    <p:sldId id="322" r:id="rId21"/>
    <p:sldId id="318" r:id="rId22"/>
    <p:sldId id="323" r:id="rId23"/>
    <p:sldId id="293" r:id="rId24"/>
    <p:sldId id="294" r:id="rId25"/>
    <p:sldId id="311" r:id="rId26"/>
    <p:sldId id="312" r:id="rId27"/>
    <p:sldId id="313" r:id="rId28"/>
    <p:sldId id="314" r:id="rId29"/>
    <p:sldId id="319" r:id="rId30"/>
    <p:sldId id="308" r:id="rId31"/>
  </p:sldIdLst>
  <p:sldSz cx="9144000" cy="6858000" type="screen4x3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35" autoAdjust="0"/>
  </p:normalViewPr>
  <p:slideViewPr>
    <p:cSldViewPr snapToGrid="0" snapToObjects="1">
      <p:cViewPr varScale="1">
        <p:scale>
          <a:sx n="98" d="100"/>
          <a:sy n="98" d="100"/>
        </p:scale>
        <p:origin x="19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847D7-D296-044D-BA4A-4002B7001B63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7C742-C0C7-3C4B-A801-4CBBA76D2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11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Numbers are represented as 64 bit floating point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7C742-C0C7-3C4B-A801-4CBBA76D2B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94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undefined is a declaration without definition</a:t>
            </a:r>
            <a:r>
              <a:rPr lang="en-US" baseline="0" dirty="0" smtClean="0"/>
              <a:t> e.g. 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 x;</a:t>
            </a:r>
          </a:p>
          <a:p>
            <a:endParaRPr lang="en-US" baseline="0" dirty="0" smtClean="0"/>
          </a:p>
          <a:p>
            <a:r>
              <a:rPr lang="en-US" baseline="0" dirty="0" smtClean="0"/>
              <a:t>null is a defined to null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try the </a:t>
            </a:r>
            <a:r>
              <a:rPr lang="en-US" baseline="0" dirty="0" err="1" smtClean="0"/>
              <a:t>isNaN</a:t>
            </a:r>
            <a:r>
              <a:rPr lang="en-US" baseline="0" dirty="0" smtClean="0"/>
              <a:t>() function to determine if a number is not a number</a:t>
            </a:r>
          </a:p>
          <a:p>
            <a:endParaRPr lang="en-US" baseline="0" dirty="0" smtClean="0"/>
          </a:p>
          <a:p>
            <a:r>
              <a:rPr lang="en-US" dirty="0" smtClean="0"/>
              <a:t>0 is false just like in C programming</a:t>
            </a:r>
            <a:r>
              <a:rPr lang="en-US" baseline="0" dirty="0" smtClean="0"/>
              <a:t>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7C742-C0C7-3C4B-A801-4CBBA76D2B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24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7C742-C0C7-3C4B-A801-4CBBA76D2B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48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developer.mozilla.org</a:t>
            </a:r>
            <a:r>
              <a:rPr lang="en-US" dirty="0" smtClean="0"/>
              <a:t>/en-US/docs/Web/JavaScript/Reference/</a:t>
            </a:r>
            <a:r>
              <a:rPr lang="en-US" dirty="0" err="1" smtClean="0"/>
              <a:t>Global_Objects</a:t>
            </a:r>
            <a:r>
              <a:rPr lang="en-US" dirty="0" smtClean="0"/>
              <a:t>/Array/sort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7C742-C0C7-3C4B-A801-4CBBA76D2B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30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developer.mozilla.org</a:t>
            </a:r>
            <a:r>
              <a:rPr lang="en-US" dirty="0" smtClean="0"/>
              <a:t>/en-US/docs/Web/JavaScript/Reference/</a:t>
            </a:r>
            <a:r>
              <a:rPr lang="en-US" dirty="0" err="1" smtClean="0"/>
              <a:t>Global_Objects</a:t>
            </a:r>
            <a:r>
              <a:rPr lang="en-US" dirty="0" smtClean="0"/>
              <a:t>/Array/sort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7C742-C0C7-3C4B-A801-4CBBA76D2B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75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developer.mozilla.org</a:t>
            </a:r>
            <a:r>
              <a:rPr lang="en-US" dirty="0" smtClean="0"/>
              <a:t>/en-US/docs/Web/JavaScript/Reference/</a:t>
            </a:r>
            <a:r>
              <a:rPr lang="en-US" dirty="0" err="1" smtClean="0"/>
              <a:t>Global_Objects</a:t>
            </a:r>
            <a:r>
              <a:rPr lang="en-US" dirty="0" smtClean="0"/>
              <a:t>/Array/sort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7C742-C0C7-3C4B-A801-4CBBA76D2BC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30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developer.mozilla.org</a:t>
            </a:r>
            <a:r>
              <a:rPr lang="en-US" dirty="0" smtClean="0"/>
              <a:t>/en-US/docs/Web/JavaScript/Reference/</a:t>
            </a:r>
            <a:r>
              <a:rPr lang="en-US" dirty="0" err="1" smtClean="0"/>
              <a:t>Global_Objects</a:t>
            </a:r>
            <a:r>
              <a:rPr lang="en-US" dirty="0" smtClean="0"/>
              <a:t>/Array/sort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7C742-C0C7-3C4B-A801-4CBBA76D2BC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30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developer.mozilla.org</a:t>
            </a:r>
            <a:r>
              <a:rPr lang="en-US" dirty="0" smtClean="0"/>
              <a:t>/en-US/docs/Web/JavaScript/Reference/</a:t>
            </a:r>
            <a:r>
              <a:rPr lang="en-US" dirty="0" err="1" smtClean="0"/>
              <a:t>Global_Objects</a:t>
            </a:r>
            <a:r>
              <a:rPr lang="en-US" dirty="0" smtClean="0"/>
              <a:t>/Array/sort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7C742-C0C7-3C4B-A801-4CBBA76D2BC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30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developer.mozilla.org</a:t>
            </a:r>
            <a:r>
              <a:rPr lang="en-US" dirty="0" smtClean="0"/>
              <a:t>/en-US/docs/Web/JavaScript/Reference/</a:t>
            </a:r>
            <a:r>
              <a:rPr lang="en-US" dirty="0" err="1" smtClean="0"/>
              <a:t>Global_Objects</a:t>
            </a:r>
            <a:r>
              <a:rPr lang="en-US" dirty="0" smtClean="0"/>
              <a:t>/Array/sort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7C742-C0C7-3C4B-A801-4CBBA76D2BC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3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106" name="Picture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d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2" descr="C:\Users\tim\Desktop\frown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856" y="319057"/>
            <a:ext cx="1729591" cy="19588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352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FFFFFF"/>
                </a:solidFill>
                <a:latin typeface="Calibri"/>
              </a:rPr>
              <a:t>Rails-07</a:t>
            </a:r>
            <a:endParaRPr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defTabSz="914400"/>
            <a:r>
              <a:rPr lang="en-US" kern="0" smtClean="0">
                <a:solidFill>
                  <a:sysClr val="windowText" lastClr="000000"/>
                </a:solidFill>
              </a:rPr>
              <a:t>3870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FFFFFF"/>
                </a:solidFill>
                <a:latin typeface="Calibri"/>
              </a:rPr>
              <a:t>Syntax is quite similar to…</a:t>
            </a:r>
            <a:endParaRPr dirty="0"/>
          </a:p>
        </p:txBody>
      </p:sp>
      <p:sp>
        <p:nvSpPr>
          <p:cNvPr id="11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Java!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Let’s try the usual if-statement, for loop, while loop, do-while</a:t>
            </a:r>
          </a:p>
          <a:p>
            <a:pPr marL="457200" indent="-457200"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Non-</a:t>
            </a:r>
            <a:r>
              <a:rPr lang="en-US" sz="3200" dirty="0" err="1" smtClean="0">
                <a:solidFill>
                  <a:srgbClr val="FFFFFF"/>
                </a:solidFill>
                <a:latin typeface="Calibri"/>
              </a:rPr>
              <a:t>booleans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 can be </a:t>
            </a:r>
            <a:r>
              <a:rPr lang="en-US" sz="3200" dirty="0" err="1" smtClean="0">
                <a:solidFill>
                  <a:srgbClr val="FFFFFF"/>
                </a:solidFill>
                <a:latin typeface="Calibri"/>
              </a:rPr>
              <a:t>truthy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 or </a:t>
            </a:r>
            <a:r>
              <a:rPr lang="en-US" sz="3200" dirty="0" err="1" smtClean="0">
                <a:solidFill>
                  <a:srgbClr val="FFFFFF"/>
                </a:solidFill>
                <a:latin typeface="Calibri"/>
              </a:rPr>
              <a:t>falsey</a:t>
            </a:r>
            <a:endParaRPr lang="en-US" sz="3200" dirty="0" smtClean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The following are </a:t>
            </a:r>
            <a:r>
              <a:rPr lang="en-US" sz="3200" dirty="0" err="1" smtClean="0">
                <a:solidFill>
                  <a:srgbClr val="FFFFFF"/>
                </a:solidFill>
                <a:latin typeface="Calibri"/>
              </a:rPr>
              <a:t>falsey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: </a:t>
            </a:r>
            <a:r>
              <a:rPr lang="en-US" sz="3200" dirty="0" smtClean="0">
                <a:solidFill>
                  <a:srgbClr val="00B050"/>
                </a:solidFill>
                <a:latin typeface="Calibri"/>
              </a:rPr>
              <a:t>0, </a:t>
            </a:r>
            <a:r>
              <a:rPr lang="en-US" sz="3200" dirty="0" err="1" smtClean="0">
                <a:solidFill>
                  <a:srgbClr val="00B050"/>
                </a:solidFill>
                <a:latin typeface="Calibri"/>
              </a:rPr>
              <a:t>NaN</a:t>
            </a:r>
            <a:r>
              <a:rPr lang="en-US" sz="3200" dirty="0" smtClean="0">
                <a:solidFill>
                  <a:srgbClr val="00B050"/>
                </a:solidFill>
                <a:latin typeface="Calibri"/>
              </a:rPr>
              <a:t>, </a:t>
            </a:r>
            <a:r>
              <a:rPr lang="en-US" sz="3200" dirty="0" smtClean="0">
                <a:solidFill>
                  <a:srgbClr val="00B050"/>
                </a:solidFill>
                <a:latin typeface="Calibri"/>
              </a:rPr>
              <a:t>""</a:t>
            </a:r>
            <a:r>
              <a:rPr lang="en-US" sz="3200" dirty="0" smtClean="0">
                <a:solidFill>
                  <a:srgbClr val="00B050"/>
                </a:solidFill>
                <a:latin typeface="Calibri"/>
              </a:rPr>
              <a:t>, </a:t>
            </a:r>
            <a:r>
              <a:rPr lang="en-US" sz="3200" dirty="0" smtClean="0">
                <a:solidFill>
                  <a:srgbClr val="00B050"/>
                </a:solidFill>
                <a:latin typeface="Calibri"/>
              </a:rPr>
              <a:t>null, undefined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, 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t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he rest are </a:t>
            </a:r>
            <a:r>
              <a:rPr lang="en-US" sz="3200" dirty="0" err="1" smtClean="0">
                <a:solidFill>
                  <a:srgbClr val="FFFFFF"/>
                </a:solidFill>
                <a:latin typeface="Calibri"/>
              </a:rPr>
              <a:t>truthy</a:t>
            </a:r>
            <a:endParaRPr lang="en-US" sz="3200" dirty="0" smtClean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endParaRPr lang="en-US" sz="3200" dirty="0" smtClean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endParaRPr lang="en-US" sz="3200" dirty="0" smtClean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12557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FFFFFF"/>
                </a:solidFill>
                <a:latin typeface="Calibri"/>
              </a:rPr>
              <a:t>Scopes in JavaScript</a:t>
            </a: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274320" y="1604953"/>
            <a:ext cx="8777880" cy="4647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400" b="1" dirty="0" err="1">
                <a:solidFill>
                  <a:schemeClr val="bg2"/>
                </a:solidFill>
                <a:latin typeface="Courier New"/>
                <a:cs typeface="Courier New"/>
              </a:rPr>
              <a:t>v</a:t>
            </a:r>
            <a:r>
              <a:rPr lang="en-US" sz="2400" b="1" dirty="0" err="1" smtClean="0">
                <a:solidFill>
                  <a:schemeClr val="bg2"/>
                </a:solidFill>
                <a:latin typeface="Courier New"/>
                <a:cs typeface="Courier New"/>
              </a:rPr>
              <a:t>ar</a:t>
            </a: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 x = 2; // global</a:t>
            </a: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chemeClr val="bg2"/>
              </a:solidFill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// x = 2, y = undefined , z = undefined</a:t>
            </a: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chemeClr val="bg2"/>
              </a:solidFill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>f</a:t>
            </a: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unction </a:t>
            </a:r>
            <a:r>
              <a:rPr lang="en-US" sz="2400" b="1" dirty="0" err="1" smtClean="0">
                <a:solidFill>
                  <a:schemeClr val="bg2"/>
                </a:solidFill>
                <a:latin typeface="Courier New"/>
                <a:cs typeface="Courier New"/>
              </a:rPr>
              <a:t>scopeTest</a:t>
            </a: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    x = 2 * 2;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   y = 3;</a:t>
            </a:r>
            <a:endParaRPr lang="en-US" sz="2400" b="1" dirty="0">
              <a:solidFill>
                <a:schemeClr val="bg2"/>
              </a:solidFill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    </a:t>
            </a:r>
            <a:r>
              <a:rPr lang="en-US" sz="2400" b="1" dirty="0" err="1" smtClean="0">
                <a:solidFill>
                  <a:schemeClr val="bg2"/>
                </a:solidFill>
                <a:latin typeface="Courier New"/>
                <a:cs typeface="Courier New"/>
              </a:rPr>
              <a:t>var</a:t>
            </a: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 z = 7;</a:t>
            </a: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chemeClr val="bg2"/>
              </a:solidFill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    // x = 4, y = 3, z = 7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chemeClr val="bg2"/>
              </a:solidFill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 err="1" smtClean="0">
                <a:solidFill>
                  <a:schemeClr val="bg2"/>
                </a:solidFill>
                <a:latin typeface="Courier New"/>
                <a:cs typeface="Courier New"/>
              </a:rPr>
              <a:t>scopeTest</a:t>
            </a: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()</a:t>
            </a: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chemeClr val="bg2"/>
              </a:solidFill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// x = 4, y = 3, z = undefined</a:t>
            </a:r>
            <a:endParaRPr lang="en-US" sz="2400" b="1" dirty="0">
              <a:solidFill>
                <a:schemeClr val="bg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09133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FFFFFF"/>
                </a:solidFill>
                <a:latin typeface="Calibri"/>
              </a:rPr>
              <a:t>Arrays</a:t>
            </a:r>
            <a:endParaRPr dirty="0"/>
          </a:p>
        </p:txBody>
      </p:sp>
      <p:sp>
        <p:nvSpPr>
          <p:cNvPr id="11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buFont typeface="Arial"/>
              <a:buChar char="•"/>
            </a:pPr>
            <a:r>
              <a:rPr lang="en-US" sz="3200" dirty="0" err="1" smtClean="0">
                <a:solidFill>
                  <a:srgbClr val="FFFFFF"/>
                </a:solidFill>
                <a:latin typeface="Calibri"/>
              </a:rPr>
              <a:t>var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 a =  [1,2,3,4,5,6,7]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Like a Java array but resizable</a:t>
            </a:r>
            <a:endParaRPr lang="en-US" sz="3200" dirty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 err="1">
                <a:solidFill>
                  <a:srgbClr val="FFFFFF"/>
                </a:solidFill>
                <a:latin typeface="Calibri"/>
              </a:rPr>
              <a:t>c</a:t>
            </a:r>
            <a:r>
              <a:rPr lang="en-US" sz="3200" dirty="0" err="1" smtClean="0">
                <a:solidFill>
                  <a:srgbClr val="FFFFFF"/>
                </a:solidFill>
                <a:latin typeface="Calibri"/>
              </a:rPr>
              <a:t>oncat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() – joins two or more arrays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j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oin(),join(</a:t>
            </a:r>
            <a:r>
              <a:rPr lang="en-US" sz="3200" dirty="0" err="1" smtClean="0">
                <a:solidFill>
                  <a:srgbClr val="FFFFFF"/>
                </a:solidFill>
                <a:latin typeface="Calibri"/>
              </a:rPr>
              <a:t>seperator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) – returns a string form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p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op() – removes last element as return it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push() – insert at the end 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s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hift(), </a:t>
            </a:r>
            <a:r>
              <a:rPr lang="en-US" sz="3200" dirty="0" err="1" smtClean="0">
                <a:solidFill>
                  <a:srgbClr val="FFFFFF"/>
                </a:solidFill>
                <a:latin typeface="Calibri"/>
              </a:rPr>
              <a:t>unshift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() – removes, 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adds 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to front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reverse()</a:t>
            </a: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9133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FFFFFF"/>
                </a:solidFill>
                <a:latin typeface="Calibri"/>
              </a:rPr>
              <a:t>Sorting Arrays</a:t>
            </a:r>
            <a:endParaRPr dirty="0"/>
          </a:p>
        </p:txBody>
      </p:sp>
      <p:sp>
        <p:nvSpPr>
          <p:cNvPr id="11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Be careful, sort() will not work as you expect</a:t>
            </a:r>
          </a:p>
          <a:p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274320" y="2424226"/>
            <a:ext cx="8777880" cy="4647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400" b="1" dirty="0" err="1">
                <a:solidFill>
                  <a:schemeClr val="bg2"/>
                </a:solidFill>
                <a:latin typeface="Courier New"/>
                <a:cs typeface="Courier New"/>
              </a:rPr>
              <a:t>v</a:t>
            </a:r>
            <a:r>
              <a:rPr lang="en-US" sz="2400" b="1" dirty="0" err="1" smtClean="0">
                <a:solidFill>
                  <a:schemeClr val="bg2"/>
                </a:solidFill>
                <a:latin typeface="Courier New"/>
                <a:cs typeface="Courier New"/>
              </a:rPr>
              <a:t>ar</a:t>
            </a: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 a =  [ 324,3,4232,23,234,324,23,3242];</a:t>
            </a: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chemeClr val="bg2"/>
              </a:solidFill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 err="1" smtClean="0">
                <a:solidFill>
                  <a:schemeClr val="bg2"/>
                </a:solidFill>
                <a:latin typeface="Courier New"/>
                <a:cs typeface="Courier New"/>
              </a:rPr>
              <a:t>a.sort</a:t>
            </a: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(); // sorts it lexicographically</a:t>
            </a: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chemeClr val="bg2"/>
              </a:solidFill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 err="1" smtClean="0">
                <a:solidFill>
                  <a:schemeClr val="bg2"/>
                </a:solidFill>
                <a:latin typeface="Courier New"/>
                <a:cs typeface="Courier New"/>
              </a:rPr>
              <a:t>a.sort</a:t>
            </a: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( function (</a:t>
            </a:r>
            <a:r>
              <a:rPr lang="en-US" sz="2400" b="1" dirty="0" err="1" smtClean="0">
                <a:solidFill>
                  <a:schemeClr val="bg2"/>
                </a:solidFill>
                <a:latin typeface="Courier New"/>
                <a:cs typeface="Courier New"/>
              </a:rPr>
              <a:t>a,b</a:t>
            </a: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             return a-b;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       });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//sorted numerically</a:t>
            </a:r>
            <a:endParaRPr lang="en-US" sz="2400" b="1" dirty="0">
              <a:solidFill>
                <a:schemeClr val="bg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09133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FFFFFF"/>
                </a:solidFill>
                <a:latin typeface="Calibri"/>
              </a:rPr>
              <a:t>Functions</a:t>
            </a:r>
            <a:endParaRPr dirty="0"/>
          </a:p>
        </p:txBody>
      </p:sp>
      <p:sp>
        <p:nvSpPr>
          <p:cNvPr id="11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Try the following:</a:t>
            </a:r>
          </a:p>
          <a:p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274320" y="2424226"/>
            <a:ext cx="8777880" cy="4647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400" b="1" dirty="0" err="1">
                <a:solidFill>
                  <a:schemeClr val="bg2"/>
                </a:solidFill>
                <a:latin typeface="Courier New"/>
                <a:cs typeface="Courier New"/>
              </a:rPr>
              <a:t>v</a:t>
            </a:r>
            <a:r>
              <a:rPr lang="en-US" sz="2400" b="1" dirty="0" err="1" smtClean="0">
                <a:solidFill>
                  <a:schemeClr val="bg2"/>
                </a:solidFill>
                <a:latin typeface="Courier New"/>
                <a:cs typeface="Courier New"/>
              </a:rPr>
              <a:t>ar</a:t>
            </a: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Courier New"/>
                <a:cs typeface="Courier New"/>
              </a:rPr>
              <a:t>str</a:t>
            </a: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chemeClr val="bg2"/>
              </a:solidFill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function </a:t>
            </a:r>
            <a:r>
              <a:rPr lang="en-US" sz="2400" b="1" dirty="0" err="1" smtClean="0">
                <a:solidFill>
                  <a:schemeClr val="bg2"/>
                </a:solidFill>
                <a:latin typeface="Courier New"/>
                <a:cs typeface="Courier New"/>
              </a:rPr>
              <a:t>sayHello</a:t>
            </a: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       return “hello”;</a:t>
            </a:r>
            <a:endParaRPr lang="en-US" sz="2400" b="1" dirty="0">
              <a:solidFill>
                <a:schemeClr val="bg2"/>
              </a:solidFill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chemeClr val="bg2"/>
              </a:solidFill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 err="1" smtClean="0">
                <a:solidFill>
                  <a:schemeClr val="bg2"/>
                </a:solidFill>
                <a:latin typeface="Courier New"/>
                <a:cs typeface="Courier New"/>
              </a:rPr>
              <a:t>str</a:t>
            </a: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 = </a:t>
            </a:r>
            <a:r>
              <a:rPr lang="en-US" sz="2400" b="1" dirty="0" err="1" smtClean="0">
                <a:solidFill>
                  <a:schemeClr val="bg2"/>
                </a:solidFill>
                <a:latin typeface="Courier New"/>
                <a:cs typeface="Courier New"/>
              </a:rPr>
              <a:t>sayHello</a:t>
            </a: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()</a:t>
            </a: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chemeClr val="bg2"/>
              </a:solidFill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 err="1" smtClean="0">
                <a:solidFill>
                  <a:schemeClr val="bg2"/>
                </a:solidFill>
                <a:latin typeface="Courier New"/>
                <a:cs typeface="Courier New"/>
              </a:rPr>
              <a:t>str</a:t>
            </a: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 = </a:t>
            </a:r>
            <a:r>
              <a:rPr lang="en-US" sz="2400" b="1" dirty="0" err="1" smtClean="0">
                <a:solidFill>
                  <a:schemeClr val="bg2"/>
                </a:solidFill>
                <a:latin typeface="Courier New"/>
                <a:cs typeface="Courier New"/>
              </a:rPr>
              <a:t>sayHello</a:t>
            </a:r>
            <a:endParaRPr lang="en-US" sz="2400" b="1" dirty="0">
              <a:solidFill>
                <a:schemeClr val="bg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182592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FFFFFF"/>
                </a:solidFill>
                <a:latin typeface="Calibri"/>
              </a:rPr>
              <a:t>Functions</a:t>
            </a:r>
            <a:endParaRPr dirty="0"/>
          </a:p>
        </p:txBody>
      </p:sp>
      <p:sp>
        <p:nvSpPr>
          <p:cNvPr id="11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Function is an object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In fact: 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undefined, null, </a:t>
            </a:r>
            <a:r>
              <a:rPr lang="en-US" sz="3200" dirty="0" err="1">
                <a:solidFill>
                  <a:srgbClr val="FFFFFF"/>
                </a:solidFill>
                <a:latin typeface="Calibri"/>
              </a:rPr>
              <a:t>boolean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, string and number. Everything else is an 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object</a:t>
            </a:r>
          </a:p>
          <a:p>
            <a:pPr marL="914400" lvl="1" indent="-457200">
              <a:buFont typeface="Arial"/>
              <a:buChar char="•"/>
            </a:pPr>
            <a:endParaRPr lang="en-US" sz="3200" dirty="0" smtClean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Function can be 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nested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Function can be recursive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>
              <a:solidFill>
                <a:srgbClr val="FFFFFF"/>
              </a:solidFill>
              <a:latin typeface="Calibri"/>
            </a:endParaRPr>
          </a:p>
          <a:p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85660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FFFFFF"/>
                </a:solidFill>
                <a:latin typeface="Calibri"/>
              </a:rPr>
              <a:t>JavaScript </a:t>
            </a:r>
            <a:r>
              <a:rPr lang="en-US" sz="4400" dirty="0" smtClean="0">
                <a:solidFill>
                  <a:srgbClr val="FFFFFF"/>
                </a:solidFill>
                <a:latin typeface="Calibri"/>
              </a:rPr>
              <a:t>in Rails</a:t>
            </a:r>
            <a:endParaRPr dirty="0"/>
          </a:p>
        </p:txBody>
      </p:sp>
      <p:sp>
        <p:nvSpPr>
          <p:cNvPr id="11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We will use JavaScript instead of </a:t>
            </a:r>
            <a:r>
              <a:rPr lang="en-US" sz="3200" dirty="0" err="1" smtClean="0">
                <a:solidFill>
                  <a:srgbClr val="FFFFFF"/>
                </a:solidFill>
                <a:latin typeface="Calibri"/>
              </a:rPr>
              <a:t>CoffeeScript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 for now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Need to name JavaScript files with .</a:t>
            </a:r>
            <a:r>
              <a:rPr lang="en-US" sz="3200" dirty="0" err="1" smtClean="0">
                <a:solidFill>
                  <a:srgbClr val="FFFFFF"/>
                </a:solidFill>
                <a:latin typeface="Calibri"/>
              </a:rPr>
              <a:t>js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 extension in </a:t>
            </a: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89061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JavaScript in Rails 2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Probably don't want to do the following in an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erb</a:t>
            </a:r>
            <a:r>
              <a:rPr lang="en-US" dirty="0" smtClean="0">
                <a:solidFill>
                  <a:schemeClr val="bg1"/>
                </a:solidFill>
              </a:rPr>
              <a:t> file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&lt;%= </a:t>
            </a:r>
            <a:r>
              <a:rPr lang="en-US" dirty="0" err="1">
                <a:solidFill>
                  <a:srgbClr val="00B050"/>
                </a:solidFill>
              </a:rPr>
              <a:t>javascript_tag</a:t>
            </a:r>
            <a:r>
              <a:rPr lang="en-US" dirty="0">
                <a:solidFill>
                  <a:srgbClr val="00B050"/>
                </a:solidFill>
              </a:rPr>
              <a:t> do %&gt; 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  </a:t>
            </a:r>
            <a:r>
              <a:rPr lang="en-US" dirty="0" err="1" smtClean="0">
                <a:solidFill>
                  <a:srgbClr val="00B050"/>
                </a:solidFill>
              </a:rPr>
              <a:t>window.alert</a:t>
            </a:r>
            <a:r>
              <a:rPr lang="en-US" dirty="0" smtClean="0">
                <a:solidFill>
                  <a:srgbClr val="00B050"/>
                </a:solidFill>
              </a:rPr>
              <a:t>("Don't do this");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&lt;% </a:t>
            </a:r>
            <a:r>
              <a:rPr lang="en-US" dirty="0">
                <a:solidFill>
                  <a:srgbClr val="00B050"/>
                </a:solidFill>
              </a:rPr>
              <a:t>end %&gt;</a:t>
            </a:r>
          </a:p>
        </p:txBody>
      </p:sp>
    </p:spTree>
    <p:extLst>
      <p:ext uri="{BB962C8B-B14F-4D97-AF65-F5344CB8AC3E}">
        <p14:creationId xmlns:p14="http://schemas.microsoft.com/office/powerpoint/2010/main" val="3536872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FFFFFF"/>
                </a:solidFill>
                <a:latin typeface="Calibri"/>
              </a:rPr>
              <a:t>JavaScript in Rail 3</a:t>
            </a:r>
            <a:endParaRPr dirty="0"/>
          </a:p>
        </p:txBody>
      </p:sp>
      <p:sp>
        <p:nvSpPr>
          <p:cNvPr id="11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Do the following instead</a:t>
            </a: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274320" y="2424226"/>
            <a:ext cx="8777880" cy="4647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en-US" sz="2400" b="1" dirty="0" smtClean="0">
              <a:solidFill>
                <a:schemeClr val="bg2"/>
              </a:solidFill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// place the following in application.js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// or somewhere appropriate</a:t>
            </a:r>
            <a:endParaRPr lang="en-US" sz="2400" b="1" dirty="0" smtClean="0">
              <a:solidFill>
                <a:schemeClr val="bg2"/>
              </a:solidFill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B050"/>
                </a:solidFill>
                <a:latin typeface="Courier New"/>
                <a:cs typeface="Courier New"/>
              </a:rPr>
              <a:t>$(".</a:t>
            </a:r>
            <a:r>
              <a:rPr lang="en-US" sz="2400" b="1" dirty="0" err="1">
                <a:solidFill>
                  <a:srgbClr val="00B050"/>
                </a:solidFill>
                <a:latin typeface="Courier New"/>
                <a:cs typeface="Courier New"/>
              </a:rPr>
              <a:t>jumbotron</a:t>
            </a:r>
            <a:r>
              <a:rPr lang="en-US" sz="2400" b="1" dirty="0">
                <a:solidFill>
                  <a:srgbClr val="00B050"/>
                </a:solidFill>
                <a:latin typeface="Courier New"/>
                <a:cs typeface="Courier New"/>
              </a:rPr>
              <a:t>").ready( </a:t>
            </a:r>
            <a:endParaRPr lang="en-US" sz="2400" b="1" dirty="0" smtClean="0">
              <a:solidFill>
                <a:srgbClr val="00B050"/>
              </a:solidFill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urier New"/>
                <a:cs typeface="Courier New"/>
              </a:rPr>
              <a:t> function</a:t>
            </a:r>
            <a:r>
              <a:rPr lang="en-US" sz="2400" b="1" dirty="0">
                <a:solidFill>
                  <a:srgbClr val="00B050"/>
                </a:solidFill>
                <a:latin typeface="Courier New"/>
                <a:cs typeface="Courier New"/>
              </a:rPr>
              <a:t>() {   </a:t>
            </a:r>
            <a:endParaRPr lang="en-US" sz="2400" b="1" dirty="0" smtClean="0">
              <a:solidFill>
                <a:srgbClr val="00B050"/>
              </a:solidFill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urier New"/>
                <a:cs typeface="Courier New"/>
              </a:rPr>
              <a:t>   </a:t>
            </a:r>
            <a:r>
              <a:rPr lang="en-US" sz="2400" b="1" dirty="0" err="1" smtClean="0">
                <a:solidFill>
                  <a:srgbClr val="00B050"/>
                </a:solidFill>
                <a:latin typeface="Courier New"/>
                <a:cs typeface="Courier New"/>
              </a:rPr>
              <a:t>window.alert</a:t>
            </a:r>
            <a:r>
              <a:rPr lang="en-US" sz="2400" b="1" dirty="0">
                <a:solidFill>
                  <a:srgbClr val="00B050"/>
                </a:solidFill>
                <a:latin typeface="Courier New"/>
                <a:cs typeface="Courier New"/>
              </a:rPr>
              <a:t>("do this!"); </a:t>
            </a:r>
            <a:endParaRPr lang="en-US" sz="2400" b="1" dirty="0" smtClean="0">
              <a:solidFill>
                <a:srgbClr val="00B050"/>
              </a:solidFill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B050"/>
                </a:solidFill>
                <a:latin typeface="Courier New"/>
                <a:cs typeface="Courier New"/>
              </a:rPr>
              <a:t>  </a:t>
            </a:r>
            <a:r>
              <a:rPr lang="en-US" sz="2400" b="1" dirty="0" smtClean="0">
                <a:solidFill>
                  <a:srgbClr val="00B05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0B050"/>
                </a:solidFill>
                <a:latin typeface="Courier New"/>
                <a:cs typeface="Courier New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chemeClr val="bg2"/>
              </a:solidFill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// that's right, we are using JQuery</a:t>
            </a:r>
            <a:endParaRPr lang="en-US" sz="2400" b="1" dirty="0" smtClean="0">
              <a:solidFill>
                <a:schemeClr val="bg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93880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FFFFFF"/>
                </a:solidFill>
                <a:latin typeface="Calibri"/>
              </a:rPr>
              <a:t>Exercise Break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Create a 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JavaScript 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program to make change in USD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C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reate a function that return pig </a:t>
            </a:r>
            <a:r>
              <a:rPr lang="en-US" sz="3200" dirty="0" err="1" smtClean="0">
                <a:solidFill>
                  <a:srgbClr val="FFFFFF"/>
                </a:solidFill>
                <a:latin typeface="Calibri"/>
              </a:rPr>
              <a:t>latin</a:t>
            </a:r>
            <a:endParaRPr lang="en-US"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3200" dirty="0" smtClean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Create a function for Fibonacci numbers and decimal to Binary numbers</a:t>
            </a:r>
            <a:endParaRPr lang="en-US" sz="3200" dirty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3200" dirty="0" smtClean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C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reate a function that prints out all permutations of 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"recur"</a:t>
            </a: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22" name="Picture 121"/>
          <p:cNvPicPr/>
          <p:nvPr/>
        </p:nvPicPr>
        <p:blipFill>
          <a:blip r:embed="rId2"/>
          <a:stretch>
            <a:fillRect/>
          </a:stretch>
        </p:blipFill>
        <p:spPr>
          <a:xfrm>
            <a:off x="6675120" y="182880"/>
            <a:ext cx="1645560" cy="14436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52973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12" y="2159000"/>
            <a:ext cx="8128000" cy="25273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 dirty="0" smtClean="0">
                <a:solidFill>
                  <a:srgbClr val="FFFFFF"/>
                </a:solidFill>
                <a:latin typeface="Calibri"/>
              </a:rPr>
              <a:t>Summer Exercise</a:t>
            </a:r>
            <a:endParaRPr dirty="0"/>
          </a:p>
        </p:txBody>
      </p:sp>
      <p:sp>
        <p:nvSpPr>
          <p:cNvPr id="12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Complete </a:t>
            </a:r>
            <a:r>
              <a:rPr lang="en-US" sz="3200" dirty="0" err="1" smtClean="0">
                <a:solidFill>
                  <a:srgbClr val="FFFFFF"/>
                </a:solidFill>
                <a:latin typeface="Calibri"/>
              </a:rPr>
              <a:t>Codecademy's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 JavaScript:</a:t>
            </a:r>
            <a:endParaRPr lang="en-US" sz="3200" dirty="0">
              <a:solidFill>
                <a:srgbClr val="FFFFFF"/>
              </a:solidFill>
              <a:latin typeface="Calibri"/>
            </a:endParaRPr>
          </a:p>
          <a:p>
            <a:pPr lvl="1"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http://www.codecademy.com/tracks/javascript</a:t>
            </a:r>
            <a:endParaRPr lang="en-US" sz="2800" dirty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3200" dirty="0" smtClean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Complete </a:t>
            </a:r>
            <a:r>
              <a:rPr lang="en-US" sz="3200" dirty="0" err="1" smtClean="0">
                <a:solidFill>
                  <a:srgbClr val="FFFFFF"/>
                </a:solidFill>
                <a:latin typeface="Calibri"/>
              </a:rPr>
              <a:t>Codecademy's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 JQuery:</a:t>
            </a:r>
          </a:p>
          <a:p>
            <a:pPr lvl="1"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http://www.codecademy.com/tracks/jquery</a:t>
            </a:r>
          </a:p>
          <a:p>
            <a:pPr lvl="1">
              <a:buFont typeface="Arial"/>
              <a:buChar char="•"/>
            </a:pPr>
            <a:endParaRPr lang="en-US" sz="3200" dirty="0" smtClean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22" name="Picture 121"/>
          <p:cNvPicPr/>
          <p:nvPr/>
        </p:nvPicPr>
        <p:blipFill>
          <a:blip r:embed="rId2"/>
          <a:stretch>
            <a:fillRect/>
          </a:stretch>
        </p:blipFill>
        <p:spPr>
          <a:xfrm>
            <a:off x="6675120" y="182880"/>
            <a:ext cx="1645560" cy="14436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81520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FFFFFF"/>
                </a:solidFill>
                <a:latin typeface="Calibri"/>
              </a:rPr>
              <a:t>JavaScript Objects</a:t>
            </a:r>
            <a:endParaRPr dirty="0"/>
          </a:p>
        </p:txBody>
      </p:sp>
      <p:sp>
        <p:nvSpPr>
          <p:cNvPr id="11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Objects in JavaScript are key, value pairs (associative array, hash, dictionary)</a:t>
            </a:r>
            <a:endParaRPr lang="en-US" sz="3200" dirty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endParaRPr lang="en-US" sz="3200" dirty="0" smtClean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Arrays use brackets, Objects use curly braces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Many ways to create an object in JavaScript</a:t>
            </a: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9133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FFFFFF"/>
                </a:solidFill>
                <a:latin typeface="Calibri"/>
              </a:rPr>
              <a:t>Is JavaScript an </a:t>
            </a:r>
            <a:r>
              <a:rPr lang="en-US" sz="4400" dirty="0" smtClean="0">
                <a:solidFill>
                  <a:srgbClr val="FFFFFF"/>
                </a:solidFill>
                <a:latin typeface="Calibri"/>
              </a:rPr>
              <a:t>OOP language?</a:t>
            </a:r>
            <a:endParaRPr dirty="0"/>
          </a:p>
        </p:txBody>
      </p:sp>
      <p:sp>
        <p:nvSpPr>
          <p:cNvPr id="11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Sort of…</a:t>
            </a:r>
          </a:p>
          <a:p>
            <a:pPr marL="457200" indent="-457200"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Has </a:t>
            </a:r>
            <a:r>
              <a:rPr lang="en-US" sz="3200" b="1" dirty="0" smtClean="0">
                <a:solidFill>
                  <a:srgbClr val="00B050"/>
                </a:solidFill>
                <a:latin typeface="Calibri"/>
              </a:rPr>
              <a:t>prototype</a:t>
            </a:r>
            <a:r>
              <a:rPr lang="en-US" sz="3200" dirty="0" smtClean="0">
                <a:solidFill>
                  <a:srgbClr val="00B050"/>
                </a:solidFill>
                <a:latin typeface="Calibri"/>
              </a:rPr>
              <a:t> 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based inheritance</a:t>
            </a:r>
            <a:endParaRPr lang="en-US" sz="3200" dirty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endParaRPr lang="en-US" sz="3200" dirty="0" smtClean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What the heck is a prototype?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Simply put, it is just another object set as a field of the current object ( __proto__ )</a:t>
            </a:r>
          </a:p>
          <a:p>
            <a:pPr marL="914400" lvl="1" indent="-457200">
              <a:buFont typeface="Arial"/>
              <a:buChar char="•"/>
            </a:pPr>
            <a:endParaRPr lang="en-US" sz="3200" dirty="0" smtClean="0">
              <a:solidFill>
                <a:srgbClr val="FFFFFF"/>
              </a:solidFill>
              <a:latin typeface="Calibri"/>
            </a:endParaRPr>
          </a:p>
          <a:p>
            <a:pPr marL="914400" lvl="1" indent="-457200"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Calibri"/>
            </a:endParaRPr>
          </a:p>
          <a:p>
            <a:pPr marL="914400" lvl="1" indent="-457200">
              <a:buFont typeface="Arial"/>
              <a:buChar char="•"/>
            </a:pPr>
            <a:endParaRPr lang="en-US" sz="3200" dirty="0" smtClean="0">
              <a:solidFill>
                <a:srgbClr val="FFFFFF"/>
              </a:solidFill>
              <a:latin typeface="Calibri"/>
            </a:endParaRPr>
          </a:p>
          <a:p>
            <a:pPr marL="914400" lvl="1" indent="-457200"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9133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FFFFFF"/>
                </a:solidFill>
                <a:latin typeface="Calibri"/>
              </a:rPr>
              <a:t>Object Example</a:t>
            </a:r>
            <a:endParaRPr dirty="0"/>
          </a:p>
        </p:txBody>
      </p:sp>
      <p:sp>
        <p:nvSpPr>
          <p:cNvPr id="11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The object literal notation</a:t>
            </a:r>
          </a:p>
          <a:p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274320" y="2424226"/>
            <a:ext cx="8777880" cy="4647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400" b="1" dirty="0" err="1">
                <a:solidFill>
                  <a:schemeClr val="bg2"/>
                </a:solidFill>
                <a:latin typeface="Courier New"/>
                <a:cs typeface="Courier New"/>
              </a:rPr>
              <a:t>v</a:t>
            </a:r>
            <a:r>
              <a:rPr lang="en-US" sz="2400" b="1" dirty="0" err="1" smtClean="0">
                <a:solidFill>
                  <a:schemeClr val="bg2"/>
                </a:solidFill>
                <a:latin typeface="Courier New"/>
                <a:cs typeface="Courier New"/>
              </a:rPr>
              <a:t>ar</a:t>
            </a: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 car = { </a:t>
            </a:r>
          </a:p>
          <a:p>
            <a:pPr>
              <a:lnSpc>
                <a:spcPct val="90000"/>
              </a:lnSpc>
            </a:pPr>
            <a:endParaRPr lang="en-US" sz="2400" b="1" dirty="0" smtClean="0">
              <a:solidFill>
                <a:schemeClr val="bg2"/>
              </a:solidFill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    </a:t>
            </a:r>
            <a:r>
              <a:rPr lang="en-US" sz="2400" b="1" dirty="0" err="1" smtClean="0">
                <a:solidFill>
                  <a:schemeClr val="bg2"/>
                </a:solidFill>
                <a:latin typeface="Courier New"/>
                <a:cs typeface="Courier New"/>
              </a:rPr>
              <a:t>make:"Porsche</a:t>
            </a: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",</a:t>
            </a:r>
            <a:endParaRPr lang="en-US" sz="2400" b="1" dirty="0" smtClean="0">
              <a:solidFill>
                <a:schemeClr val="bg2"/>
              </a:solidFill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   </a:t>
            </a:r>
            <a:r>
              <a:rPr lang="en-US" sz="2400" b="1" dirty="0" err="1" smtClean="0">
                <a:solidFill>
                  <a:schemeClr val="bg2"/>
                </a:solidFill>
                <a:latin typeface="Courier New"/>
                <a:cs typeface="Courier New"/>
              </a:rPr>
              <a:t>name:"Carrera</a:t>
            </a: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>"</a:t>
            </a: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,</a:t>
            </a:r>
            <a:endParaRPr lang="en-US" sz="2400" b="1" dirty="0" smtClean="0">
              <a:solidFill>
                <a:schemeClr val="bg2"/>
              </a:solidFill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   </a:t>
            </a: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year:2015,</a:t>
            </a:r>
            <a:endParaRPr lang="en-US" sz="2400" b="1" dirty="0" smtClean="0">
              <a:solidFill>
                <a:schemeClr val="bg2"/>
              </a:solidFill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    </a:t>
            </a:r>
            <a:r>
              <a:rPr lang="en-US" sz="2400" b="1" dirty="0" err="1" smtClean="0">
                <a:solidFill>
                  <a:schemeClr val="bg2"/>
                </a:solidFill>
                <a:latin typeface="Courier New"/>
                <a:cs typeface="Courier New"/>
              </a:rPr>
              <a:t>toString</a:t>
            </a: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>: function () { </a:t>
            </a:r>
            <a:endParaRPr lang="en-US" sz="2400" b="1" dirty="0" smtClean="0">
              <a:solidFill>
                <a:schemeClr val="bg2"/>
              </a:solidFill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           return </a:t>
            </a:r>
            <a:r>
              <a:rPr lang="en-US" sz="2400" b="1" dirty="0" err="1">
                <a:solidFill>
                  <a:schemeClr val="bg2"/>
                </a:solidFill>
                <a:latin typeface="Courier New"/>
                <a:cs typeface="Courier New"/>
              </a:rPr>
              <a:t>this.make</a:t>
            </a: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> + </a:t>
            </a: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" " + </a:t>
            </a:r>
            <a:r>
              <a:rPr lang="en-US" sz="2400" b="1" dirty="0" err="1" smtClean="0">
                <a:solidFill>
                  <a:schemeClr val="bg2"/>
                </a:solidFill>
                <a:latin typeface="Courier New"/>
                <a:cs typeface="Courier New"/>
              </a:rPr>
              <a:t>this.name</a:t>
            </a: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>; </a:t>
            </a:r>
            <a:endParaRPr lang="en-US" sz="2400" b="1" dirty="0" smtClean="0">
              <a:solidFill>
                <a:schemeClr val="bg2"/>
              </a:solidFill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             } 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chemeClr val="bg2"/>
              </a:solidFill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 err="1" smtClean="0">
                <a:solidFill>
                  <a:schemeClr val="bg2"/>
                </a:solidFill>
                <a:latin typeface="Courier New"/>
                <a:cs typeface="Courier New"/>
              </a:rPr>
              <a:t>car.toString</a:t>
            </a: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669867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FFFFFF"/>
                </a:solidFill>
                <a:latin typeface="Calibri"/>
              </a:rPr>
              <a:t>Object Example 2</a:t>
            </a:r>
            <a:endParaRPr dirty="0"/>
          </a:p>
        </p:txBody>
      </p:sp>
      <p:sp>
        <p:nvSpPr>
          <p:cNvPr id="11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Functions can be object constructors</a:t>
            </a:r>
          </a:p>
          <a:p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274320" y="2424226"/>
            <a:ext cx="8777880" cy="4647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>function Car (</a:t>
            </a:r>
            <a:r>
              <a:rPr lang="en-US" sz="2400" b="1" dirty="0" err="1">
                <a:solidFill>
                  <a:schemeClr val="bg2"/>
                </a:solidFill>
                <a:latin typeface="Courier New"/>
                <a:cs typeface="Courier New"/>
              </a:rPr>
              <a:t>make,name,year</a:t>
            </a: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>) {</a:t>
            </a:r>
            <a:b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   </a:t>
            </a:r>
            <a:r>
              <a:rPr lang="en-US" sz="2400" b="1" dirty="0" err="1" smtClean="0">
                <a:solidFill>
                  <a:schemeClr val="bg2"/>
                </a:solidFill>
                <a:latin typeface="Courier New"/>
                <a:cs typeface="Courier New"/>
              </a:rPr>
              <a:t>this.make</a:t>
            </a: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>= make;</a:t>
            </a:r>
            <a:b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   this.name </a:t>
            </a: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>= name;</a:t>
            </a:r>
            <a:b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   </a:t>
            </a:r>
            <a:r>
              <a:rPr lang="en-US" sz="2400" b="1" dirty="0" err="1" smtClean="0">
                <a:solidFill>
                  <a:schemeClr val="bg2"/>
                </a:solidFill>
                <a:latin typeface="Courier New"/>
                <a:cs typeface="Courier New"/>
              </a:rPr>
              <a:t>this.year</a:t>
            </a: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>= year;</a:t>
            </a:r>
            <a:b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>}</a:t>
            </a:r>
            <a:b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/>
            </a:r>
            <a:b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US" sz="2400" b="1" dirty="0" err="1">
                <a:solidFill>
                  <a:schemeClr val="bg2"/>
                </a:solidFill>
                <a:latin typeface="Courier New"/>
                <a:cs typeface="Courier New"/>
              </a:rPr>
              <a:t>Car.prototype.toString</a:t>
            </a: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> = function() { </a:t>
            </a:r>
            <a:b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   return </a:t>
            </a:r>
            <a:r>
              <a:rPr lang="en-US" sz="2400" b="1" dirty="0" err="1">
                <a:solidFill>
                  <a:schemeClr val="bg2"/>
                </a:solidFill>
                <a:latin typeface="Courier New"/>
                <a:cs typeface="Courier New"/>
              </a:rPr>
              <a:t>this.make</a:t>
            </a: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> + " " + this.name + " " + </a:t>
            </a:r>
            <a:r>
              <a:rPr lang="en-US" sz="2400" b="1" dirty="0" err="1">
                <a:solidFill>
                  <a:schemeClr val="bg2"/>
                </a:solidFill>
                <a:latin typeface="Courier New"/>
                <a:cs typeface="Courier New"/>
              </a:rPr>
              <a:t>this.year</a:t>
            </a: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>;</a:t>
            </a:r>
            <a:b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>}</a:t>
            </a:r>
            <a:b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/>
            </a:r>
            <a:b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US" sz="2400" b="1" dirty="0" err="1">
                <a:solidFill>
                  <a:schemeClr val="bg2"/>
                </a:solidFill>
                <a:latin typeface="Courier New"/>
                <a:cs typeface="Courier New"/>
              </a:rPr>
              <a:t>var</a:t>
            </a: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Courier New"/>
                <a:cs typeface="Courier New"/>
              </a:rPr>
              <a:t>mycar</a:t>
            </a: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> = new Car("Porsche","Carrera",</a:t>
            </a: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2015);</a:t>
            </a: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/>
            </a:r>
            <a:b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/>
            </a:r>
            <a:b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</a:br>
            <a:endParaRPr lang="en-US" sz="2400" b="1" dirty="0" smtClean="0">
              <a:solidFill>
                <a:schemeClr val="bg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705676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FFFFFF"/>
                </a:solidFill>
                <a:latin typeface="Calibri"/>
              </a:rPr>
              <a:t>Object Inheritance</a:t>
            </a:r>
            <a:endParaRPr dirty="0"/>
          </a:p>
        </p:txBody>
      </p:sp>
      <p:sp>
        <p:nvSpPr>
          <p:cNvPr id="11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Functions can be object constructors</a:t>
            </a:r>
          </a:p>
          <a:p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274320" y="2424226"/>
            <a:ext cx="8777880" cy="4647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function </a:t>
            </a: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>Hybrid(</a:t>
            </a:r>
            <a:r>
              <a:rPr lang="en-US" sz="2400" b="1" dirty="0" err="1">
                <a:solidFill>
                  <a:schemeClr val="bg2"/>
                </a:solidFill>
                <a:latin typeface="Courier New"/>
                <a:cs typeface="Courier New"/>
              </a:rPr>
              <a:t>make,name,year</a:t>
            </a: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>) {</a:t>
            </a:r>
            <a:b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   </a:t>
            </a:r>
            <a:r>
              <a:rPr lang="en-US" sz="2400" b="1" dirty="0" err="1" smtClean="0">
                <a:solidFill>
                  <a:schemeClr val="bg2"/>
                </a:solidFill>
                <a:latin typeface="Courier New"/>
                <a:cs typeface="Courier New"/>
              </a:rPr>
              <a:t>Car.call</a:t>
            </a: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>(</a:t>
            </a:r>
            <a:r>
              <a:rPr lang="en-US" sz="2400" b="1" dirty="0" err="1">
                <a:solidFill>
                  <a:schemeClr val="bg2"/>
                </a:solidFill>
                <a:latin typeface="Courier New"/>
                <a:cs typeface="Courier New"/>
              </a:rPr>
              <a:t>this,make,name,year</a:t>
            </a: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>); </a:t>
            </a:r>
            <a:b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>}</a:t>
            </a:r>
            <a:b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/>
            </a:r>
            <a:b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US" sz="2400" b="1" dirty="0" err="1">
                <a:solidFill>
                  <a:schemeClr val="bg2"/>
                </a:solidFill>
                <a:latin typeface="Courier New"/>
                <a:cs typeface="Courier New"/>
              </a:rPr>
              <a:t>Hybrid.prototype</a:t>
            </a: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> = new Car();</a:t>
            </a:r>
            <a:b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US" sz="2400" b="1" dirty="0" err="1">
                <a:solidFill>
                  <a:schemeClr val="bg2"/>
                </a:solidFill>
                <a:latin typeface="Courier New"/>
                <a:cs typeface="Courier New"/>
              </a:rPr>
              <a:t>Hybrid.prototype.contructor</a:t>
            </a: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> = Car;</a:t>
            </a:r>
            <a:b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/>
            </a:r>
            <a:b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US" sz="2400" b="1" dirty="0" err="1">
                <a:solidFill>
                  <a:schemeClr val="bg2"/>
                </a:solidFill>
                <a:latin typeface="Courier New"/>
                <a:cs typeface="Courier New"/>
              </a:rPr>
              <a:t>var</a:t>
            </a: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Courier New"/>
                <a:cs typeface="Courier New"/>
              </a:rPr>
              <a:t>prius</a:t>
            </a: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> = new Hybrid("Toyota","Prius",</a:t>
            </a: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2015);</a:t>
            </a: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/>
            </a:r>
            <a:b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/>
            </a:r>
            <a:b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>console.log(</a:t>
            </a:r>
            <a:r>
              <a:rPr lang="en-US" sz="2400" b="1" dirty="0" err="1">
                <a:solidFill>
                  <a:schemeClr val="bg2"/>
                </a:solidFill>
                <a:latin typeface="Courier New"/>
                <a:cs typeface="Courier New"/>
              </a:rPr>
              <a:t>prius.toString</a:t>
            </a: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>());</a:t>
            </a:r>
            <a:b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/>
            </a:r>
            <a:b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</a:br>
            <a:endParaRPr lang="en-US" sz="2400" b="1" dirty="0" smtClean="0">
              <a:solidFill>
                <a:schemeClr val="bg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74557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FFFFFF"/>
                </a:solidFill>
                <a:latin typeface="Calibri"/>
              </a:rPr>
              <a:t>Prototype</a:t>
            </a:r>
            <a:endParaRPr dirty="0"/>
          </a:p>
        </p:txBody>
      </p:sp>
      <p:sp>
        <p:nvSpPr>
          <p:cNvPr id="11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Attaching the method to the prototype property makes sure every object created by the constructor has it</a:t>
            </a:r>
          </a:p>
          <a:p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274320" y="3240560"/>
            <a:ext cx="8777880" cy="383126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/>
            </a:r>
            <a:b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US" sz="2400" b="1" dirty="0" err="1">
                <a:solidFill>
                  <a:schemeClr val="bg2"/>
                </a:solidFill>
                <a:latin typeface="Courier New"/>
                <a:cs typeface="Courier New"/>
              </a:rPr>
              <a:t>Car.prototype.toString</a:t>
            </a: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> = function() { </a:t>
            </a:r>
            <a:b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US" sz="2400" b="1" dirty="0" smtClean="0">
                <a:solidFill>
                  <a:schemeClr val="bg2"/>
                </a:solidFill>
                <a:latin typeface="Courier New"/>
                <a:cs typeface="Courier New"/>
              </a:rPr>
              <a:t>   return </a:t>
            </a:r>
            <a:r>
              <a:rPr lang="en-US" sz="2400" b="1" dirty="0" err="1">
                <a:solidFill>
                  <a:schemeClr val="bg2"/>
                </a:solidFill>
                <a:latin typeface="Courier New"/>
                <a:cs typeface="Courier New"/>
              </a:rPr>
              <a:t>this.make</a:t>
            </a: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> + " " + </a:t>
            </a:r>
            <a:r>
              <a:rPr lang="en-US" sz="2400" b="1" dirty="0" err="1">
                <a:solidFill>
                  <a:schemeClr val="bg2"/>
                </a:solidFill>
                <a:latin typeface="Courier New"/>
                <a:cs typeface="Courier New"/>
              </a:rPr>
              <a:t>this.name</a:t>
            </a: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> + " " + </a:t>
            </a:r>
            <a:r>
              <a:rPr lang="en-US" sz="2400" b="1" dirty="0" err="1">
                <a:solidFill>
                  <a:schemeClr val="bg2"/>
                </a:solidFill>
                <a:latin typeface="Courier New"/>
                <a:cs typeface="Courier New"/>
              </a:rPr>
              <a:t>this.year</a:t>
            </a: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>;</a:t>
            </a:r>
            <a:b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>}</a:t>
            </a:r>
            <a:b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/>
            </a:r>
            <a:b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US" sz="2400" b="1" dirty="0" err="1">
                <a:solidFill>
                  <a:schemeClr val="bg2"/>
                </a:solidFill>
                <a:latin typeface="Courier New"/>
                <a:cs typeface="Courier New"/>
              </a:rPr>
              <a:t>var</a:t>
            </a: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Courier New"/>
                <a:cs typeface="Courier New"/>
              </a:rPr>
              <a:t>mycar</a:t>
            </a: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> = new Car("Porsche","Carrera",2013);</a:t>
            </a:r>
            <a:b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  <a:t/>
            </a:r>
            <a:br>
              <a:rPr lang="en-US" sz="2400" b="1" dirty="0">
                <a:solidFill>
                  <a:schemeClr val="bg2"/>
                </a:solidFill>
                <a:latin typeface="Courier New"/>
                <a:cs typeface="Courier New"/>
              </a:rPr>
            </a:br>
            <a:endParaRPr lang="en-US" sz="2400" b="1" dirty="0" smtClean="0">
              <a:solidFill>
                <a:schemeClr val="bg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723815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FFFFFF"/>
                </a:solidFill>
                <a:latin typeface="Calibri"/>
              </a:rPr>
              <a:t>Exercise Break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Create a </a:t>
            </a:r>
            <a:r>
              <a:rPr lang="en-US" sz="3200" dirty="0" err="1" smtClean="0">
                <a:solidFill>
                  <a:srgbClr val="FFFFFF"/>
                </a:solidFill>
                <a:latin typeface="Calibri"/>
              </a:rPr>
              <a:t>BankAcount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 constructor in 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JavaScript</a:t>
            </a:r>
            <a:endParaRPr lang="en-US" sz="3200" dirty="0" smtClean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Create a </a:t>
            </a:r>
            <a:r>
              <a:rPr lang="en-US" sz="3200" dirty="0" err="1" smtClean="0">
                <a:solidFill>
                  <a:srgbClr val="FFFFFF"/>
                </a:solidFill>
                <a:latin typeface="Calibri"/>
              </a:rPr>
              <a:t>SavingsAcount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 and </a:t>
            </a:r>
            <a:r>
              <a:rPr lang="en-US" sz="3200" dirty="0" err="1" smtClean="0">
                <a:solidFill>
                  <a:srgbClr val="FFFFFF"/>
                </a:solidFill>
                <a:latin typeface="Calibri"/>
              </a:rPr>
              <a:t>CheckingsAccount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 constructors. 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What are the properties and methods of each object?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Test your constructors by creating objects with them</a:t>
            </a: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22" name="Picture 121"/>
          <p:cNvPicPr/>
          <p:nvPr/>
        </p:nvPicPr>
        <p:blipFill>
          <a:blip r:embed="rId2"/>
          <a:stretch>
            <a:fillRect/>
          </a:stretch>
        </p:blipFill>
        <p:spPr>
          <a:xfrm>
            <a:off x="6675120" y="182880"/>
            <a:ext cx="1645560" cy="14436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52973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FFFFFF"/>
                </a:solidFill>
                <a:latin typeface="Calibri"/>
              </a:rPr>
              <a:t>JavaScript: Further Reading</a:t>
            </a:r>
            <a:endParaRPr dirty="0"/>
          </a:p>
        </p:txBody>
      </p:sp>
      <p:sp>
        <p:nvSpPr>
          <p:cNvPr id="11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https://</a:t>
            </a:r>
            <a:r>
              <a:rPr lang="en-US" sz="3200" dirty="0" err="1">
                <a:solidFill>
                  <a:srgbClr val="FFFFFF"/>
                </a:solidFill>
                <a:latin typeface="Calibri"/>
              </a:rPr>
              <a:t>developer.mozilla.org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/en-US/docs/Web/JavaScript/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Guide</a:t>
            </a:r>
          </a:p>
          <a:p>
            <a:pPr marL="457200" indent="-457200"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https://</a:t>
            </a:r>
            <a:r>
              <a:rPr lang="en-US" sz="3200" dirty="0" err="1">
                <a:solidFill>
                  <a:srgbClr val="FFFFFF"/>
                </a:solidFill>
                <a:latin typeface="Calibri"/>
              </a:rPr>
              <a:t>developer.mozilla.org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/en-US/docs/Web/JavaScript/</a:t>
            </a:r>
            <a:r>
              <a:rPr lang="en-US" sz="3200" dirty="0" err="1">
                <a:solidFill>
                  <a:srgbClr val="FFFFFF"/>
                </a:solidFill>
                <a:latin typeface="Calibri"/>
              </a:rPr>
              <a:t>Introduction_to_Object-</a:t>
            </a:r>
            <a:r>
              <a:rPr lang="en-US" sz="3200" dirty="0" err="1" smtClean="0">
                <a:solidFill>
                  <a:srgbClr val="FFFFFF"/>
                </a:solidFill>
                <a:latin typeface="Calibri"/>
              </a:rPr>
              <a:t>Oriented_JavaScript</a:t>
            </a:r>
            <a:endParaRPr lang="en-US" sz="3200" dirty="0" smtClean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http://ejohn.org/blog/simple-javascript-inheritance/</a:t>
            </a:r>
            <a:endParaRPr lang="en-US" sz="3200" dirty="0" smtClean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13247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FFFFFF"/>
                </a:solidFill>
                <a:latin typeface="Calibri"/>
              </a:rPr>
              <a:t>JavaScript</a:t>
            </a:r>
            <a:endParaRPr dirty="0"/>
          </a:p>
        </p:txBody>
      </p:sp>
      <p:sp>
        <p:nvSpPr>
          <p:cNvPr id="11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Designed to make webpages “dynamic”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Has nothing to do with Java</a:t>
            </a:r>
            <a:endParaRPr lang="en-US" sz="3200" dirty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endParaRPr lang="en-US" sz="3200" dirty="0" smtClean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A minimalist syntax</a:t>
            </a:r>
          </a:p>
          <a:p>
            <a:pPr marL="457200" indent="-457200"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Very popular. Why? Things that were only possible on a native environment is now possible on the 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browser (Ajax came out in 2005)</a:t>
            </a:r>
            <a:endParaRPr lang="en-US" sz="3200" dirty="0" smtClean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endParaRPr lang="en-US" sz="3200" dirty="0" smtClean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20222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FFFFFF"/>
                </a:solidFill>
                <a:latin typeface="Calibri"/>
              </a:rPr>
              <a:t>JavaScript</a:t>
            </a:r>
            <a:endParaRPr dirty="0"/>
          </a:p>
        </p:txBody>
      </p:sp>
      <p:sp>
        <p:nvSpPr>
          <p:cNvPr id="11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Previously a lot of </a:t>
            </a:r>
            <a:r>
              <a:rPr lang="en-US" sz="3200" dirty="0" err="1" smtClean="0">
                <a:solidFill>
                  <a:srgbClr val="FFFFFF"/>
                </a:solidFill>
                <a:latin typeface="Calibri"/>
              </a:rPr>
              <a:t>Copy&amp;Paste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 Oriented Programming (COP) was done with </a:t>
            </a:r>
            <a:r>
              <a:rPr lang="en-US" sz="3200" dirty="0" err="1" smtClean="0">
                <a:solidFill>
                  <a:srgbClr val="FFFFFF"/>
                </a:solidFill>
                <a:latin typeface="Calibri"/>
              </a:rPr>
              <a:t>Javascript</a:t>
            </a:r>
            <a:endParaRPr lang="en-US" sz="3200" dirty="0" smtClean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But developers realized that </a:t>
            </a:r>
            <a:r>
              <a:rPr lang="en-US" sz="3200" dirty="0" err="1" smtClean="0">
                <a:solidFill>
                  <a:srgbClr val="FFFFFF"/>
                </a:solidFill>
                <a:latin typeface="Calibri"/>
              </a:rPr>
              <a:t>Javascript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 is actually worth learning</a:t>
            </a:r>
          </a:p>
          <a:p>
            <a:pPr marL="457200" indent="-457200"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Let’s get started</a:t>
            </a:r>
            <a:endParaRPr lang="en-US" sz="3200" dirty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endParaRPr lang="en-US" sz="3200" dirty="0" smtClean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51808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FFFFFF"/>
                </a:solidFill>
                <a:latin typeface="Calibri"/>
              </a:rPr>
              <a:t>JavaScript environment</a:t>
            </a:r>
            <a:endParaRPr dirty="0"/>
          </a:p>
        </p:txBody>
      </p:sp>
      <p:sp>
        <p:nvSpPr>
          <p:cNvPr id="11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Firefox Firebug plugin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http://</a:t>
            </a:r>
            <a:r>
              <a:rPr lang="en-US" sz="3200" dirty="0" err="1">
                <a:solidFill>
                  <a:srgbClr val="FFFFFF"/>
                </a:solidFill>
                <a:latin typeface="Calibri"/>
              </a:rPr>
              <a:t>getfirebug.com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/</a:t>
            </a:r>
            <a:endParaRPr lang="en-US" sz="3200" dirty="0" smtClean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Chrome Developer Tools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Mac: </a:t>
            </a:r>
            <a:r>
              <a:rPr lang="en-US" sz="3200" dirty="0" err="1" smtClean="0">
                <a:solidFill>
                  <a:srgbClr val="FFFFFF"/>
                </a:solidFill>
                <a:latin typeface="Calibri"/>
              </a:rPr>
              <a:t>Command+Option+j</a:t>
            </a:r>
            <a:endParaRPr lang="en-US" sz="3200" dirty="0" smtClean="0">
              <a:solidFill>
                <a:srgbClr val="FFFFFF"/>
              </a:solidFill>
              <a:latin typeface="Calibri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Windows: </a:t>
            </a:r>
            <a:r>
              <a:rPr lang="en-US" sz="3200" dirty="0" err="1" smtClean="0">
                <a:solidFill>
                  <a:srgbClr val="FFFFFF"/>
                </a:solidFill>
                <a:latin typeface="Calibri"/>
              </a:rPr>
              <a:t>Ctrl+Shift+j</a:t>
            </a:r>
            <a:endParaRPr lang="en-US" sz="3200" dirty="0" smtClean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endParaRPr lang="en-US" sz="3200" dirty="0" smtClean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1168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FFFFFF"/>
                </a:solidFill>
                <a:latin typeface="Calibri"/>
              </a:rPr>
              <a:t>JavaScript environment</a:t>
            </a:r>
            <a:endParaRPr dirty="0"/>
          </a:p>
        </p:txBody>
      </p:sp>
      <p:sp>
        <p:nvSpPr>
          <p:cNvPr id="11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Firefox Firebug plugin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http://</a:t>
            </a:r>
            <a:r>
              <a:rPr lang="en-US" sz="3200" dirty="0" err="1">
                <a:solidFill>
                  <a:srgbClr val="FFFFFF"/>
                </a:solidFill>
                <a:latin typeface="Calibri"/>
              </a:rPr>
              <a:t>getfirebug.com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/</a:t>
            </a:r>
            <a:endParaRPr lang="en-US" sz="3200" dirty="0" smtClean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Chrome Developer Tools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Mac: </a:t>
            </a:r>
            <a:r>
              <a:rPr lang="en-US" sz="3200" dirty="0" err="1" smtClean="0">
                <a:solidFill>
                  <a:srgbClr val="FFFFFF"/>
                </a:solidFill>
                <a:latin typeface="Calibri"/>
              </a:rPr>
              <a:t>Command+Option+j</a:t>
            </a:r>
            <a:endParaRPr lang="en-US" sz="3200" dirty="0" smtClean="0">
              <a:solidFill>
                <a:srgbClr val="FFFFFF"/>
              </a:solidFill>
              <a:latin typeface="Calibri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Windows: </a:t>
            </a:r>
            <a:r>
              <a:rPr lang="en-US" sz="3200" dirty="0" err="1" smtClean="0">
                <a:solidFill>
                  <a:srgbClr val="FFFFFF"/>
                </a:solidFill>
                <a:latin typeface="Calibri"/>
              </a:rPr>
              <a:t>Ctrl+Option+j</a:t>
            </a:r>
            <a:endParaRPr lang="en-US" sz="3200" dirty="0" smtClean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endParaRPr lang="en-US" sz="3200" dirty="0" smtClean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59135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err="1">
                <a:solidFill>
                  <a:srgbClr val="FFFFFF"/>
                </a:solidFill>
                <a:latin typeface="Calibri"/>
              </a:rPr>
              <a:t>D</a:t>
            </a:r>
            <a:r>
              <a:rPr lang="en-US" sz="4400" dirty="0" err="1" smtClean="0">
                <a:solidFill>
                  <a:srgbClr val="FFFFFF"/>
                </a:solidFill>
                <a:latin typeface="Calibri"/>
              </a:rPr>
              <a:t>atatype</a:t>
            </a:r>
            <a:r>
              <a:rPr lang="en-US" sz="4400" dirty="0" smtClean="0">
                <a:solidFill>
                  <a:srgbClr val="FFFFFF"/>
                </a:solidFill>
                <a:latin typeface="Calibri"/>
              </a:rPr>
              <a:t>: Number</a:t>
            </a:r>
            <a:endParaRPr dirty="0"/>
          </a:p>
        </p:txBody>
      </p:sp>
      <p:sp>
        <p:nvSpPr>
          <p:cNvPr id="11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a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lert(1+1)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alert(1.2+1.3)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alert(8/3)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err="1" smtClean="0">
                <a:solidFill>
                  <a:srgbClr val="FFFFFF"/>
                </a:solidFill>
                <a:latin typeface="Calibri"/>
              </a:rPr>
              <a:t>Math.pow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(3,2)  // 9 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err="1" smtClean="0">
                <a:solidFill>
                  <a:srgbClr val="FFFFFF"/>
                </a:solidFill>
                <a:latin typeface="Calibri"/>
              </a:rPr>
              <a:t>Math.round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(6.5) // 7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err="1" smtClean="0">
                <a:solidFill>
                  <a:srgbClr val="FFFFFF"/>
                </a:solidFill>
                <a:latin typeface="Calibri"/>
              </a:rPr>
              <a:t>Math.ceil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(7.1) // 8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err="1" smtClean="0">
                <a:solidFill>
                  <a:srgbClr val="FFFFFF"/>
                </a:solidFill>
                <a:latin typeface="Calibri"/>
              </a:rPr>
              <a:t>Math.floor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(7.9) // 7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err="1" smtClean="0">
                <a:solidFill>
                  <a:srgbClr val="FFFFFF"/>
                </a:solidFill>
                <a:latin typeface="Calibri"/>
              </a:rPr>
              <a:t>Math.sqrt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(9)  // 3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err="1" smtClean="0">
                <a:solidFill>
                  <a:srgbClr val="FFFFFF"/>
                </a:solidFill>
                <a:latin typeface="Calibri"/>
              </a:rPr>
              <a:t>Math.random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() // from 0 .. 1.0</a:t>
            </a:r>
            <a:endParaRPr lang="en-US" sz="3200" dirty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endParaRPr lang="en-US" sz="3200" dirty="0" smtClean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59135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err="1" smtClean="0">
                <a:solidFill>
                  <a:srgbClr val="FFFFFF"/>
                </a:solidFill>
                <a:latin typeface="Calibri"/>
              </a:rPr>
              <a:t>Datatype</a:t>
            </a:r>
            <a:r>
              <a:rPr lang="en-US" sz="4400" dirty="0" smtClean="0">
                <a:solidFill>
                  <a:srgbClr val="FFFFFF"/>
                </a:solidFill>
                <a:latin typeface="Calibri"/>
              </a:rPr>
              <a:t>: String</a:t>
            </a:r>
            <a:endParaRPr dirty="0"/>
          </a:p>
        </p:txBody>
      </p:sp>
      <p:sp>
        <p:nvSpPr>
          <p:cNvPr id="11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alert("</a:t>
            </a:r>
            <a:r>
              <a:rPr lang="en-US" sz="3200" dirty="0" err="1" smtClean="0">
                <a:solidFill>
                  <a:srgbClr val="FFFFFF"/>
                </a:solidFill>
                <a:latin typeface="Calibri"/>
              </a:rPr>
              <a:t>itec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 3870")</a:t>
            </a:r>
            <a:endParaRPr lang="en-US" sz="3200" dirty="0" smtClean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alert('</a:t>
            </a:r>
            <a:r>
              <a:rPr lang="en-US" sz="3200" dirty="0" err="1" smtClean="0">
                <a:solidFill>
                  <a:srgbClr val="FFFFFF"/>
                </a:solidFill>
                <a:latin typeface="Calibri"/>
              </a:rPr>
              <a:t>itec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3870 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rocks')</a:t>
            </a:r>
            <a:endParaRPr lang="en-US" sz="3200" dirty="0" smtClean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alert('dinner\'s ready')</a:t>
            </a:r>
            <a:endParaRPr lang="en-US" sz="3200" dirty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alert("nom\</a:t>
            </a:r>
            <a:r>
              <a:rPr lang="en-US" sz="3200" dirty="0" err="1" smtClean="0">
                <a:solidFill>
                  <a:srgbClr val="FFFFFF"/>
                </a:solidFill>
                <a:latin typeface="Calibri"/>
              </a:rPr>
              <a:t>nnom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\</a:t>
            </a:r>
            <a:r>
              <a:rPr lang="en-US" sz="3200" dirty="0" err="1" smtClean="0">
                <a:solidFill>
                  <a:srgbClr val="FFFFFF"/>
                </a:solidFill>
                <a:latin typeface="Calibri"/>
              </a:rPr>
              <a:t>nnom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"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)</a:t>
            </a:r>
            <a:endParaRPr lang="en-US" sz="3200" dirty="0" smtClean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alert("concatenation " 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+ 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"works")</a:t>
            </a:r>
            <a:endParaRPr lang="en-US" sz="3200" dirty="0" smtClean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alert("one 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string property 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" 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+ 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"</a:t>
            </a:r>
            <a:r>
              <a:rPr lang="en-US" sz="3200" dirty="0" err="1" smtClean="0">
                <a:solidFill>
                  <a:srgbClr val="FFFFFF"/>
                </a:solidFill>
                <a:latin typeface="Calibri"/>
              </a:rPr>
              <a:t>str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".length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)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alert("a 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slice of pie 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" 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+ 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"</a:t>
            </a:r>
            <a:r>
              <a:rPr lang="en-US" sz="3200" dirty="0" err="1" smtClean="0">
                <a:solidFill>
                  <a:srgbClr val="FFFFFF"/>
                </a:solidFill>
                <a:latin typeface="Calibri"/>
              </a:rPr>
              <a:t>pie".slice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(0,1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));</a:t>
            </a:r>
            <a:endParaRPr lang="en-US" sz="3200" dirty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alert(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"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another slice" 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+ 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"</a:t>
            </a:r>
            <a:r>
              <a:rPr lang="en-US" sz="3200" dirty="0" err="1" smtClean="0">
                <a:solidFill>
                  <a:srgbClr val="FFFFFF"/>
                </a:solidFill>
                <a:latin typeface="Calibri"/>
              </a:rPr>
              <a:t>pie".slice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(1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)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);</a:t>
            </a:r>
          </a:p>
          <a:p>
            <a:pPr marL="457200" indent="-457200"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FFFFFF"/>
                </a:solidFill>
                <a:latin typeface="Calibri"/>
              </a:rPr>
              <a:t>8 </a:t>
            </a:r>
            <a:r>
              <a:rPr lang="en-US" sz="4400" dirty="0">
                <a:solidFill>
                  <a:srgbClr val="FFFFFF"/>
                </a:solidFill>
                <a:latin typeface="Calibri"/>
              </a:rPr>
              <a:t>F</a:t>
            </a:r>
            <a:r>
              <a:rPr lang="en-US" sz="4400" dirty="0" smtClean="0">
                <a:solidFill>
                  <a:srgbClr val="FFFFFF"/>
                </a:solidFill>
                <a:latin typeface="Calibri"/>
              </a:rPr>
              <a:t>undamental Types</a:t>
            </a:r>
            <a:endParaRPr dirty="0"/>
          </a:p>
        </p:txBody>
      </p:sp>
      <p:sp>
        <p:nvSpPr>
          <p:cNvPr id="11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Number (6, -9, 3.14, 5e-9)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Boolean (true, false)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String 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("hey" 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)</a:t>
            </a:r>
            <a:endParaRPr lang="en-US" sz="3200" dirty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Array ( [ 1,2,3,4,5,6] )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Object (  { </a:t>
            </a:r>
            <a:r>
              <a:rPr lang="en-US" sz="3200" dirty="0" err="1" smtClean="0">
                <a:solidFill>
                  <a:srgbClr val="FFFFFF"/>
                </a:solidFill>
                <a:latin typeface="Calibri"/>
              </a:rPr>
              <a:t>make:"Ford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", </a:t>
            </a:r>
            <a:r>
              <a:rPr lang="en-US" sz="3200" dirty="0" err="1" smtClean="0">
                <a:solidFill>
                  <a:srgbClr val="FFFFFF"/>
                </a:solidFill>
                <a:latin typeface="Calibri"/>
              </a:rPr>
              <a:t>type:"Truck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" 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} )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f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unction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n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ull (an empty value)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u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ndefined (the lack of a value, an undefined value)</a:t>
            </a:r>
            <a:endParaRPr lang="en-US" sz="3200" dirty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45243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8111</TotalTime>
  <Words>985</Words>
  <Application>Microsoft Office PowerPoint</Application>
  <PresentationFormat>On-screen Show (4:3)</PresentationFormat>
  <Paragraphs>235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DejaVu Sans</vt:lpstr>
      <vt:lpstr>StarSymbol</vt:lpstr>
      <vt:lpstr>Arial</vt:lpstr>
      <vt:lpstr>Calibri</vt:lpstr>
      <vt:lpstr>Courier New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 in Rails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tim</cp:lastModifiedBy>
  <cp:revision>275</cp:revision>
  <dcterms:modified xsi:type="dcterms:W3CDTF">2015-04-27T01:58:32Z</dcterms:modified>
</cp:coreProperties>
</file>