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5581B1-C0B3-4CD1-9D91-C60AB15BA9D0}">
  <a:tblStyle styleId="{345581B1-C0B3-4CD1-9D91-C60AB15BA9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c5667a0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bc5667a0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936000" y="2304000"/>
            <a:ext cx="10296000" cy="1440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20000" y="2304000"/>
            <a:ext cx="86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Simulation of travel times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584000" y="4320000"/>
            <a:ext cx="9288000" cy="64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84000" y="4320000"/>
            <a:ext cx="5832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Comparison between traffic and car modals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04000" y="351000"/>
            <a:ext cx="5400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Preliminary Data 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92000" y="1440000"/>
            <a:ext cx="6984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Caracterizing the diference between travel pairs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2202480"/>
            <a:ext cx="9419760" cy="47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0" y="1944000"/>
            <a:ext cx="9937080" cy="49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504000" y="351000"/>
            <a:ext cx="5400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Preliminary Data 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92000" y="1440000"/>
            <a:ext cx="6984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Caracterizing the diference between travel pairs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504000" y="351000"/>
            <a:ext cx="5400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Preliminary Data 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792000" y="1440000"/>
            <a:ext cx="6984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Caracterizing the diference between travel pairs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2016000"/>
            <a:ext cx="9563760" cy="478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44000"/>
            <a:ext cx="5810040" cy="561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504000" y="351000"/>
            <a:ext cx="5400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Preliminary Data 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792000" y="1440000"/>
            <a:ext cx="8496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Caracterizing the ratio between travel pairs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(public Travel Time/private Travel Time)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2560" y="4923360"/>
            <a:ext cx="1945440" cy="17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5727960" y="2880000"/>
            <a:ext cx="39600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Arial"/>
                <a:ea typeface="Arial"/>
                <a:cs typeface="Arial"/>
                <a:sym typeface="Arial"/>
              </a:rPr>
              <a:t>Grouping at district of origin of travel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2000"/>
            <a:ext cx="5875200" cy="568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504000" y="351000"/>
            <a:ext cx="5400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Preliminary Data 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792000" y="1440000"/>
            <a:ext cx="8568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Caracterizing the ratio between travel pairs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(public Travel Time/private Travel Time)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720" y="4982040"/>
            <a:ext cx="2153880" cy="178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5727960" y="2880000"/>
            <a:ext cx="39600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Arial"/>
                <a:ea typeface="Arial"/>
                <a:cs typeface="Arial"/>
                <a:sym typeface="Arial"/>
              </a:rPr>
              <a:t>Grouping at district of destination of travel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2000"/>
            <a:ext cx="5857920" cy="567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504000" y="351000"/>
            <a:ext cx="5400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Preliminary Data 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792000" y="1440000"/>
            <a:ext cx="8496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Caracterizing the ratio between travel pairs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(public Travel Time/private Travel Time)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0" y="5028480"/>
            <a:ext cx="2445840" cy="173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5832000" y="2518920"/>
            <a:ext cx="3960000" cy="446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Arial"/>
                <a:ea typeface="Arial"/>
                <a:cs typeface="Arial"/>
                <a:sym typeface="Arial"/>
              </a:rPr>
              <a:t>Grouping at district of destination of travel – for travels departing from Jabaquara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872000" y="431640"/>
            <a:ext cx="4032000" cy="74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Research Question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436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How does traffic travel times compare with private cars’? How (and if possible why) does the travel time performance vary geospacially?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520000" y="431640"/>
            <a:ext cx="3384000" cy="74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The Simulation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latin typeface="Arial"/>
                <a:ea typeface="Arial"/>
                <a:cs typeface="Arial"/>
                <a:sym typeface="Arial"/>
              </a:rPr>
              <a:t>Simulation steps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Mounting addresses database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Calculating travel times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351000"/>
            <a:ext cx="5904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Mounting addresses database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000" y="1656000"/>
            <a:ext cx="5504040" cy="53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880" y="1980000"/>
            <a:ext cx="5280840" cy="5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0" y="351000"/>
            <a:ext cx="5904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Mounting addresses database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000" y="1476000"/>
            <a:ext cx="5223600" cy="59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3744000" y="3456000"/>
            <a:ext cx="5256000" cy="1512000"/>
          </a:xfrm>
          <a:prstGeom prst="rect">
            <a:avLst/>
          </a:prstGeom>
          <a:solidFill>
            <a:srgbClr val="AEA79F"/>
          </a:solidFill>
          <a:ln cap="flat" cmpd="sng" w="3600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152000" y="351000"/>
            <a:ext cx="4752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Calculating travel times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816000" y="1872000"/>
            <a:ext cx="1800000" cy="10080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Google Cloud Computing machine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888000" y="5796000"/>
            <a:ext cx="1800000" cy="10800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Google SQL Database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936000" y="1800000"/>
            <a:ext cx="1800000" cy="10080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Google Scheduler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888000" y="3672000"/>
            <a:ext cx="1800000" cy="10080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My code for calculating travel times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980040" y="3672000"/>
            <a:ext cx="1800000" cy="10800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Distance Matrix  API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2736000" y="2304000"/>
            <a:ext cx="1080000" cy="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4752000" y="2880000"/>
            <a:ext cx="0" cy="7920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5688000" y="3960000"/>
            <a:ext cx="1152000" cy="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 rot="10800000">
            <a:off x="5760000" y="4392000"/>
            <a:ext cx="1220040" cy="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4680000" y="4680000"/>
            <a:ext cx="0" cy="11160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3590525" y="2599397"/>
            <a:ext cx="6225600" cy="2155200"/>
          </a:xfrm>
          <a:prstGeom prst="rect">
            <a:avLst/>
          </a:prstGeom>
          <a:solidFill>
            <a:srgbClr val="AEA79F"/>
          </a:solidFill>
          <a:ln cap="flat" cmpd="sng" w="3600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675807" y="341531"/>
            <a:ext cx="2131800" cy="14367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Máquina</a:t>
            </a:r>
            <a:r>
              <a:rPr lang="pt-BR" sz="2400"/>
              <a:t> Virtual do </a:t>
            </a: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Google Cloud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761090" y="5934881"/>
            <a:ext cx="2131800" cy="15393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Banco de dados 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Google SQL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64512" y="238900"/>
            <a:ext cx="2131800" cy="14367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Google Scheduler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761090" y="2907288"/>
            <a:ext cx="2131800" cy="14367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Programa de Simulação de viagens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423541" y="2907288"/>
            <a:ext cx="2131800" cy="1539300"/>
          </a:xfrm>
          <a:prstGeom prst="rect">
            <a:avLst/>
          </a:prstGeom>
          <a:solidFill>
            <a:srgbClr val="FF950E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API </a:t>
            </a: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Distance Matrix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2396572" y="957312"/>
            <a:ext cx="1279200" cy="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4784478" y="1778355"/>
            <a:ext cx="0" cy="11289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5893149" y="3317809"/>
            <a:ext cx="1364400" cy="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 rot="10800000">
            <a:off x="5978441" y="3933591"/>
            <a:ext cx="1445100" cy="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699196" y="4344112"/>
            <a:ext cx="0" cy="15906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592000" y="351000"/>
            <a:ext cx="3312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Data Structure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216000" y="2295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{345581B1-C0B3-4CD1-9D91-C60AB15BA9D0}</a:tableStyleId>
              </a:tblPr>
              <a:tblGrid>
                <a:gridCol w="970200"/>
                <a:gridCol w="970200"/>
                <a:gridCol w="970200"/>
                <a:gridCol w="970200"/>
                <a:gridCol w="970200"/>
                <a:gridCol w="970200"/>
                <a:gridCol w="970200"/>
                <a:gridCol w="970200"/>
                <a:gridCol w="970200"/>
                <a:gridCol w="987475"/>
              </a:tblGrid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Origin Latitude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Origin Longitude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Destination Latitude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Destination Longitude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Hour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Distance 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Travel time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CC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7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1"/>
          <p:cNvSpPr txBox="1"/>
          <p:nvPr/>
        </p:nvSpPr>
        <p:spPr>
          <a:xfrm>
            <a:off x="1440000" y="5895000"/>
            <a:ext cx="698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N = 257,400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strike="noStrike">
                <a:latin typeface="Arial"/>
                <a:ea typeface="Arial"/>
                <a:cs typeface="Arial"/>
                <a:sym typeface="Arial"/>
              </a:rPr>
              <a:t>128,700 pairs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-288000" y="288000"/>
            <a:ext cx="10584000" cy="1008000"/>
          </a:xfrm>
          <a:prstGeom prst="rect">
            <a:avLst/>
          </a:prstGeom>
          <a:solidFill>
            <a:srgbClr val="9999FF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216000" y="383760"/>
            <a:ext cx="6120000" cy="792000"/>
          </a:xfrm>
          <a:prstGeom prst="rect">
            <a:avLst/>
          </a:prstGeom>
          <a:solidFill>
            <a:srgbClr val="FF9900"/>
          </a:solidFill>
          <a:ln cap="flat" cmpd="sng" w="36000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04000" y="351000"/>
            <a:ext cx="54000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Arial"/>
                <a:ea typeface="Arial"/>
                <a:cs typeface="Arial"/>
                <a:sym typeface="Arial"/>
              </a:rPr>
              <a:t>Preliminary Data Analysis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92000" y="1440000"/>
            <a:ext cx="856800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 strike="noStrike">
                <a:latin typeface="Arial"/>
                <a:ea typeface="Arial"/>
                <a:cs typeface="Arial"/>
                <a:sym typeface="Arial"/>
              </a:rPr>
              <a:t>For the moment – two measures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32000" y="2592000"/>
            <a:ext cx="9360000" cy="77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Diference in Travel Times = Public Travel Time - Private Travel Time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04000" y="4464000"/>
            <a:ext cx="92160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Ratio Travel Times = Public Travel Time/Private Travel Time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