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8" r:id="rId5"/>
    <p:sldId id="269" r:id="rId6"/>
    <p:sldId id="270" r:id="rId7"/>
    <p:sldId id="271" r:id="rId8"/>
    <p:sldId id="272" r:id="rId9"/>
    <p:sldId id="273" r:id="rId10"/>
    <p:sldId id="274" r:id="rId11"/>
    <p:sldId id="275" r:id="rId12"/>
    <p:sldId id="276" r:id="rId13"/>
    <p:sldId id="277" r:id="rId14"/>
    <p:sldId id="280" r:id="rId15"/>
    <p:sldId id="278" r:id="rId16"/>
    <p:sldId id="279"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39" y="1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02/10/2023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02/10/2023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4040155" y="2159539"/>
            <a:ext cx="6627844" cy="1906623"/>
          </a:xfrm>
        </p:spPr>
        <p:txBody>
          <a:bodyPr anchor="ctr" anchorCtr="0">
            <a:noAutofit/>
          </a:bodyPr>
          <a:lstStyle/>
          <a:p>
            <a:r>
              <a:rPr lang="pt-BR" sz="4000" b="1" dirty="0">
                <a:latin typeface="Helvetica" pitchFamily="2" charset="0"/>
                <a:ea typeface="Roboto Black" panose="020F0502020204030204" pitchFamily="2" charset="0"/>
                <a:cs typeface="Roboto Black" panose="020F0502020204030204" pitchFamily="2" charset="0"/>
              </a:rPr>
              <a:t>Detecção de anomalias em gastos dos deputados estaduais com K-</a:t>
            </a:r>
            <a:r>
              <a:rPr lang="pt-BR" sz="4000" b="1" dirty="0" err="1">
                <a:latin typeface="Helvetica" pitchFamily="2" charset="0"/>
                <a:ea typeface="Roboto Black" panose="020F0502020204030204" pitchFamily="2" charset="0"/>
                <a:cs typeface="Roboto Black" panose="020F0502020204030204" pitchFamily="2" charset="0"/>
              </a:rPr>
              <a:t>Means</a:t>
            </a:r>
            <a:endParaRPr lang="pt-BR" sz="4000" b="1" dirty="0">
              <a:latin typeface="Helvetica" pitchFamily="2" charset="0"/>
              <a:ea typeface="Roboto Black" panose="020F0502020204030204" pitchFamily="2" charset="0"/>
              <a:cs typeface="Roboto Black" panose="020F0502020204030204" pitchFamily="2" charset="0"/>
            </a:endParaRP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a:xfrm>
            <a:off x="4040155" y="4185276"/>
            <a:ext cx="6627844" cy="741784"/>
          </a:xfrm>
        </p:spPr>
        <p:txBody>
          <a:bodyPr anchor="b" anchorCtr="0">
            <a:noAutofit/>
          </a:bodyPr>
          <a:lstStyle/>
          <a:p>
            <a:r>
              <a:rPr lang="pt-BR" sz="2000" dirty="0">
                <a:latin typeface="Helvetica" pitchFamily="2" charset="0"/>
              </a:rPr>
              <a:t>Rodolfo Orlando Viana</a:t>
            </a:r>
          </a:p>
          <a:p>
            <a:r>
              <a:rPr lang="pt-BR" sz="2000" dirty="0">
                <a:latin typeface="Helvetica" pitchFamily="2" charset="0"/>
              </a:rPr>
              <a:t>Ana Julia </a:t>
            </a:r>
            <a:r>
              <a:rPr lang="pt-BR" sz="2000" dirty="0" err="1">
                <a:latin typeface="Helvetica" pitchFamily="2" charset="0"/>
              </a:rPr>
              <a:t>Righetto</a:t>
            </a:r>
            <a:endParaRPr lang="pt-BR" sz="2000" dirty="0">
              <a:latin typeface="Helvetica" pitchFamily="2" charset="0"/>
            </a:endParaRP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Comparação de movimento de centroides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199" y="1825625"/>
            <a:ext cx="6457545"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Entre as iterações em K-</a:t>
            </a:r>
            <a:r>
              <a:rPr lang="pt-BR" sz="2000" dirty="0" err="1">
                <a:solidFill>
                  <a:srgbClr val="000000"/>
                </a:solidFill>
                <a:latin typeface="Helvetica" pitchFamily="2" charset="0"/>
              </a:rPr>
              <a:t>Means</a:t>
            </a:r>
            <a:r>
              <a:rPr lang="pt-BR" sz="2000" dirty="0">
                <a:solidFill>
                  <a:srgbClr val="000000"/>
                </a:solidFill>
                <a:latin typeface="Helvetica" pitchFamily="2" charset="0"/>
              </a:rPr>
              <a:t>++, o algoritmo compara a movimentação dos centroides, e converge apenas quando a diferença entre iterações é inferior ao limite estabelecido para inércia, de 0,0001</a:t>
            </a:r>
            <a:r>
              <a:rPr lang="pt-BR" sz="2000" b="0" i="0" u="none" strike="noStrike" dirty="0">
                <a:solidFill>
                  <a:srgbClr val="000000"/>
                </a:solidFill>
                <a:effectLst/>
                <a:latin typeface="Helvetica" pitchFamily="2" charset="0"/>
              </a:rPr>
              <a:t>.</a:t>
            </a:r>
          </a:p>
        </p:txBody>
      </p:sp>
    </p:spTree>
    <p:extLst>
      <p:ext uri="{BB962C8B-B14F-4D97-AF65-F5344CB8AC3E}">
        <p14:creationId xmlns:p14="http://schemas.microsoft.com/office/powerpoint/2010/main" val="2179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VALIDAÇÃO </a:t>
            </a:r>
            <a:r>
              <a:rPr lang="pt-BR" sz="2800" dirty="0">
                <a:solidFill>
                  <a:schemeClr val="tx1">
                    <a:lumMod val="50000"/>
                    <a:lumOff val="50000"/>
                  </a:schemeClr>
                </a:solidFill>
                <a:latin typeface="Helvetica" pitchFamily="2" charset="0"/>
                <a:cs typeface="Arial" panose="020B0604020202020204" pitchFamily="34" charset="0"/>
              </a:rPr>
              <a:t>Método da silhueta</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582055" cy="257741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Para validar a escolha dos centroides e a clusterização</a:t>
            </a:r>
            <a:r>
              <a:rPr lang="pt-BR" sz="2000" dirty="0">
                <a:solidFill>
                  <a:srgbClr val="000000"/>
                </a:solidFill>
                <a:latin typeface="Helvetica" pitchFamily="2" charset="0"/>
              </a:rPr>
              <a:t>, uma das ferramentas adotadas foi o método da silhueta, que observa a similaridade de um ponto com seu cluster em comparação com outros clusters, e </a:t>
            </a:r>
            <a:r>
              <a:rPr lang="pt-BR" sz="2000" b="0" i="0" u="none" strike="noStrike" dirty="0">
                <a:solidFill>
                  <a:srgbClr val="000000"/>
                </a:solidFill>
                <a:effectLst/>
                <a:latin typeface="Helvetica" pitchFamily="2" charset="0"/>
              </a:rPr>
              <a:t>retorna resultados no intervalo de -1 a 1 (Figura 6). </a:t>
            </a:r>
          </a:p>
        </p:txBody>
      </p:sp>
      <p:pic>
        <p:nvPicPr>
          <p:cNvPr id="11" name="Gráfico 10">
            <a:extLst>
              <a:ext uri="{FF2B5EF4-FFF2-40B4-BE49-F238E27FC236}">
                <a16:creationId xmlns:a16="http://schemas.microsoft.com/office/drawing/2014/main" id="{5FD7775D-AE5F-5F54-FD1A-263329B2EC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1007" y="1822064"/>
            <a:ext cx="4442793" cy="3089130"/>
          </a:xfrm>
          <a:prstGeom prst="rect">
            <a:avLst/>
          </a:prstGeom>
        </p:spPr>
      </p:pic>
      <p:sp>
        <p:nvSpPr>
          <p:cNvPr id="12" name="CaixaDeTexto 11">
            <a:extLst>
              <a:ext uri="{FF2B5EF4-FFF2-40B4-BE49-F238E27FC236}">
                <a16:creationId xmlns:a16="http://schemas.microsoft.com/office/drawing/2014/main" id="{B7304DC3-0EBB-C2E1-D1F0-EB674C82AA49}"/>
              </a:ext>
            </a:extLst>
          </p:cNvPr>
          <p:cNvSpPr txBox="1"/>
          <p:nvPr/>
        </p:nvSpPr>
        <p:spPr>
          <a:xfrm>
            <a:off x="10163419" y="1545065"/>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6</a:t>
            </a:r>
          </a:p>
        </p:txBody>
      </p:sp>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89010F70-0726-EE0F-42FD-2D58700A6E5A}"/>
                  </a:ext>
                </a:extLst>
              </p:cNvPr>
              <p:cNvSpPr txBox="1"/>
              <p:nvPr/>
            </p:nvSpPr>
            <p:spPr>
              <a:xfrm>
                <a:off x="916791" y="5026865"/>
                <a:ext cx="2462513" cy="1593962"/>
              </a:xfrm>
              <a:prstGeom prst="rect">
                <a:avLst/>
              </a:prstGeom>
              <a:solidFill>
                <a:schemeClr val="bg1">
                  <a:lumMod val="95000"/>
                </a:schemeClr>
              </a:solidFill>
              <a:ln w="19050">
                <a:noFill/>
              </a:ln>
            </p:spPr>
            <p:txBody>
              <a:bodyPr wrap="square" lIns="180000" rIns="180000" numCol="1" rtlCol="0">
                <a:spAutoFit/>
              </a:bodyPr>
              <a:lstStyle/>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14:m>
                  <m:oMathPara xmlns:m="http://schemas.openxmlformats.org/officeDocument/2006/math">
                    <m:oMathParaPr>
                      <m:jc m:val="centerGroup"/>
                    </m:oMathParaPr>
                    <m:oMath xmlns:m="http://schemas.openxmlformats.org/officeDocument/2006/math">
                      <m:f>
                        <m:fPr>
                          <m:ctrlPr>
                            <a:rPr lang="pt-BR" sz="2000" i="1" smtClean="0">
                              <a:latin typeface="Cambria Math" panose="02040503050406030204" pitchFamily="18" charset="0"/>
                              <a:cs typeface="Arial" panose="020B0604020202020204" pitchFamily="34" charset="0"/>
                            </a:rPr>
                          </m:ctrlPr>
                        </m:fPr>
                        <m:num>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num>
                        <m:den>
                          <m:r>
                            <m:rPr>
                              <m:sty m:val="p"/>
                            </m:rPr>
                            <a:rPr lang="pt-BR" sz="2000" b="0" i="0" smtClean="0">
                              <a:latin typeface="Cambria Math" panose="02040503050406030204" pitchFamily="18" charset="0"/>
                              <a:cs typeface="Arial" panose="020B0604020202020204" pitchFamily="34" charset="0"/>
                            </a:rPr>
                            <m:t>max</m:t>
                          </m:r>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den>
                      </m:f>
                    </m:oMath>
                  </m:oMathPara>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21" name="CaixaDeTexto 20">
                <a:extLst>
                  <a:ext uri="{FF2B5EF4-FFF2-40B4-BE49-F238E27FC236}">
                    <a16:creationId xmlns:a16="http://schemas.microsoft.com/office/drawing/2014/main" id="{89010F70-0726-EE0F-42FD-2D58700A6E5A}"/>
                  </a:ext>
                </a:extLst>
              </p:cNvPr>
              <p:cNvSpPr txBox="1">
                <a:spLocks noRot="1" noChangeAspect="1" noMove="1" noResize="1" noEditPoints="1" noAdjustHandles="1" noChangeArrowheads="1" noChangeShapeType="1" noTextEdit="1"/>
              </p:cNvSpPr>
              <p:nvPr/>
            </p:nvSpPr>
            <p:spPr>
              <a:xfrm>
                <a:off x="916791" y="5026865"/>
                <a:ext cx="2462513" cy="1593962"/>
              </a:xfrm>
              <a:prstGeom prst="rect">
                <a:avLst/>
              </a:prstGeom>
              <a:blipFill>
                <a:blip r:embed="rId4"/>
                <a:stretch>
                  <a:fillRect/>
                </a:stretch>
              </a:blipFill>
              <a:ln w="19050">
                <a:noFill/>
              </a:ln>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795167C2-FE32-6920-0EB7-4C69B169D549}"/>
                  </a:ext>
                </a:extLst>
              </p:cNvPr>
              <p:cNvSpPr txBox="1"/>
              <p:nvPr/>
            </p:nvSpPr>
            <p:spPr>
              <a:xfrm>
                <a:off x="3379305" y="5026865"/>
                <a:ext cx="5871395" cy="1593962"/>
              </a:xfrm>
              <a:prstGeom prst="rect">
                <a:avLst/>
              </a:prstGeom>
              <a:solidFill>
                <a:schemeClr val="bg1">
                  <a:lumMod val="95000"/>
                </a:schemeClr>
              </a:solidFill>
              <a:ln w="19050">
                <a:noFill/>
              </a:ln>
            </p:spPr>
            <p:txBody>
              <a:bodyPr wrap="square" lIns="180000" rIns="180000" numCol="1" rtlCol="0" anchor="t" anchorCtr="0">
                <a:spAutoFit/>
              </a:bodyPr>
              <a:lstStyle/>
              <a:p>
                <a:pPr>
                  <a:lnSpc>
                    <a:spcPts val="3000"/>
                  </a:lnSpc>
                </a:pPr>
                <a:r>
                  <a:rPr lang="pt-BR" sz="2000" dirty="0">
                    <a:latin typeface="Helvetica" pitchFamily="2" charset="0"/>
                    <a:cs typeface="Arial" panose="020B0604020202020204" pitchFamily="34" charset="0"/>
                  </a:rPr>
                  <a:t>onde,</a:t>
                </a:r>
              </a:p>
              <a:p>
                <a:pPr>
                  <a:lnSpc>
                    <a:spcPts val="3000"/>
                  </a:lnSpc>
                </a:pPr>
                <a14:m>
                  <m:oMath xmlns:m="http://schemas.openxmlformats.org/officeDocument/2006/math">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distância média de </a:t>
                </a:r>
                <a14:m>
                  <m:oMath xmlns:m="http://schemas.openxmlformats.org/officeDocument/2006/math">
                    <m:r>
                      <a:rPr lang="pt-BR" sz="2000" b="0" i="1" smtClean="0">
                        <a:latin typeface="Cambria Math" panose="02040503050406030204" pitchFamily="18" charset="0"/>
                        <a:cs typeface="Arial" panose="020B0604020202020204" pitchFamily="34" charset="0"/>
                      </a:rPr>
                      <m:t>𝑖</m:t>
                    </m:r>
                  </m:oMath>
                </a14:m>
                <a:r>
                  <a:rPr lang="pt-BR" sz="2000" dirty="0">
                    <a:latin typeface="Helvetica" pitchFamily="2" charset="0"/>
                    <a:cs typeface="Arial" panose="020B0604020202020204" pitchFamily="34" charset="0"/>
                  </a:rPr>
                  <a:t> para pontos </a:t>
                </a:r>
                <a:r>
                  <a:rPr lang="pt-BR" sz="2000" dirty="0" err="1">
                    <a:latin typeface="Helvetica" pitchFamily="2" charset="0"/>
                    <a:cs typeface="Arial" panose="020B0604020202020204" pitchFamily="34" charset="0"/>
                  </a:rPr>
                  <a:t>intracluster</a:t>
                </a:r>
                <a:endParaRPr lang="pt-BR" sz="2000" dirty="0">
                  <a:latin typeface="Helvetica" pitchFamily="2" charset="0"/>
                  <a:cs typeface="Arial" panose="020B0604020202020204" pitchFamily="34" charset="0"/>
                </a:endParaRP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distância média de </a:t>
                </a:r>
                <a14:m>
                  <m:oMath xmlns:m="http://schemas.openxmlformats.org/officeDocument/2006/math">
                    <m:r>
                      <a:rPr lang="pt-BR" sz="2000" i="1">
                        <a:latin typeface="Cambria Math" panose="02040503050406030204" pitchFamily="18" charset="0"/>
                        <a:cs typeface="Arial" panose="020B0604020202020204" pitchFamily="34" charset="0"/>
                      </a:rPr>
                      <m:t>𝑖</m:t>
                    </m:r>
                  </m:oMath>
                </a14:m>
                <a:r>
                  <a:rPr lang="pt-BR" sz="2000" dirty="0">
                    <a:latin typeface="Helvetica" pitchFamily="2" charset="0"/>
                    <a:cs typeface="Arial" panose="020B0604020202020204" pitchFamily="34" charset="0"/>
                  </a:rPr>
                  <a:t> para pontos </a:t>
                </a:r>
                <a:r>
                  <a:rPr lang="pt-BR" sz="2000" dirty="0" err="1">
                    <a:latin typeface="Helvetica" pitchFamily="2" charset="0"/>
                    <a:cs typeface="Arial" panose="020B0604020202020204" pitchFamily="34" charset="0"/>
                  </a:rPr>
                  <a:t>extracluster</a:t>
                </a:r>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p:sp>
            <p:nvSpPr>
              <p:cNvPr id="22" name="CaixaDeTexto 21">
                <a:extLst>
                  <a:ext uri="{FF2B5EF4-FFF2-40B4-BE49-F238E27FC236}">
                    <a16:creationId xmlns:a16="http://schemas.microsoft.com/office/drawing/2014/main" id="{795167C2-FE32-6920-0EB7-4C69B169D549}"/>
                  </a:ext>
                </a:extLst>
              </p:cNvPr>
              <p:cNvSpPr txBox="1">
                <a:spLocks noRot="1" noChangeAspect="1" noMove="1" noResize="1" noEditPoints="1" noAdjustHandles="1" noChangeArrowheads="1" noChangeShapeType="1" noTextEdit="1"/>
              </p:cNvSpPr>
              <p:nvPr/>
            </p:nvSpPr>
            <p:spPr>
              <a:xfrm>
                <a:off x="3379305" y="5026865"/>
                <a:ext cx="5871395" cy="1593962"/>
              </a:xfrm>
              <a:prstGeom prst="rect">
                <a:avLst/>
              </a:prstGeom>
              <a:blipFill>
                <a:blip r:embed="rId5"/>
                <a:stretch>
                  <a:fillRect/>
                </a:stretch>
              </a:blipFill>
              <a:ln w="19050">
                <a:noFill/>
              </a:ln>
            </p:spPr>
            <p:txBody>
              <a:bodyPr/>
              <a:lstStyle/>
              <a:p>
                <a:r>
                  <a:rPr lang="pt-BR">
                    <a:noFill/>
                  </a:rPr>
                  <a:t> </a:t>
                </a:r>
              </a:p>
            </p:txBody>
          </p:sp>
        </mc:Fallback>
      </mc:AlternateContent>
      <p:sp>
        <p:nvSpPr>
          <p:cNvPr id="23" name="Retângulo 22">
            <a:extLst>
              <a:ext uri="{FF2B5EF4-FFF2-40B4-BE49-F238E27FC236}">
                <a16:creationId xmlns:a16="http://schemas.microsoft.com/office/drawing/2014/main" id="{63E35B45-C497-8D4A-0EFE-85E8EFCBDA30}"/>
              </a:ext>
            </a:extLst>
          </p:cNvPr>
          <p:cNvSpPr/>
          <p:nvPr/>
        </p:nvSpPr>
        <p:spPr>
          <a:xfrm>
            <a:off x="916790" y="5026865"/>
            <a:ext cx="8333910" cy="15939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00405DF4-88CB-F1E2-500C-58CEA4E340B0}"/>
              </a:ext>
            </a:extLst>
          </p:cNvPr>
          <p:cNvSpPr txBox="1"/>
          <p:nvPr/>
        </p:nvSpPr>
        <p:spPr>
          <a:xfrm>
            <a:off x="1073187" y="4826810"/>
            <a:ext cx="1678986"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NOTAÇÃO</a:t>
            </a:r>
            <a:endParaRPr lang="pt-BR" sz="2000" dirty="0">
              <a:solidFill>
                <a:schemeClr val="bg2"/>
              </a:solidFill>
            </a:endParaRPr>
          </a:p>
        </p:txBody>
      </p:sp>
    </p:spTree>
    <p:extLst>
      <p:ext uri="{BB962C8B-B14F-4D97-AF65-F5344CB8AC3E}">
        <p14:creationId xmlns:p14="http://schemas.microsoft.com/office/powerpoint/2010/main" val="263080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VALIDAÇÃO </a:t>
            </a:r>
            <a:r>
              <a:rPr lang="pt-BR" sz="2800" dirty="0">
                <a:solidFill>
                  <a:schemeClr val="tx1">
                    <a:lumMod val="50000"/>
                    <a:lumOff val="50000"/>
                  </a:schemeClr>
                </a:solidFill>
                <a:latin typeface="Helvetica" pitchFamily="2" charset="0"/>
                <a:cs typeface="Arial" panose="020B0604020202020204" pitchFamily="34" charset="0"/>
              </a:rPr>
              <a:t>Índice de Davies-</a:t>
            </a:r>
            <a:r>
              <a:rPr lang="pt-BR" sz="2800" dirty="0" err="1">
                <a:solidFill>
                  <a:schemeClr val="tx1">
                    <a:lumMod val="50000"/>
                    <a:lumOff val="50000"/>
                  </a:schemeClr>
                </a:solidFill>
                <a:latin typeface="Helvetica" pitchFamily="2" charset="0"/>
                <a:cs typeface="Arial" panose="020B0604020202020204" pitchFamily="34" charset="0"/>
              </a:rPr>
              <a:t>Bouldin</a:t>
            </a:r>
            <a:endParaRPr lang="pt-BR" sz="2800" dirty="0">
              <a:solidFill>
                <a:schemeClr val="tx1">
                  <a:lumMod val="50000"/>
                  <a:lumOff val="50000"/>
                </a:schemeClr>
              </a:solidFill>
              <a:latin typeface="Helvetica" pitchFamily="2"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582055"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A segunda ferramenta adotada para validar os resultados</a:t>
            </a:r>
            <a:r>
              <a:rPr lang="pt-BR" sz="2000" dirty="0">
                <a:solidFill>
                  <a:srgbClr val="000000"/>
                </a:solidFill>
                <a:latin typeface="Helvetica" pitchFamily="2" charset="0"/>
              </a:rPr>
              <a:t> foi o índice Davies-</a:t>
            </a:r>
            <a:r>
              <a:rPr lang="pt-BR" sz="2000" dirty="0" err="1">
                <a:solidFill>
                  <a:srgbClr val="000000"/>
                </a:solidFill>
                <a:latin typeface="Helvetica" pitchFamily="2" charset="0"/>
              </a:rPr>
              <a:t>Bouldin</a:t>
            </a:r>
            <a:r>
              <a:rPr lang="pt-BR" sz="2000" dirty="0">
                <a:solidFill>
                  <a:srgbClr val="000000"/>
                </a:solidFill>
                <a:latin typeface="Helvetica" pitchFamily="2" charset="0"/>
              </a:rPr>
              <a:t>, que observa a coesão do cluster, dada a lógica de que um agrupamento adequado é denso em si, ao passo que distante dos demais. Seus resultados vão </a:t>
            </a:r>
            <a:r>
              <a:rPr lang="pt-BR" sz="2000" b="0" i="0" u="none" strike="noStrike" dirty="0">
                <a:solidFill>
                  <a:srgbClr val="000000"/>
                </a:solidFill>
                <a:effectLst/>
                <a:latin typeface="Helvetica" pitchFamily="2" charset="0"/>
              </a:rPr>
              <a:t>de 0 a 1 (Figura 7). </a:t>
            </a:r>
          </a:p>
        </p:txBody>
      </p:sp>
      <p:sp>
        <p:nvSpPr>
          <p:cNvPr id="12" name="CaixaDeTexto 11">
            <a:extLst>
              <a:ext uri="{FF2B5EF4-FFF2-40B4-BE49-F238E27FC236}">
                <a16:creationId xmlns:a16="http://schemas.microsoft.com/office/drawing/2014/main" id="{B7304DC3-0EBB-C2E1-D1F0-EB674C82AA49}"/>
              </a:ext>
            </a:extLst>
          </p:cNvPr>
          <p:cNvSpPr txBox="1"/>
          <p:nvPr/>
        </p:nvSpPr>
        <p:spPr>
          <a:xfrm>
            <a:off x="10123664" y="1545065"/>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7</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8DD533A-C4F5-89F4-9133-D9FCBFA9420F}"/>
                  </a:ext>
                </a:extLst>
              </p:cNvPr>
              <p:cNvSpPr txBox="1"/>
              <p:nvPr/>
            </p:nvSpPr>
            <p:spPr>
              <a:xfrm>
                <a:off x="916791" y="5026865"/>
                <a:ext cx="2959469" cy="1593962"/>
              </a:xfrm>
              <a:prstGeom prst="rect">
                <a:avLst/>
              </a:prstGeom>
              <a:solidFill>
                <a:schemeClr val="bg1">
                  <a:lumMod val="95000"/>
                </a:schemeClr>
              </a:solidFill>
              <a:ln w="19050">
                <a:noFill/>
              </a:ln>
            </p:spPr>
            <p:txBody>
              <a:bodyPr wrap="square" lIns="180000" rIns="180000" numCol="1" rtlCol="0">
                <a:spAutoFit/>
              </a:bodyPr>
              <a:lstStyle/>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14:m>
                  <m:oMathPara xmlns:m="http://schemas.openxmlformats.org/officeDocument/2006/math">
                    <m:oMathParaPr>
                      <m:jc m:val="centerGroup"/>
                    </m:oMathParaPr>
                    <m:oMath xmlns:m="http://schemas.openxmlformats.org/officeDocument/2006/math">
                      <m:f>
                        <m:fPr>
                          <m:ctrlPr>
                            <a:rPr lang="pt-BR" sz="2000" i="1" smtClean="0">
                              <a:latin typeface="Cambria Math" panose="02040503050406030204" pitchFamily="18" charset="0"/>
                              <a:cs typeface="Arial" panose="020B0604020202020204" pitchFamily="34" charset="0"/>
                            </a:rPr>
                          </m:ctrlPr>
                        </m:fPr>
                        <m:num>
                          <m:r>
                            <a:rPr lang="pt-BR" sz="2000" b="0" i="1" smtClean="0">
                              <a:latin typeface="Cambria Math" panose="02040503050406030204" pitchFamily="18" charset="0"/>
                              <a:cs typeface="Arial" panose="020B0604020202020204" pitchFamily="34" charset="0"/>
                            </a:rPr>
                            <m:t>1</m:t>
                          </m:r>
                        </m:num>
                        <m:den>
                          <m:r>
                            <a:rPr lang="pt-BR" sz="2000" b="0" i="1" smtClean="0">
                              <a:latin typeface="Cambria Math" panose="02040503050406030204" pitchFamily="18" charset="0"/>
                              <a:cs typeface="Arial" panose="020B0604020202020204" pitchFamily="34" charset="0"/>
                            </a:rPr>
                            <m:t>𝑘</m:t>
                          </m:r>
                        </m:den>
                      </m:f>
                      <m:nary>
                        <m:naryPr>
                          <m:chr m:val="∑"/>
                          <m:ctrlPr>
                            <a:rPr lang="pt-BR" sz="2000" i="1" smtClean="0">
                              <a:latin typeface="Cambria Math" panose="02040503050406030204" pitchFamily="18" charset="0"/>
                              <a:cs typeface="Arial" panose="020B0604020202020204" pitchFamily="34" charset="0"/>
                            </a:rPr>
                          </m:ctrlPr>
                        </m:naryPr>
                        <m:sub>
                          <m:r>
                            <m:rPr>
                              <m:brk m:alnAt="23"/>
                            </m:rP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cs typeface="Arial" panose="020B0604020202020204" pitchFamily="34" charset="0"/>
                            </a:rPr>
                            <m:t>=1</m:t>
                          </m:r>
                        </m:sub>
                        <m:sup>
                          <m:r>
                            <a:rPr lang="pt-BR" sz="2000" b="0" i="1" smtClean="0">
                              <a:latin typeface="Cambria Math" panose="02040503050406030204" pitchFamily="18" charset="0"/>
                              <a:cs typeface="Arial" panose="020B0604020202020204" pitchFamily="34" charset="0"/>
                            </a:rPr>
                            <m:t>𝑘</m:t>
                          </m:r>
                        </m:sup>
                        <m:e>
                          <m:func>
                            <m:funcPr>
                              <m:ctrlPr>
                                <a:rPr lang="pt-BR" sz="2000" i="1" smtClean="0">
                                  <a:latin typeface="Cambria Math" panose="02040503050406030204" pitchFamily="18" charset="0"/>
                                  <a:cs typeface="Arial" panose="020B0604020202020204" pitchFamily="34" charset="0"/>
                                </a:rPr>
                              </m:ctrlPr>
                            </m:funcPr>
                            <m:fName>
                              <m:limLow>
                                <m:limLowPr>
                                  <m:ctrlPr>
                                    <a:rPr lang="pt-BR" sz="2000" i="1" smtClean="0">
                                      <a:latin typeface="Cambria Math" panose="02040503050406030204" pitchFamily="18" charset="0"/>
                                      <a:cs typeface="Arial" panose="020B0604020202020204" pitchFamily="34" charset="0"/>
                                    </a:rPr>
                                  </m:ctrlPr>
                                </m:limLowPr>
                                <m:e>
                                  <m:r>
                                    <m:rPr>
                                      <m:sty m:val="p"/>
                                    </m:rPr>
                                    <a:rPr lang="pt-BR" sz="2000" i="0" smtClean="0">
                                      <a:latin typeface="Cambria Math" panose="02040503050406030204" pitchFamily="18" charset="0"/>
                                      <a:cs typeface="Arial" panose="020B0604020202020204" pitchFamily="34" charset="0"/>
                                    </a:rPr>
                                    <m:t>max</m:t>
                                  </m:r>
                                </m:e>
                                <m:lim>
                                  <m: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ea typeface="Cambria Math" panose="02040503050406030204" pitchFamily="18" charset="0"/>
                                      <a:cs typeface="Arial" panose="020B0604020202020204" pitchFamily="34" charset="0"/>
                                    </a:rPr>
                                    <m:t>≠</m:t>
                                  </m:r>
                                  <m:r>
                                    <a:rPr lang="pt-BR" sz="2000" b="0" i="1" smtClean="0">
                                      <a:latin typeface="Cambria Math" panose="02040503050406030204" pitchFamily="18" charset="0"/>
                                      <a:ea typeface="Cambria Math" panose="02040503050406030204" pitchFamily="18" charset="0"/>
                                      <a:cs typeface="Arial" panose="020B0604020202020204" pitchFamily="34" charset="0"/>
                                    </a:rPr>
                                    <m:t>𝑗</m:t>
                                  </m:r>
                                </m:lim>
                              </m:limLow>
                            </m:fName>
                            <m:e>
                              <m:d>
                                <m:dPr>
                                  <m:ctrlPr>
                                    <a:rPr lang="pt-BR" sz="2000" i="1" smtClean="0">
                                      <a:latin typeface="Cambria Math" panose="02040503050406030204" pitchFamily="18" charset="0"/>
                                      <a:cs typeface="Arial" panose="020B0604020202020204" pitchFamily="34" charset="0"/>
                                    </a:rPr>
                                  </m:ctrlPr>
                                </m:dPr>
                                <m:e>
                                  <m:f>
                                    <m:fPr>
                                      <m:ctrlPr>
                                        <a:rPr lang="pt-BR" sz="2000" i="1" smtClean="0">
                                          <a:latin typeface="Cambria Math" panose="02040503050406030204" pitchFamily="18" charset="0"/>
                                          <a:cs typeface="Arial" panose="020B0604020202020204" pitchFamily="34" charset="0"/>
                                        </a:rPr>
                                      </m:ctrlPr>
                                    </m:fPr>
                                    <m:num>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𝑗</m:t>
                                          </m:r>
                                        </m:sub>
                                      </m:sSub>
                                    </m:num>
                                    <m:den>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𝑀</m:t>
                                          </m:r>
                                        </m:e>
                                        <m:sub>
                                          <m:r>
                                            <a:rPr lang="pt-BR" sz="2000" b="0" i="1" smtClean="0">
                                              <a:latin typeface="Cambria Math" panose="02040503050406030204" pitchFamily="18" charset="0"/>
                                              <a:cs typeface="Arial" panose="020B0604020202020204" pitchFamily="34" charset="0"/>
                                            </a:rPr>
                                            <m:t>𝑖𝑗</m:t>
                                          </m:r>
                                        </m:sub>
                                      </m:sSub>
                                    </m:den>
                                  </m:f>
                                </m:e>
                              </m:d>
                            </m:e>
                          </m:func>
                        </m:e>
                      </m:nary>
                    </m:oMath>
                  </m:oMathPara>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13" name="CaixaDeTexto 12">
                <a:extLst>
                  <a:ext uri="{FF2B5EF4-FFF2-40B4-BE49-F238E27FC236}">
                    <a16:creationId xmlns:a16="http://schemas.microsoft.com/office/drawing/2014/main" id="{C8DD533A-C4F5-89F4-9133-D9FCBFA9420F}"/>
                  </a:ext>
                </a:extLst>
              </p:cNvPr>
              <p:cNvSpPr txBox="1">
                <a:spLocks noRot="1" noChangeAspect="1" noMove="1" noResize="1" noEditPoints="1" noAdjustHandles="1" noChangeArrowheads="1" noChangeShapeType="1" noTextEdit="1"/>
              </p:cNvSpPr>
              <p:nvPr/>
            </p:nvSpPr>
            <p:spPr>
              <a:xfrm>
                <a:off x="916791" y="5026865"/>
                <a:ext cx="2959469" cy="1593962"/>
              </a:xfrm>
              <a:prstGeom prst="rect">
                <a:avLst/>
              </a:prstGeom>
              <a:blipFill>
                <a:blip r:embed="rId2"/>
                <a:stretch>
                  <a:fillRect l="-11728" t="-35249" b="-79693"/>
                </a:stretch>
              </a:blipFill>
              <a:ln w="19050">
                <a:noFill/>
              </a:ln>
            </p:spPr>
            <p:txBody>
              <a:bodyPr/>
              <a:lstStyle/>
              <a:p>
                <a:r>
                  <a:rPr lang="pt-BR">
                    <a:noFill/>
                  </a:rPr>
                  <a:t> </a:t>
                </a:r>
              </a:p>
            </p:txBody>
          </p:sp>
        </mc:Fallback>
      </mc:AlternateContent>
      <p:pic>
        <p:nvPicPr>
          <p:cNvPr id="5" name="Gráfico 4">
            <a:extLst>
              <a:ext uri="{FF2B5EF4-FFF2-40B4-BE49-F238E27FC236}">
                <a16:creationId xmlns:a16="http://schemas.microsoft.com/office/drawing/2014/main" id="{E8FC7DFD-60DF-2120-9EE5-65BAB2C8A8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6297" y="1822064"/>
            <a:ext cx="4477503" cy="3089130"/>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23BD01EA-FB81-8F84-D0C1-9B6DC770855F}"/>
                  </a:ext>
                </a:extLst>
              </p:cNvPr>
              <p:cNvSpPr txBox="1"/>
              <p:nvPr/>
            </p:nvSpPr>
            <p:spPr>
              <a:xfrm>
                <a:off x="3876261" y="5026865"/>
                <a:ext cx="3488634" cy="1618200"/>
              </a:xfrm>
              <a:prstGeom prst="rect">
                <a:avLst/>
              </a:prstGeom>
              <a:solidFill>
                <a:schemeClr val="bg1">
                  <a:lumMod val="95000"/>
                </a:schemeClr>
              </a:solidFill>
              <a:ln w="19050">
                <a:noFill/>
              </a:ln>
            </p:spPr>
            <p:txBody>
              <a:bodyPr wrap="square" lIns="180000" rIns="180000" numCol="1" rtlCol="0">
                <a:spAutoFit/>
              </a:bodyPr>
              <a:lstStyle/>
              <a:p>
                <a:pPr>
                  <a:lnSpc>
                    <a:spcPts val="3000"/>
                  </a:lnSpc>
                </a:pPr>
                <a:r>
                  <a:rPr lang="pt-BR" sz="2000" dirty="0">
                    <a:latin typeface="Helvetica" pitchFamily="2" charset="0"/>
                    <a:cs typeface="Arial" panose="020B0604020202020204" pitchFamily="34" charset="0"/>
                  </a:rPr>
                  <a:t>onde,</a:t>
                </a: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cs typeface="Arial" panose="020B0604020202020204" pitchFamily="34" charset="0"/>
                      </a:rPr>
                      <m:t>,</m:t>
                    </m:r>
                    <m:r>
                      <a:rPr lang="pt-BR" sz="2000" b="0" i="1" smtClean="0">
                        <a:latin typeface="Cambria Math" panose="02040503050406030204" pitchFamily="18" charset="0"/>
                        <a:cs typeface="Arial" panose="020B0604020202020204" pitchFamily="34" charset="0"/>
                      </a:rPr>
                      <m:t>𝑗</m:t>
                    </m:r>
                  </m:oMath>
                </a14:m>
                <a:r>
                  <a:rPr lang="pt-BR" sz="2000" dirty="0">
                    <a:latin typeface="Helvetica" pitchFamily="2" charset="0"/>
                    <a:cs typeface="Arial" panose="020B0604020202020204" pitchFamily="34" charset="0"/>
                  </a:rPr>
                  <a:t>: clusters distintos</a:t>
                </a: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𝑆</m:t>
                    </m:r>
                  </m:oMath>
                </a14:m>
                <a:r>
                  <a:rPr lang="pt-BR" sz="2000" dirty="0">
                    <a:latin typeface="Helvetica" pitchFamily="2" charset="0"/>
                    <a:cs typeface="Arial" panose="020B0604020202020204" pitchFamily="34" charset="0"/>
                  </a:rPr>
                  <a:t>: dispersão interna</a:t>
                </a: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𝑀</m:t>
                        </m:r>
                      </m:e>
                      <m:sub>
                        <m:r>
                          <a:rPr lang="pt-BR" sz="2000" b="0" i="1" smtClean="0">
                            <a:latin typeface="Cambria Math" panose="02040503050406030204" pitchFamily="18" charset="0"/>
                            <a:cs typeface="Arial" panose="020B0604020202020204" pitchFamily="34" charset="0"/>
                          </a:rPr>
                          <m:t>𝑖𝑗</m:t>
                        </m:r>
                      </m:sub>
                    </m:sSub>
                  </m:oMath>
                </a14:m>
                <a:r>
                  <a:rPr lang="pt-BR" sz="2000" dirty="0">
                    <a:latin typeface="Helvetica" pitchFamily="2" charset="0"/>
                    <a:cs typeface="Arial" panose="020B0604020202020204" pitchFamily="34" charset="0"/>
                  </a:rPr>
                  <a:t>: distância entre clusters</a:t>
                </a:r>
              </a:p>
            </p:txBody>
          </p:sp>
        </mc:Choice>
        <mc:Fallback xmlns="">
          <p:sp>
            <p:nvSpPr>
              <p:cNvPr id="6" name="CaixaDeTexto 5">
                <a:extLst>
                  <a:ext uri="{FF2B5EF4-FFF2-40B4-BE49-F238E27FC236}">
                    <a16:creationId xmlns:a16="http://schemas.microsoft.com/office/drawing/2014/main" id="{23BD01EA-FB81-8F84-D0C1-9B6DC770855F}"/>
                  </a:ext>
                </a:extLst>
              </p:cNvPr>
              <p:cNvSpPr txBox="1">
                <a:spLocks noRot="1" noChangeAspect="1" noMove="1" noResize="1" noEditPoints="1" noAdjustHandles="1" noChangeArrowheads="1" noChangeShapeType="1" noTextEdit="1"/>
              </p:cNvSpPr>
              <p:nvPr/>
            </p:nvSpPr>
            <p:spPr>
              <a:xfrm>
                <a:off x="3876261" y="5026865"/>
                <a:ext cx="3488634" cy="1618200"/>
              </a:xfrm>
              <a:prstGeom prst="rect">
                <a:avLst/>
              </a:prstGeom>
              <a:blipFill>
                <a:blip r:embed="rId5"/>
                <a:stretch>
                  <a:fillRect b="-4151"/>
                </a:stretch>
              </a:blipFill>
              <a:ln w="19050">
                <a:noFill/>
              </a:ln>
            </p:spPr>
            <p:txBody>
              <a:bodyPr/>
              <a:lstStyle/>
              <a:p>
                <a:r>
                  <a:rPr lang="pt-BR">
                    <a:noFill/>
                  </a:rPr>
                  <a:t> </a:t>
                </a:r>
              </a:p>
            </p:txBody>
          </p:sp>
        </mc:Fallback>
      </mc:AlternateContent>
      <p:sp>
        <p:nvSpPr>
          <p:cNvPr id="7" name="Retângulo 6">
            <a:extLst>
              <a:ext uri="{FF2B5EF4-FFF2-40B4-BE49-F238E27FC236}">
                <a16:creationId xmlns:a16="http://schemas.microsoft.com/office/drawing/2014/main" id="{653A1779-50EF-BD5A-EAC5-028A8D460086}"/>
              </a:ext>
            </a:extLst>
          </p:cNvPr>
          <p:cNvSpPr/>
          <p:nvPr/>
        </p:nvSpPr>
        <p:spPr>
          <a:xfrm>
            <a:off x="916790" y="5026865"/>
            <a:ext cx="6448106" cy="15939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4114F590-6661-753B-0F97-1EA84867F8A6}"/>
              </a:ext>
            </a:extLst>
          </p:cNvPr>
          <p:cNvSpPr txBox="1"/>
          <p:nvPr/>
        </p:nvSpPr>
        <p:spPr>
          <a:xfrm>
            <a:off x="1073187" y="4826810"/>
            <a:ext cx="1678986"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NOTAÇÃO</a:t>
            </a:r>
            <a:endParaRPr lang="pt-BR" sz="2000" dirty="0">
              <a:solidFill>
                <a:schemeClr val="bg2"/>
              </a:solidFill>
            </a:endParaRPr>
          </a:p>
        </p:txBody>
      </p:sp>
    </p:spTree>
    <p:extLst>
      <p:ext uri="{BB962C8B-B14F-4D97-AF65-F5344CB8AC3E}">
        <p14:creationId xmlns:p14="http://schemas.microsoft.com/office/powerpoint/2010/main" val="394635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Estatísticas dos dados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26212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No quinquênio observado, foram 4.453 registros de despesas em 86 números únicos de CNPJ, com valor médio de R$ </a:t>
            </a:r>
            <a:r>
              <a:rPr lang="pt-BR" sz="2000" dirty="0">
                <a:solidFill>
                  <a:srgbClr val="000000"/>
                </a:solidFill>
                <a:latin typeface="Helvetica" pitchFamily="2" charset="0"/>
              </a:rPr>
              <a:t>400,76; porém, com desvio-padrão elevado — coeficiente de variação de 241,41%.</a:t>
            </a:r>
          </a:p>
          <a:p>
            <a:pPr marL="0" indent="0">
              <a:lnSpc>
                <a:spcPts val="3000"/>
              </a:lnSpc>
              <a:spcBef>
                <a:spcPts val="0"/>
              </a:spcBef>
              <a:buNone/>
            </a:pPr>
            <a:endParaRPr lang="pt-BR" sz="2000" b="0" i="0" u="none" strike="noStrike" dirty="0">
              <a:solidFill>
                <a:srgbClr val="000000"/>
              </a:solidFill>
              <a:effectLst/>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O conjunto apresenta cauda à direita mais longa e pico acentuado em comparação à distribuição normal (Figura 8).</a:t>
            </a:r>
          </a:p>
        </p:txBody>
      </p:sp>
      <p:pic>
        <p:nvPicPr>
          <p:cNvPr id="7" name="Gráfico 6">
            <a:extLst>
              <a:ext uri="{FF2B5EF4-FFF2-40B4-BE49-F238E27FC236}">
                <a16:creationId xmlns:a16="http://schemas.microsoft.com/office/drawing/2014/main" id="{919231F6-1062-A0AC-F6DD-DB7A13F3766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07" t="11338" r="9735" b="3246"/>
          <a:stretch/>
        </p:blipFill>
        <p:spPr>
          <a:xfrm>
            <a:off x="5364481" y="1825625"/>
            <a:ext cx="5989320" cy="3625750"/>
          </a:xfrm>
          <a:prstGeom prst="rect">
            <a:avLst/>
          </a:prstGeom>
        </p:spPr>
      </p:pic>
      <p:sp>
        <p:nvSpPr>
          <p:cNvPr id="8" name="CaixaDeTexto 7">
            <a:extLst>
              <a:ext uri="{FF2B5EF4-FFF2-40B4-BE49-F238E27FC236}">
                <a16:creationId xmlns:a16="http://schemas.microsoft.com/office/drawing/2014/main" id="{347181AC-D10B-BDCA-FF56-BF0D84F03CB8}"/>
              </a:ext>
            </a:extLst>
          </p:cNvPr>
          <p:cNvSpPr txBox="1"/>
          <p:nvPr/>
        </p:nvSpPr>
        <p:spPr>
          <a:xfrm>
            <a:off x="10276064" y="1545065"/>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8</a:t>
            </a:r>
          </a:p>
        </p:txBody>
      </p:sp>
    </p:spTree>
    <p:extLst>
      <p:ext uri="{BB962C8B-B14F-4D97-AF65-F5344CB8AC3E}">
        <p14:creationId xmlns:p14="http://schemas.microsoft.com/office/powerpoint/2010/main" val="399196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Descobertas do algoritmo</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773684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Com a aplicação do algoritmo, foram obtidas 262 anomalias que somaram R$ 197.697,24 — 11,08% do valor total de despesas.</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Do conjunto de 86 empresas, todas apresentam resultados ideais para o método da silhueta (valores entre 0,577 e 0,918); 79 apresentaram resultados ideais para o índice de Davies-</a:t>
            </a:r>
            <a:r>
              <a:rPr lang="pt-BR" sz="2000" b="0" i="0" u="none" strike="noStrike" dirty="0" err="1">
                <a:solidFill>
                  <a:srgbClr val="000000"/>
                </a:solidFill>
                <a:effectLst/>
                <a:latin typeface="Helvetica" pitchFamily="2" charset="0"/>
              </a:rPr>
              <a:t>Bouldin</a:t>
            </a:r>
            <a:r>
              <a:rPr lang="pt-BR" sz="2000" b="0" i="0" u="none" strike="noStrike" dirty="0">
                <a:solidFill>
                  <a:srgbClr val="000000"/>
                </a:solidFill>
                <a:effectLst/>
                <a:latin typeface="Helvetica" pitchFamily="2" charset="0"/>
              </a:rPr>
              <a:t> (valores entre 0,166 e 0,489), enquanto sete apresentaram resultados abaixo do ideal (valores entre 0,508 e 0,573).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Em suma, a clusterização foi bem executada.</a:t>
            </a:r>
          </a:p>
        </p:txBody>
      </p:sp>
    </p:spTree>
    <p:extLst>
      <p:ext uri="{BB962C8B-B14F-4D97-AF65-F5344CB8AC3E}">
        <p14:creationId xmlns:p14="http://schemas.microsoft.com/office/powerpoint/2010/main" val="411284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Discussão sobre anomalia</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05892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Anomalias, no contexto deste trabalho, são valores de despesas que não se enquadram nos agrupamentos criados pelo algoritmo. Algumas se posicionam no meio de todas as despesas de determinada empresa, não sendo os maiores valores no conjunto de despesas (Figura 9).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São, portanto, falsos positivos.</a:t>
            </a:r>
          </a:p>
        </p:txBody>
      </p:sp>
      <p:pic>
        <p:nvPicPr>
          <p:cNvPr id="5" name="Imagem 4">
            <a:extLst>
              <a:ext uri="{FF2B5EF4-FFF2-40B4-BE49-F238E27FC236}">
                <a16:creationId xmlns:a16="http://schemas.microsoft.com/office/drawing/2014/main" id="{EDA4A15F-0136-1B01-A780-00292A4711E5}"/>
              </a:ext>
            </a:extLst>
          </p:cNvPr>
          <p:cNvPicPr>
            <a:picLocks noChangeAspect="1"/>
          </p:cNvPicPr>
          <p:nvPr/>
        </p:nvPicPr>
        <p:blipFill>
          <a:blip r:embed="rId2"/>
          <a:stretch>
            <a:fillRect/>
          </a:stretch>
        </p:blipFill>
        <p:spPr>
          <a:xfrm>
            <a:off x="5460731" y="1822064"/>
            <a:ext cx="5893069" cy="2810896"/>
          </a:xfrm>
          <a:prstGeom prst="rect">
            <a:avLst/>
          </a:prstGeom>
        </p:spPr>
      </p:pic>
      <p:sp>
        <p:nvSpPr>
          <p:cNvPr id="6" name="CaixaDeTexto 5">
            <a:extLst>
              <a:ext uri="{FF2B5EF4-FFF2-40B4-BE49-F238E27FC236}">
                <a16:creationId xmlns:a16="http://schemas.microsoft.com/office/drawing/2014/main" id="{48052287-25B0-9BC5-442B-4561A79C6089}"/>
              </a:ext>
            </a:extLst>
          </p:cNvPr>
          <p:cNvSpPr txBox="1"/>
          <p:nvPr/>
        </p:nvSpPr>
        <p:spPr>
          <a:xfrm>
            <a:off x="10252872" y="1545065"/>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9</a:t>
            </a:r>
          </a:p>
        </p:txBody>
      </p:sp>
    </p:spTree>
    <p:extLst>
      <p:ext uri="{BB962C8B-B14F-4D97-AF65-F5344CB8AC3E}">
        <p14:creationId xmlns:p14="http://schemas.microsoft.com/office/powerpoint/2010/main" val="322025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Números finais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7747000" cy="3315335"/>
          </a:xfrm>
        </p:spPr>
        <p:txBody>
          <a:bodyPr>
            <a:noAutofit/>
          </a:bodyPr>
          <a:lstStyle/>
          <a:p>
            <a:pPr marL="0" indent="0">
              <a:lnSpc>
                <a:spcPts val="3000"/>
              </a:lnSpc>
              <a:spcBef>
                <a:spcPts val="0"/>
              </a:spcBef>
              <a:buNone/>
            </a:pPr>
            <a:r>
              <a:rPr lang="pt-BR" sz="2000" dirty="0">
                <a:solidFill>
                  <a:srgbClr val="000000"/>
                </a:solidFill>
                <a:latin typeface="Helvetica" pitchFamily="2" charset="0"/>
              </a:rPr>
              <a:t>Para descartar falsos positivos, f</a:t>
            </a:r>
            <a:r>
              <a:rPr lang="pt-BR" sz="2000" b="0" i="0" u="none" strike="noStrike" dirty="0">
                <a:solidFill>
                  <a:srgbClr val="000000"/>
                </a:solidFill>
                <a:effectLst/>
                <a:latin typeface="Helvetica" pitchFamily="2" charset="0"/>
              </a:rPr>
              <a:t>oram consideradas anomalias passíveis de inquirição dos órgãos de controle somente aquelas cujos valores são maiores que o maior valor de não anomalia do último cluster.</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Tal critério levou ao resultado de 46 anomalias em 32 empresas, com valor total de R$ 44.348,88.</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endParaRPr lang="pt-BR" sz="2000" b="0" i="0" u="none" strike="noStrike" dirty="0">
              <a:solidFill>
                <a:srgbClr val="000000"/>
              </a:solidFill>
              <a:effectLst/>
              <a:latin typeface="Helvetica" pitchFamily="2" charset="0"/>
            </a:endParaRPr>
          </a:p>
        </p:txBody>
      </p:sp>
    </p:spTree>
    <p:extLst>
      <p:ext uri="{BB962C8B-B14F-4D97-AF65-F5344CB8AC3E}">
        <p14:creationId xmlns:p14="http://schemas.microsoft.com/office/powerpoint/2010/main" val="357280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INTRODUÇÃO </a:t>
            </a:r>
            <a:r>
              <a:rPr lang="pt-BR" sz="2800" dirty="0">
                <a:solidFill>
                  <a:schemeClr val="tx1">
                    <a:lumMod val="50000"/>
                    <a:lumOff val="50000"/>
                  </a:schemeClr>
                </a:solidFill>
                <a:latin typeface="Helvetica" pitchFamily="2" charset="0"/>
                <a:cs typeface="Arial" panose="020B0604020202020204" pitchFamily="34" charset="0"/>
              </a:rPr>
              <a:t>A verba de gabinete</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91808"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Criada em 1997, a “verba de gabinete”, nome informal para Auxílio-Encargos Gerais de Gabinete de Deputado e Auxílio-Hospedagem, garante aos 94 parlamentares da Assembleia Legislativa de São Paulo o ressarcimento mensal de despesas inerentes ao mandato até o limite de 1.250 unidades fiscais do estado [</a:t>
            </a:r>
            <a:r>
              <a:rPr lang="pt-BR" sz="2000" b="0" i="0" u="none" strike="noStrike" dirty="0" err="1">
                <a:solidFill>
                  <a:srgbClr val="000000"/>
                </a:solidFill>
                <a:effectLst/>
                <a:latin typeface="Helvetica" pitchFamily="2" charset="0"/>
              </a:rPr>
              <a:t>Ufesp</a:t>
            </a:r>
            <a:r>
              <a:rPr lang="pt-BR" sz="2000" b="0" i="0" u="none" strike="noStrike" dirty="0">
                <a:solidFill>
                  <a:srgbClr val="000000"/>
                </a:solidFill>
                <a:effectLst/>
                <a:latin typeface="Helvetica" pitchFamily="2" charset="0"/>
              </a:rPr>
              <a:t>].</a:t>
            </a:r>
            <a:endParaRPr lang="pt-BR" sz="2000" dirty="0">
              <a:latin typeface="Helvetica" pitchFamily="2" charset="0"/>
              <a:cs typeface="Arial" panose="020B0604020202020204" pitchFamily="34" charset="0"/>
            </a:endParaRPr>
          </a:p>
        </p:txBody>
      </p:sp>
      <p:sp>
        <p:nvSpPr>
          <p:cNvPr id="4" name="CaixaDeTexto 3">
            <a:extLst>
              <a:ext uri="{FF2B5EF4-FFF2-40B4-BE49-F238E27FC236}">
                <a16:creationId xmlns:a16="http://schemas.microsoft.com/office/drawing/2014/main" id="{A77393AB-0620-D193-BF6E-98E698E06966}"/>
              </a:ext>
            </a:extLst>
          </p:cNvPr>
          <p:cNvSpPr txBox="1"/>
          <p:nvPr/>
        </p:nvSpPr>
        <p:spPr>
          <a:xfrm>
            <a:off x="7344383" y="1848255"/>
            <a:ext cx="4017216" cy="3896388"/>
          </a:xfrm>
          <a:prstGeom prst="rect">
            <a:avLst/>
          </a:prstGeom>
          <a:solidFill>
            <a:schemeClr val="bg1">
              <a:lumMod val="95000"/>
            </a:schemeClr>
          </a:solidFill>
          <a:ln w="19050">
            <a:solidFill>
              <a:schemeClr val="tx1"/>
            </a:solidFill>
          </a:ln>
        </p:spPr>
        <p:txBody>
          <a:bodyPr wrap="square" lIns="180000" rIns="180000" rtlCol="0">
            <a:spAutoFit/>
          </a:bodyPr>
          <a:lstStyle/>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err="1">
                <a:solidFill>
                  <a:srgbClr val="000000"/>
                </a:solidFill>
                <a:latin typeface="Helvetica" pitchFamily="2" charset="0"/>
                <a:cs typeface="Arial" panose="020B0604020202020204" pitchFamily="34" charset="0"/>
              </a:rPr>
              <a:t>Ufesp</a:t>
            </a:r>
            <a:endParaRPr lang="pt-BR" sz="2000" dirty="0">
              <a:solidFill>
                <a:srgbClr val="000000"/>
              </a:solidFill>
              <a:latin typeface="Helvetica" pitchFamily="2" charset="0"/>
              <a:cs typeface="Arial" panose="020B0604020202020204" pitchFamily="34" charset="0"/>
            </a:endParaRPr>
          </a:p>
          <a:p>
            <a:pPr marL="357188">
              <a:lnSpc>
                <a:spcPts val="3000"/>
              </a:lnSpc>
            </a:pPr>
            <a:r>
              <a:rPr lang="pt-BR" sz="2000" dirty="0">
                <a:solidFill>
                  <a:srgbClr val="000000"/>
                </a:solidFill>
                <a:latin typeface="Helvetica" pitchFamily="2" charset="0"/>
                <a:cs typeface="Arial" panose="020B0604020202020204" pitchFamily="34" charset="0"/>
              </a:rPr>
              <a:t>R$ 31,97</a:t>
            </a:r>
          </a:p>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Limite mensal por deputado</a:t>
            </a:r>
          </a:p>
          <a:p>
            <a:pPr marL="357188">
              <a:lnSpc>
                <a:spcPts val="3000"/>
              </a:lnSpc>
            </a:pPr>
            <a:r>
              <a:rPr lang="pt-BR" sz="2000" dirty="0">
                <a:solidFill>
                  <a:srgbClr val="000000"/>
                </a:solidFill>
                <a:latin typeface="Helvetica" pitchFamily="2" charset="0"/>
                <a:cs typeface="Arial" panose="020B0604020202020204" pitchFamily="34" charset="0"/>
              </a:rPr>
              <a:t>R$ </a:t>
            </a:r>
            <a:r>
              <a:rPr lang="pt-BR" sz="2000" b="0" i="0" u="none" strike="noStrike" baseline="0" dirty="0">
                <a:solidFill>
                  <a:srgbClr val="000000"/>
                </a:solidFill>
                <a:latin typeface="Helvetica" pitchFamily="2" charset="0"/>
                <a:cs typeface="Arial" panose="020B0604020202020204" pitchFamily="34" charset="0"/>
              </a:rPr>
              <a:t>39.962,50</a:t>
            </a:r>
          </a:p>
          <a:p>
            <a:pPr marL="342900" indent="-342900">
              <a:lnSpc>
                <a:spcPts val="3000"/>
              </a:lnSpc>
              <a:buFont typeface="Arial" panose="020B0604020202020204" pitchFamily="34" charset="0"/>
              <a:buChar char="→"/>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Total empenhado</a:t>
            </a:r>
          </a:p>
          <a:p>
            <a:pPr marL="357188">
              <a:lnSpc>
                <a:spcPts val="3000"/>
              </a:lnSpc>
            </a:pPr>
            <a:r>
              <a:rPr lang="pt-BR" sz="2000" dirty="0">
                <a:solidFill>
                  <a:srgbClr val="000000"/>
                </a:solidFill>
                <a:latin typeface="Helvetica" pitchFamily="2" charset="0"/>
                <a:cs typeface="Arial" panose="020B0604020202020204" pitchFamily="34" charset="0"/>
              </a:rPr>
              <a:t>R$ 26.652.243,51</a:t>
            </a:r>
          </a:p>
          <a:p>
            <a:pPr marL="357188">
              <a:lnSpc>
                <a:spcPts val="3000"/>
              </a:lnSpc>
            </a:pPr>
            <a:endParaRPr lang="pt-BR" dirty="0">
              <a:latin typeface="Helvetica" pitchFamily="2" charset="0"/>
            </a:endParaRPr>
          </a:p>
        </p:txBody>
      </p:sp>
      <p:sp>
        <p:nvSpPr>
          <p:cNvPr id="5" name="CaixaDeTexto 4">
            <a:extLst>
              <a:ext uri="{FF2B5EF4-FFF2-40B4-BE49-F238E27FC236}">
                <a16:creationId xmlns:a16="http://schemas.microsoft.com/office/drawing/2014/main" id="{8D3D6175-9971-2620-124F-E9E195E2B05C}"/>
              </a:ext>
            </a:extLst>
          </p:cNvPr>
          <p:cNvSpPr txBox="1"/>
          <p:nvPr/>
        </p:nvSpPr>
        <p:spPr>
          <a:xfrm>
            <a:off x="8087314" y="1690688"/>
            <a:ext cx="2531353"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VALORES EM 2022</a:t>
            </a:r>
            <a:endParaRPr lang="pt-BR" sz="2000" dirty="0">
              <a:solidFill>
                <a:schemeClr val="bg2"/>
              </a:solidFill>
            </a:endParaRPr>
          </a:p>
        </p:txBody>
      </p:sp>
    </p:spTree>
    <p:extLst>
      <p:ext uri="{BB962C8B-B14F-4D97-AF65-F5344CB8AC3E}">
        <p14:creationId xmlns:p14="http://schemas.microsoft.com/office/powerpoint/2010/main" val="379530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INTRODUÇÃO </a:t>
            </a:r>
            <a:r>
              <a:rPr lang="pt-BR" sz="2800" dirty="0">
                <a:solidFill>
                  <a:schemeClr val="tx1">
                    <a:lumMod val="50000"/>
                    <a:lumOff val="50000"/>
                  </a:schemeClr>
                </a:solidFill>
                <a:latin typeface="Helvetica" pitchFamily="2" charset="0"/>
                <a:cs typeface="Arial" panose="020B0604020202020204" pitchFamily="34" charset="0"/>
              </a:rPr>
              <a:t>Controle de gastos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91808"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Tendo origem nos cofres públicos, órgãos de controle como o Ministério Público do Estado não raro abrem procedimentos investigatórios para investigar eventual malversação no uso da verba de gabinete por parte de parlamentares.</a:t>
            </a:r>
          </a:p>
        </p:txBody>
      </p:sp>
      <p:sp>
        <p:nvSpPr>
          <p:cNvPr id="4" name="CaixaDeTexto 3">
            <a:extLst>
              <a:ext uri="{FF2B5EF4-FFF2-40B4-BE49-F238E27FC236}">
                <a16:creationId xmlns:a16="http://schemas.microsoft.com/office/drawing/2014/main" id="{A77393AB-0620-D193-BF6E-98E698E06966}"/>
              </a:ext>
            </a:extLst>
          </p:cNvPr>
          <p:cNvSpPr txBox="1"/>
          <p:nvPr/>
        </p:nvSpPr>
        <p:spPr>
          <a:xfrm>
            <a:off x="7344383" y="1848255"/>
            <a:ext cx="4017216" cy="3896388"/>
          </a:xfrm>
          <a:prstGeom prst="rect">
            <a:avLst/>
          </a:prstGeom>
          <a:solidFill>
            <a:schemeClr val="bg1">
              <a:lumMod val="95000"/>
            </a:schemeClr>
          </a:solidFill>
          <a:ln w="19050">
            <a:solidFill>
              <a:schemeClr val="tx1"/>
            </a:solidFill>
          </a:ln>
        </p:spPr>
        <p:txBody>
          <a:bodyPr wrap="square" lIns="180000" rIns="180000" rtlCol="0">
            <a:spAutoFit/>
          </a:bodyPr>
          <a:lstStyle/>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29.0001.0246360.2021-54 Apura locação de imóveis de aliados políticos e nunca utilizados</a:t>
            </a:r>
          </a:p>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0037174-14.2021.8.26.0000 Apura ressarcimento de despesas nunca efetuadas</a:t>
            </a:r>
          </a:p>
          <a:p>
            <a:pPr marL="342900" indent="-342900">
              <a:lnSpc>
                <a:spcPts val="3000"/>
              </a:lnSpc>
              <a:buFont typeface="Wingdings" panose="05000000000000000000" pitchFamily="2" charset="2"/>
              <a:buChar char="§"/>
            </a:pPr>
            <a:endParaRPr lang="pt-BR" dirty="0">
              <a:latin typeface="Helvetica" pitchFamily="2" charset="0"/>
            </a:endParaRPr>
          </a:p>
        </p:txBody>
      </p:sp>
      <p:sp>
        <p:nvSpPr>
          <p:cNvPr id="5" name="CaixaDeTexto 4">
            <a:extLst>
              <a:ext uri="{FF2B5EF4-FFF2-40B4-BE49-F238E27FC236}">
                <a16:creationId xmlns:a16="http://schemas.microsoft.com/office/drawing/2014/main" id="{8D3D6175-9971-2620-124F-E9E195E2B05C}"/>
              </a:ext>
            </a:extLst>
          </p:cNvPr>
          <p:cNvSpPr txBox="1"/>
          <p:nvPr/>
        </p:nvSpPr>
        <p:spPr>
          <a:xfrm>
            <a:off x="8532895" y="1690688"/>
            <a:ext cx="1640191"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EXEMPLOS</a:t>
            </a:r>
            <a:endParaRPr lang="pt-BR" sz="2000" dirty="0">
              <a:solidFill>
                <a:schemeClr val="bg2"/>
              </a:solidFill>
            </a:endParaRPr>
          </a:p>
        </p:txBody>
      </p:sp>
    </p:spTree>
    <p:extLst>
      <p:ext uri="{BB962C8B-B14F-4D97-AF65-F5344CB8AC3E}">
        <p14:creationId xmlns:p14="http://schemas.microsoft.com/office/powerpoint/2010/main" val="124641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INTRODUÇÃO </a:t>
            </a:r>
            <a:r>
              <a:rPr lang="pt-BR" sz="2800" dirty="0">
                <a:solidFill>
                  <a:schemeClr val="tx1">
                    <a:lumMod val="50000"/>
                    <a:lumOff val="50000"/>
                  </a:schemeClr>
                </a:solidFill>
                <a:latin typeface="Helvetica" pitchFamily="2" charset="0"/>
                <a:cs typeface="Arial" panose="020B0604020202020204" pitchFamily="34" charset="0"/>
              </a:rPr>
              <a:t>Papel de ciência de dados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91808"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Técnicas de aprendizado de máquina podem auxiliar os órgãos de controle a detectar quais das despesas efetuadas são anomalias e devem ser objetos de escrutínio pormenorizado.</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Neste trabalho, foi utilizado um algoritmo autoral de K-</a:t>
            </a:r>
            <a:r>
              <a:rPr lang="pt-BR" sz="2000" b="0" i="0" u="none" strike="noStrike" dirty="0" err="1">
                <a:solidFill>
                  <a:srgbClr val="000000"/>
                </a:solidFill>
                <a:effectLst/>
                <a:latin typeface="Helvetica" pitchFamily="2" charset="0"/>
              </a:rPr>
              <a:t>Means</a:t>
            </a:r>
            <a:r>
              <a:rPr lang="pt-BR" sz="2000" b="0" i="0" u="none" strike="noStrike" dirty="0">
                <a:solidFill>
                  <a:srgbClr val="000000"/>
                </a:solidFill>
                <a:effectLst/>
                <a:latin typeface="Helvetica" pitchFamily="2" charset="0"/>
              </a:rPr>
              <a:t> nos dados de alimentação e hospedagem de 2018 a 2022, com valores corrigidos pela inflação.</a:t>
            </a:r>
          </a:p>
        </p:txBody>
      </p:sp>
    </p:spTree>
    <p:extLst>
      <p:ext uri="{BB962C8B-B14F-4D97-AF65-F5344CB8AC3E}">
        <p14:creationId xmlns:p14="http://schemas.microsoft.com/office/powerpoint/2010/main" val="153749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Definição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25780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Em linhas gerais, K-</a:t>
                </a:r>
                <a:r>
                  <a:rPr lang="pt-BR" sz="2000" b="0" i="0" u="none" strike="noStrike" dirty="0" err="1">
                    <a:solidFill>
                      <a:srgbClr val="000000"/>
                    </a:solidFill>
                    <a:effectLst/>
                    <a:latin typeface="Helvetica" pitchFamily="2" charset="0"/>
                  </a:rPr>
                  <a:t>Means</a:t>
                </a:r>
                <a:r>
                  <a:rPr lang="pt-BR" sz="2000" b="0" i="0" u="none" strike="noStrike" dirty="0">
                    <a:solidFill>
                      <a:srgbClr val="000000"/>
                    </a:solidFill>
                    <a:effectLst/>
                    <a:latin typeface="Helvetica" pitchFamily="2" charset="0"/>
                  </a:rPr>
                  <a:t> é um algoritmo para clusterização e classificação. A técnica particiona um conjunto de dados </a:t>
                </a:r>
                <a14:m>
                  <m:oMath xmlns:m="http://schemas.openxmlformats.org/officeDocument/2006/math">
                    <m:r>
                      <a:rPr lang="pt-BR" sz="2000" b="0" i="1" u="none" strike="noStrike" smtClean="0">
                        <a:solidFill>
                          <a:srgbClr val="000000"/>
                        </a:solidFill>
                        <a:effectLst/>
                        <a:latin typeface="Cambria Math" panose="02040503050406030204" pitchFamily="18" charset="0"/>
                      </a:rPr>
                      <m:t>𝑋</m:t>
                    </m:r>
                  </m:oMath>
                </a14:m>
                <a:r>
                  <a:rPr lang="pt-BR" sz="2000" b="0" i="0" u="none" strike="noStrike" dirty="0">
                    <a:solidFill>
                      <a:srgbClr val="000000"/>
                    </a:solidFill>
                    <a:effectLst/>
                    <a:latin typeface="Helvetica" pitchFamily="2" charset="0"/>
                  </a:rPr>
                  <a:t> em </a:t>
                </a:r>
                <a14:m>
                  <m:oMath xmlns:m="http://schemas.openxmlformats.org/officeDocument/2006/math">
                    <m:r>
                      <a:rPr lang="pt-BR" sz="2000" b="0" i="1" u="none" strike="noStrike" dirty="0" smtClean="0">
                        <a:solidFill>
                          <a:srgbClr val="000000"/>
                        </a:solidFill>
                        <a:effectLst/>
                        <a:latin typeface="Cambria Math" panose="02040503050406030204" pitchFamily="18" charset="0"/>
                      </a:rPr>
                      <m:t>𝑘</m:t>
                    </m:r>
                  </m:oMath>
                </a14:m>
                <a:r>
                  <a:rPr lang="pt-BR" sz="2000" b="0" i="0" u="none" strike="noStrike" dirty="0">
                    <a:solidFill>
                      <a:srgbClr val="000000"/>
                    </a:solidFill>
                    <a:effectLst/>
                    <a:latin typeface="Helvetica" pitchFamily="2" charset="0"/>
                  </a:rPr>
                  <a:t> agrupamentos (clusters) não sobrepostos, sendo </a:t>
                </a:r>
                <a14:m>
                  <m:oMath xmlns:m="http://schemas.openxmlformats.org/officeDocument/2006/math">
                    <m:r>
                      <a:rPr lang="pt-BR" sz="2000" b="0" i="1" u="none" strike="noStrike" smtClean="0">
                        <a:solidFill>
                          <a:srgbClr val="000000"/>
                        </a:solidFill>
                        <a:effectLst/>
                        <a:latin typeface="Cambria Math" panose="02040503050406030204" pitchFamily="18" charset="0"/>
                      </a:rPr>
                      <m:t>𝑘</m:t>
                    </m:r>
                  </m:oMath>
                </a14:m>
                <a:r>
                  <a:rPr lang="pt-BR" sz="2000" b="0" i="0" u="none" strike="noStrike" dirty="0">
                    <a:solidFill>
                      <a:srgbClr val="000000"/>
                    </a:solidFill>
                    <a:effectLst/>
                    <a:latin typeface="Helvetica" pitchFamily="2" charset="0"/>
                  </a:rPr>
                  <a:t> um número pré-determinado. </a:t>
                </a:r>
              </a:p>
              <a:p>
                <a:pPr marL="0" indent="0">
                  <a:lnSpc>
                    <a:spcPts val="3000"/>
                  </a:lnSpc>
                  <a:spcBef>
                    <a:spcPts val="0"/>
                  </a:spcBef>
                  <a:buNone/>
                </a:pPr>
                <a:endParaRPr lang="pt-BR" sz="2000" b="0" i="0" u="none" strike="noStrike" dirty="0">
                  <a:solidFill>
                    <a:srgbClr val="000000"/>
                  </a:solidFill>
                  <a:effectLst/>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Cada ponto de dado pertence ao agrupamento em que haja menor distância em relação ao centro do cluster (centroide).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O algoritmo busca minimizar a soma dos quadrados da distância dentro do cluster.</a:t>
                </a:r>
              </a:p>
            </p:txBody>
          </p:sp>
        </mc:Choice>
        <mc:Fallback xmlns="">
          <p:sp>
            <p:nvSpPr>
              <p:cNvPr id="3" name="Espaço Reservado para Conteúdo 2">
                <a:extLst>
                  <a:ext uri="{FF2B5EF4-FFF2-40B4-BE49-F238E27FC236}">
                    <a16:creationId xmlns:a16="http://schemas.microsoft.com/office/drawing/2014/main" id="{AC797752-DF14-11FD-FD02-7A6C4E7C74D2}"/>
                  </a:ext>
                </a:extLst>
              </p:cNvPr>
              <p:cNvSpPr>
                <a:spLocks noGrp="1" noRot="1" noChangeAspect="1" noMove="1" noResize="1" noEditPoints="1" noAdjustHandles="1" noChangeArrowheads="1" noChangeShapeType="1" noTextEdit="1"/>
              </p:cNvSpPr>
              <p:nvPr>
                <p:ph idx="1"/>
              </p:nvPr>
            </p:nvSpPr>
            <p:spPr>
              <a:xfrm>
                <a:off x="838200" y="1825625"/>
                <a:ext cx="5257800" cy="4489450"/>
              </a:xfrm>
              <a:blipFill>
                <a:blip r:embed="rId2"/>
                <a:stretch>
                  <a:fillRect l="-1276" r="-464" b="-52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CA1C27A-88E9-1B3F-9154-854C731DF4E6}"/>
                  </a:ext>
                </a:extLst>
              </p:cNvPr>
              <p:cNvSpPr txBox="1"/>
              <p:nvPr/>
            </p:nvSpPr>
            <p:spPr>
              <a:xfrm>
                <a:off x="6452681" y="1825625"/>
                <a:ext cx="4901119" cy="3902287"/>
              </a:xfrm>
              <a:prstGeom prst="rect">
                <a:avLst/>
              </a:prstGeom>
              <a:solidFill>
                <a:schemeClr val="bg1">
                  <a:lumMod val="95000"/>
                </a:schemeClr>
              </a:solidFill>
              <a:ln w="19050">
                <a:solidFill>
                  <a:schemeClr val="tx1"/>
                </a:solidFill>
              </a:ln>
            </p:spPr>
            <p:txBody>
              <a:bodyPr wrap="square" lIns="180000" rIns="180000" rtlCol="0">
                <a:spAutoFit/>
              </a:bodyPr>
              <a:lstStyle/>
              <a:p>
                <a:pPr algn="ctr">
                  <a:lnSpc>
                    <a:spcPts val="3000"/>
                  </a:lnSpc>
                </a:pPr>
                <a:endParaRPr lang="pt-BR" sz="2000" dirty="0">
                  <a:latin typeface="Helvetica" pitchFamily="2" charset="0"/>
                  <a:cs typeface="Arial" panose="020B0604020202020204" pitchFamily="34" charset="0"/>
                </a:endParaRPr>
              </a:p>
              <a:p>
                <a:pPr algn="ctr">
                  <a:lnSpc>
                    <a:spcPts val="3000"/>
                  </a:lnSpc>
                </a:pPr>
                <a:endParaRPr lang="pt-BR" sz="2000" dirty="0">
                  <a:latin typeface="Helvetica" pitchFamily="2" charset="0"/>
                  <a:cs typeface="Arial" panose="020B0604020202020204" pitchFamily="34" charset="0"/>
                </a:endParaRPr>
              </a:p>
              <a:p>
                <a:pPr algn="ctr">
                  <a:lnSpc>
                    <a:spcPts val="3000"/>
                  </a:lnSpc>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cs typeface="Arial" panose="020B0604020202020204" pitchFamily="34" charset="0"/>
                            </a:rPr>
                          </m:ctrlPr>
                        </m:naryPr>
                        <m:sub>
                          <m:r>
                            <m:rPr>
                              <m:brk m:alnAt="23"/>
                            </m:rP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cs typeface="Arial" panose="020B0604020202020204" pitchFamily="34" charset="0"/>
                            </a:rPr>
                            <m:t>=1</m:t>
                          </m:r>
                        </m:sub>
                        <m:sup>
                          <m:r>
                            <a:rPr lang="pt-BR" sz="2000" b="0" i="1" smtClean="0">
                              <a:latin typeface="Cambria Math" panose="02040503050406030204" pitchFamily="18" charset="0"/>
                              <a:cs typeface="Arial" panose="020B0604020202020204" pitchFamily="34" charset="0"/>
                            </a:rPr>
                            <m:t>𝑘</m:t>
                          </m:r>
                        </m:sup>
                        <m:e>
                          <m:nary>
                            <m:naryPr>
                              <m:chr m:val="∑"/>
                              <m:supHide m:val="on"/>
                              <m:ctrlPr>
                                <a:rPr lang="pt-BR" sz="2000" i="1" smtClean="0">
                                  <a:latin typeface="Cambria Math" panose="02040503050406030204" pitchFamily="18" charset="0"/>
                                  <a:cs typeface="Arial" panose="020B0604020202020204" pitchFamily="34" charset="0"/>
                                </a:rPr>
                              </m:ctrlPr>
                            </m:naryPr>
                            <m:sub>
                              <m:r>
                                <m:rPr>
                                  <m:brk m:alnAt="7"/>
                                </m:rPr>
                                <a:rPr lang="pt-BR" sz="2000" b="0" i="1" smtClean="0">
                                  <a:latin typeface="Cambria Math" panose="02040503050406030204" pitchFamily="18" charset="0"/>
                                  <a:cs typeface="Arial" panose="020B0604020202020204" pitchFamily="34" charset="0"/>
                                </a:rPr>
                                <m:t>𝑥</m:t>
                              </m:r>
                              <m:r>
                                <a:rPr lang="pt-BR"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ea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ea typeface="Cambria Math" panose="02040503050406030204" pitchFamily="18" charset="0"/>
                                      <a:cs typeface="Arial" panose="020B0604020202020204" pitchFamily="34" charset="0"/>
                                    </a:rPr>
                                    <m:t>𝑖</m:t>
                                  </m:r>
                                </m:sub>
                              </m:sSub>
                            </m:sub>
                            <m:sup/>
                            <m:e>
                              <m:sSup>
                                <m:sSupPr>
                                  <m:ctrlPr>
                                    <a:rPr lang="pt-BR" sz="2000" i="1" smtClean="0">
                                      <a:latin typeface="Cambria Math" panose="02040503050406030204" pitchFamily="18" charset="0"/>
                                      <a:cs typeface="Arial" panose="020B0604020202020204" pitchFamily="34" charset="0"/>
                                    </a:rPr>
                                  </m:ctrlPr>
                                </m:sSupPr>
                                <m:e>
                                  <m:r>
                                    <a:rPr lang="pt-BR" sz="2000" i="1" smtClean="0">
                                      <a:latin typeface="Cambria Math" panose="02040503050406030204" pitchFamily="18" charset="0"/>
                                      <a:ea typeface="Cambria Math" panose="02040503050406030204" pitchFamily="18" charset="0"/>
                                      <a:cs typeface="Arial" panose="020B0604020202020204" pitchFamily="34" charset="0"/>
                                    </a:rPr>
                                    <m:t>∥</m:t>
                                  </m:r>
                                  <m:r>
                                    <a:rPr lang="pt-BR" sz="2000" b="0" i="1" smtClean="0">
                                      <a:latin typeface="Cambria Math" panose="02040503050406030204" pitchFamily="18" charset="0"/>
                                      <a:ea typeface="Cambria Math" panose="02040503050406030204" pitchFamily="18" charset="0"/>
                                      <a:cs typeface="Arial" panose="020B0604020202020204" pitchFamily="34" charset="0"/>
                                    </a:rPr>
                                    <m:t>𝑥</m:t>
                                  </m:r>
                                  <m:r>
                                    <a:rPr lang="pt-BR"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ea typeface="Cambria Math" panose="02040503050406030204" pitchFamily="18" charset="0"/>
                                          <a:cs typeface="Arial" panose="020B0604020202020204" pitchFamily="34" charset="0"/>
                                        </a:rPr>
                                        <m:t>𝜇</m:t>
                                      </m:r>
                                    </m:e>
                                    <m:sub>
                                      <m:r>
                                        <a:rPr lang="pt-BR" sz="20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ea typeface="Cambria Math" panose="02040503050406030204" pitchFamily="18" charset="0"/>
                                      <a:cs typeface="Arial" panose="020B0604020202020204" pitchFamily="34" charset="0"/>
                                    </a:rPr>
                                    <m:t>∥</m:t>
                                  </m:r>
                                </m:e>
                                <m:sup>
                                  <m:r>
                                    <a:rPr lang="pt-BR" sz="2000" b="0" i="1" smtClean="0">
                                      <a:latin typeface="Cambria Math" panose="02040503050406030204" pitchFamily="18" charset="0"/>
                                      <a:cs typeface="Arial" panose="020B0604020202020204" pitchFamily="34" charset="0"/>
                                    </a:rPr>
                                    <m:t>2</m:t>
                                  </m:r>
                                </m:sup>
                              </m:sSup>
                            </m:e>
                          </m:nary>
                        </m:e>
                      </m:nary>
                    </m:oMath>
                  </m:oMathPara>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a:p>
                <a:pPr>
                  <a:lnSpc>
                    <a:spcPts val="3000"/>
                  </a:lnSpc>
                </a:pPr>
                <a:r>
                  <a:rPr lang="pt-BR" sz="2000" dirty="0">
                    <a:latin typeface="Helvetica" pitchFamily="2" charset="0"/>
                    <a:cs typeface="Arial" panose="020B0604020202020204" pitchFamily="34" charset="0"/>
                  </a:rPr>
                  <a:t>onde,</a:t>
                </a: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𝑘</m:t>
                    </m:r>
                  </m:oMath>
                </a14:m>
                <a:r>
                  <a:rPr lang="pt-BR" sz="2000" dirty="0">
                    <a:latin typeface="Helvetica" pitchFamily="2" charset="0"/>
                    <a:cs typeface="Arial" panose="020B0604020202020204" pitchFamily="34" charset="0"/>
                  </a:rPr>
                  <a:t>: número de clusters</a:t>
                </a: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cluster </a:t>
                </a:r>
                <a14:m>
                  <m:oMath xmlns:m="http://schemas.openxmlformats.org/officeDocument/2006/math">
                    <m:r>
                      <a:rPr lang="pt-BR" sz="2000" b="0" i="1" smtClean="0">
                        <a:latin typeface="Cambria Math" panose="02040503050406030204" pitchFamily="18" charset="0"/>
                        <a:cs typeface="Arial" panose="020B0604020202020204" pitchFamily="34" charset="0"/>
                      </a:rPr>
                      <m:t>𝑖</m:t>
                    </m:r>
                  </m:oMath>
                </a14:m>
                <a:endParaRPr lang="pt-BR" sz="2000" dirty="0">
                  <a:latin typeface="Helvetica" pitchFamily="2" charset="0"/>
                  <a:cs typeface="Arial" panose="020B0604020202020204" pitchFamily="34" charset="0"/>
                </a:endParaRP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𝑥</m:t>
                    </m:r>
                  </m:oMath>
                </a14:m>
                <a:r>
                  <a:rPr lang="pt-BR" sz="2000" dirty="0">
                    <a:latin typeface="Helvetica" pitchFamily="2" charset="0"/>
                    <a:cs typeface="Arial" panose="020B0604020202020204" pitchFamily="34" charset="0"/>
                  </a:rPr>
                  <a:t>: ponto de dado</a:t>
                </a: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i="1" smtClean="0">
                            <a:latin typeface="Cambria Math" panose="02040503050406030204" pitchFamily="18" charset="0"/>
                            <a:ea typeface="Cambria Math" panose="02040503050406030204" pitchFamily="18" charset="0"/>
                            <a:cs typeface="Arial" panose="020B0604020202020204" pitchFamily="34" charset="0"/>
                          </a:rPr>
                          <m:t>𝜇</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média da distância dos pontos em </a:t>
                </a: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𝑖</m:t>
                        </m:r>
                      </m:sub>
                    </m:sSub>
                  </m:oMath>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4" name="CaixaDeTexto 3">
                <a:extLst>
                  <a:ext uri="{FF2B5EF4-FFF2-40B4-BE49-F238E27FC236}">
                    <a16:creationId xmlns:a16="http://schemas.microsoft.com/office/drawing/2014/main" id="{ECA1C27A-88E9-1B3F-9154-854C731DF4E6}"/>
                  </a:ext>
                </a:extLst>
              </p:cNvPr>
              <p:cNvSpPr txBox="1">
                <a:spLocks noRot="1" noChangeAspect="1" noMove="1" noResize="1" noEditPoints="1" noAdjustHandles="1" noChangeArrowheads="1" noChangeShapeType="1" noTextEdit="1"/>
              </p:cNvSpPr>
              <p:nvPr/>
            </p:nvSpPr>
            <p:spPr>
              <a:xfrm>
                <a:off x="6452681" y="1825625"/>
                <a:ext cx="4901119" cy="3902287"/>
              </a:xfrm>
              <a:prstGeom prst="rect">
                <a:avLst/>
              </a:prstGeom>
              <a:blipFill>
                <a:blip r:embed="rId3"/>
                <a:stretch>
                  <a:fillRect t="-14907"/>
                </a:stretch>
              </a:blipFill>
              <a:ln w="19050">
                <a:solidFill>
                  <a:schemeClr val="tx1"/>
                </a:solidFill>
              </a:ln>
            </p:spPr>
            <p:txBody>
              <a:bodyPr/>
              <a:lstStyle/>
              <a:p>
                <a:r>
                  <a:rPr lang="pt-BR">
                    <a:noFill/>
                  </a:rPr>
                  <a:t> </a:t>
                </a:r>
              </a:p>
            </p:txBody>
          </p:sp>
        </mc:Fallback>
      </mc:AlternateContent>
      <p:sp>
        <p:nvSpPr>
          <p:cNvPr id="5" name="CaixaDeTexto 4">
            <a:extLst>
              <a:ext uri="{FF2B5EF4-FFF2-40B4-BE49-F238E27FC236}">
                <a16:creationId xmlns:a16="http://schemas.microsoft.com/office/drawing/2014/main" id="{2EEC734D-2E9A-ADF0-C47C-41546FE9041D}"/>
              </a:ext>
            </a:extLst>
          </p:cNvPr>
          <p:cNvSpPr txBox="1"/>
          <p:nvPr/>
        </p:nvSpPr>
        <p:spPr>
          <a:xfrm>
            <a:off x="8152976" y="1690688"/>
            <a:ext cx="1500528"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NOTAÇÃO</a:t>
            </a:r>
            <a:endParaRPr lang="pt-BR" sz="2000" dirty="0">
              <a:solidFill>
                <a:schemeClr val="bg2"/>
              </a:solidFill>
            </a:endParaRPr>
          </a:p>
        </p:txBody>
      </p:sp>
    </p:spTree>
    <p:extLst>
      <p:ext uri="{BB962C8B-B14F-4D97-AF65-F5344CB8AC3E}">
        <p14:creationId xmlns:p14="http://schemas.microsoft.com/office/powerpoint/2010/main" val="300616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Visualização</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815520"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Dado um conjunto de dados </a:t>
            </a:r>
            <a:r>
              <a:rPr lang="pt-BR" sz="2000" dirty="0" err="1">
                <a:solidFill>
                  <a:srgbClr val="000000"/>
                </a:solidFill>
                <a:latin typeface="Helvetica" pitchFamily="2" charset="0"/>
              </a:rPr>
              <a:t>univariado</a:t>
            </a:r>
            <a:r>
              <a:rPr lang="pt-BR" sz="2000" dirty="0">
                <a:solidFill>
                  <a:srgbClr val="000000"/>
                </a:solidFill>
                <a:latin typeface="Helvetica" pitchFamily="2" charset="0"/>
              </a:rPr>
              <a:t>, os pontos são distribuídos conforme seus valores (Figura 1).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Com a quantidade de clusters pré-determinada, são calculados os centroides a partir da minimização do quadrado das distâncias (Figura 2). Os pontos próximos aos centroides foram clusters (Figura 3).</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Os pontos que não se encontram nos clusters são considerados anomalias (Figura 4).</a:t>
            </a:r>
            <a:endParaRPr lang="pt-BR" sz="2000" b="0" i="0" u="none" strike="noStrike" dirty="0">
              <a:solidFill>
                <a:srgbClr val="000000"/>
              </a:solidFill>
              <a:effectLst/>
              <a:latin typeface="Helvetica" pitchFamily="2" charset="0"/>
            </a:endParaRPr>
          </a:p>
        </p:txBody>
      </p:sp>
      <p:grpSp>
        <p:nvGrpSpPr>
          <p:cNvPr id="17" name="Agrupar 16">
            <a:extLst>
              <a:ext uri="{FF2B5EF4-FFF2-40B4-BE49-F238E27FC236}">
                <a16:creationId xmlns:a16="http://schemas.microsoft.com/office/drawing/2014/main" id="{A50F4281-289F-B02B-7A52-B93B84FD1F22}"/>
              </a:ext>
            </a:extLst>
          </p:cNvPr>
          <p:cNvGrpSpPr/>
          <p:nvPr/>
        </p:nvGrpSpPr>
        <p:grpSpPr>
          <a:xfrm>
            <a:off x="7172323" y="1953333"/>
            <a:ext cx="4181477" cy="726005"/>
            <a:chOff x="7172323" y="1690688"/>
            <a:chExt cx="4181477" cy="726005"/>
          </a:xfrm>
        </p:grpSpPr>
        <p:sp>
          <p:nvSpPr>
            <p:cNvPr id="6" name="CaixaDeTexto 5">
              <a:extLst>
                <a:ext uri="{FF2B5EF4-FFF2-40B4-BE49-F238E27FC236}">
                  <a16:creationId xmlns:a16="http://schemas.microsoft.com/office/drawing/2014/main" id="{7E293EF7-9679-FA75-DBF3-B44D964FC7ED}"/>
                </a:ext>
              </a:extLst>
            </p:cNvPr>
            <p:cNvSpPr txBox="1"/>
            <p:nvPr/>
          </p:nvSpPr>
          <p:spPr>
            <a:xfrm>
              <a:off x="10252872" y="2139694"/>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1</a:t>
              </a:r>
            </a:p>
          </p:txBody>
        </p:sp>
        <p:pic>
          <p:nvPicPr>
            <p:cNvPr id="10" name="Gráfico 9">
              <a:extLst>
                <a:ext uri="{FF2B5EF4-FFF2-40B4-BE49-F238E27FC236}">
                  <a16:creationId xmlns:a16="http://schemas.microsoft.com/office/drawing/2014/main" id="{F691309D-1027-3119-26D3-93F044FF6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2323" y="1690688"/>
              <a:ext cx="4181475" cy="523875"/>
            </a:xfrm>
            <a:prstGeom prst="rect">
              <a:avLst/>
            </a:prstGeom>
          </p:spPr>
        </p:pic>
      </p:grpSp>
      <p:grpSp>
        <p:nvGrpSpPr>
          <p:cNvPr id="16" name="Agrupar 15">
            <a:extLst>
              <a:ext uri="{FF2B5EF4-FFF2-40B4-BE49-F238E27FC236}">
                <a16:creationId xmlns:a16="http://schemas.microsoft.com/office/drawing/2014/main" id="{8B7A4D90-D170-2FD9-7C59-74E33D7DE8E9}"/>
              </a:ext>
            </a:extLst>
          </p:cNvPr>
          <p:cNvGrpSpPr/>
          <p:nvPr/>
        </p:nvGrpSpPr>
        <p:grpSpPr>
          <a:xfrm>
            <a:off x="7172323" y="2988286"/>
            <a:ext cx="4181477" cy="733798"/>
            <a:chOff x="7172323" y="2811662"/>
            <a:chExt cx="4181477" cy="733798"/>
          </a:xfrm>
        </p:grpSpPr>
        <p:sp>
          <p:nvSpPr>
            <p:cNvPr id="7" name="CaixaDeTexto 6">
              <a:extLst>
                <a:ext uri="{FF2B5EF4-FFF2-40B4-BE49-F238E27FC236}">
                  <a16:creationId xmlns:a16="http://schemas.microsoft.com/office/drawing/2014/main" id="{7DBAD49D-C581-B469-D714-38EBAC35DAE0}"/>
                </a:ext>
              </a:extLst>
            </p:cNvPr>
            <p:cNvSpPr txBox="1"/>
            <p:nvPr/>
          </p:nvSpPr>
          <p:spPr>
            <a:xfrm>
              <a:off x="10252872" y="3268461"/>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2</a:t>
              </a:r>
            </a:p>
          </p:txBody>
        </p:sp>
        <p:pic>
          <p:nvPicPr>
            <p:cNvPr id="11" name="Gráfico 10">
              <a:extLst>
                <a:ext uri="{FF2B5EF4-FFF2-40B4-BE49-F238E27FC236}">
                  <a16:creationId xmlns:a16="http://schemas.microsoft.com/office/drawing/2014/main" id="{AC41C365-7822-9F45-4DD0-4CDE08D218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2323" y="2811662"/>
              <a:ext cx="4181475" cy="523875"/>
            </a:xfrm>
            <a:prstGeom prst="rect">
              <a:avLst/>
            </a:prstGeom>
          </p:spPr>
        </p:pic>
      </p:grpSp>
      <p:grpSp>
        <p:nvGrpSpPr>
          <p:cNvPr id="15" name="Agrupar 14">
            <a:extLst>
              <a:ext uri="{FF2B5EF4-FFF2-40B4-BE49-F238E27FC236}">
                <a16:creationId xmlns:a16="http://schemas.microsoft.com/office/drawing/2014/main" id="{9B4935DE-1D71-2636-2188-4205434AF2E3}"/>
              </a:ext>
            </a:extLst>
          </p:cNvPr>
          <p:cNvGrpSpPr/>
          <p:nvPr/>
        </p:nvGrpSpPr>
        <p:grpSpPr>
          <a:xfrm>
            <a:off x="7172323" y="4031032"/>
            <a:ext cx="4181477" cy="790231"/>
            <a:chOff x="7172323" y="3932636"/>
            <a:chExt cx="4181477" cy="790231"/>
          </a:xfrm>
        </p:grpSpPr>
        <p:sp>
          <p:nvSpPr>
            <p:cNvPr id="8" name="CaixaDeTexto 7">
              <a:extLst>
                <a:ext uri="{FF2B5EF4-FFF2-40B4-BE49-F238E27FC236}">
                  <a16:creationId xmlns:a16="http://schemas.microsoft.com/office/drawing/2014/main" id="{B82A5E4A-29E5-CED8-6993-6CD0CB46A09B}"/>
                </a:ext>
              </a:extLst>
            </p:cNvPr>
            <p:cNvSpPr txBox="1"/>
            <p:nvPr/>
          </p:nvSpPr>
          <p:spPr>
            <a:xfrm>
              <a:off x="10252872" y="4445868"/>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3</a:t>
              </a:r>
            </a:p>
          </p:txBody>
        </p:sp>
        <p:pic>
          <p:nvPicPr>
            <p:cNvPr id="12" name="Gráfico 11">
              <a:extLst>
                <a:ext uri="{FF2B5EF4-FFF2-40B4-BE49-F238E27FC236}">
                  <a16:creationId xmlns:a16="http://schemas.microsoft.com/office/drawing/2014/main" id="{B8D87964-5BDD-617E-0671-94F1D33F83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2323" y="3932636"/>
              <a:ext cx="4181475" cy="581025"/>
            </a:xfrm>
            <a:prstGeom prst="rect">
              <a:avLst/>
            </a:prstGeom>
          </p:spPr>
        </p:pic>
      </p:grpSp>
      <p:grpSp>
        <p:nvGrpSpPr>
          <p:cNvPr id="14" name="Agrupar 13">
            <a:extLst>
              <a:ext uri="{FF2B5EF4-FFF2-40B4-BE49-F238E27FC236}">
                <a16:creationId xmlns:a16="http://schemas.microsoft.com/office/drawing/2014/main" id="{A0B93692-343D-572E-6C0C-D508AE765864}"/>
              </a:ext>
            </a:extLst>
          </p:cNvPr>
          <p:cNvGrpSpPr/>
          <p:nvPr/>
        </p:nvGrpSpPr>
        <p:grpSpPr>
          <a:xfrm>
            <a:off x="7172323" y="5130211"/>
            <a:ext cx="4181477" cy="721418"/>
            <a:chOff x="7172323" y="4964839"/>
            <a:chExt cx="4181477" cy="721418"/>
          </a:xfrm>
        </p:grpSpPr>
        <p:sp>
          <p:nvSpPr>
            <p:cNvPr id="9" name="CaixaDeTexto 8">
              <a:extLst>
                <a:ext uri="{FF2B5EF4-FFF2-40B4-BE49-F238E27FC236}">
                  <a16:creationId xmlns:a16="http://schemas.microsoft.com/office/drawing/2014/main" id="{4BF20B04-86C3-12E4-152B-A1E1164C239E}"/>
                </a:ext>
              </a:extLst>
            </p:cNvPr>
            <p:cNvSpPr txBox="1"/>
            <p:nvPr/>
          </p:nvSpPr>
          <p:spPr>
            <a:xfrm>
              <a:off x="10252872" y="5409258"/>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4</a:t>
              </a:r>
            </a:p>
          </p:txBody>
        </p:sp>
        <p:pic>
          <p:nvPicPr>
            <p:cNvPr id="13" name="Gráfico 12">
              <a:extLst>
                <a:ext uri="{FF2B5EF4-FFF2-40B4-BE49-F238E27FC236}">
                  <a16:creationId xmlns:a16="http://schemas.microsoft.com/office/drawing/2014/main" id="{977764CD-BF73-B64D-E6A5-992B4272C8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2323" y="4964839"/>
              <a:ext cx="4181475" cy="523875"/>
            </a:xfrm>
            <a:prstGeom prst="rect">
              <a:avLst/>
            </a:prstGeom>
          </p:spPr>
        </p:pic>
      </p:grpSp>
    </p:spTree>
    <p:extLst>
      <p:ext uri="{BB962C8B-B14F-4D97-AF65-F5344CB8AC3E}">
        <p14:creationId xmlns:p14="http://schemas.microsoft.com/office/powerpoint/2010/main" val="77282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531468" cy="4489450"/>
          </a:xfrm>
        </p:spPr>
        <p:txBody>
          <a:bodyPr numCol="1">
            <a:noAutofit/>
          </a:bodyPr>
          <a:lstStyle/>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D</a:t>
            </a:r>
            <a:r>
              <a:rPr lang="pt-BR" sz="2000" b="0" i="0" u="none" strike="noStrike" dirty="0">
                <a:solidFill>
                  <a:srgbClr val="000000"/>
                </a:solidFill>
                <a:effectLst/>
                <a:latin typeface="Helvetica" pitchFamily="2" charset="0"/>
              </a:rPr>
              <a:t>eterminação da quantidade de clusters</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Inicialização de centroides considerando mínimo global em vez de mínimo local</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Critério para convergência ideal dos centroides</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Validação dos resultados</a:t>
            </a:r>
          </a:p>
        </p:txBody>
      </p:sp>
      <p:sp>
        <p:nvSpPr>
          <p:cNvPr id="6" name="Espaço Reservado para Conteúdo 2">
            <a:extLst>
              <a:ext uri="{FF2B5EF4-FFF2-40B4-BE49-F238E27FC236}">
                <a16:creationId xmlns:a16="http://schemas.microsoft.com/office/drawing/2014/main" id="{ABED7398-DB89-9E7E-BB4E-A15F4D692DB4}"/>
              </a:ext>
            </a:extLst>
          </p:cNvPr>
          <p:cNvSpPr txBox="1">
            <a:spLocks/>
          </p:cNvSpPr>
          <p:nvPr/>
        </p:nvSpPr>
        <p:spPr>
          <a:xfrm>
            <a:off x="6822332" y="1825625"/>
            <a:ext cx="4145603" cy="448945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do cotovelo</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K-</a:t>
            </a:r>
            <a:r>
              <a:rPr lang="pt-BR" sz="2000" dirty="0" err="1">
                <a:solidFill>
                  <a:srgbClr val="000000"/>
                </a:solidFill>
                <a:latin typeface="Helvetica" pitchFamily="2" charset="0"/>
              </a:rPr>
              <a:t>Means</a:t>
            </a:r>
            <a:r>
              <a:rPr lang="pt-BR" sz="2000" dirty="0">
                <a:solidFill>
                  <a:srgbClr val="000000"/>
                </a:solidFill>
                <a:latin typeface="Helvetica" pitchFamily="2" charset="0"/>
              </a:rPr>
              <a:t>++</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Comparação do movimento de centroides entre iterações</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da silhueta; índice de Davies-</a:t>
            </a:r>
            <a:r>
              <a:rPr lang="pt-BR" sz="2000" dirty="0" err="1">
                <a:solidFill>
                  <a:srgbClr val="000000"/>
                </a:solidFill>
                <a:latin typeface="Helvetica" pitchFamily="2" charset="0"/>
              </a:rPr>
              <a:t>Bouldin</a:t>
            </a:r>
            <a:endParaRPr lang="pt-BR" sz="2000" dirty="0">
              <a:solidFill>
                <a:srgbClr val="000000"/>
              </a:solidFill>
              <a:latin typeface="Helvetica" pitchFamily="2" charset="0"/>
            </a:endParaRPr>
          </a:p>
        </p:txBody>
      </p:sp>
      <p:sp>
        <p:nvSpPr>
          <p:cNvPr id="7" name="CaixaDeTexto 6">
            <a:extLst>
              <a:ext uri="{FF2B5EF4-FFF2-40B4-BE49-F238E27FC236}">
                <a16:creationId xmlns:a16="http://schemas.microsoft.com/office/drawing/2014/main" id="{49D9E127-EB20-D65A-7CCD-2E0EEAA197A7}"/>
              </a:ext>
            </a:extLst>
          </p:cNvPr>
          <p:cNvSpPr txBox="1"/>
          <p:nvPr/>
        </p:nvSpPr>
        <p:spPr>
          <a:xfrm>
            <a:off x="7951938" y="1717678"/>
            <a:ext cx="1886392"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SOLUÇÕES</a:t>
            </a:r>
            <a:endParaRPr lang="pt-BR" sz="2000" dirty="0">
              <a:solidFill>
                <a:schemeClr val="bg2"/>
              </a:solidFill>
            </a:endParaRPr>
          </a:p>
        </p:txBody>
      </p:sp>
      <p:sp>
        <p:nvSpPr>
          <p:cNvPr id="8" name="CaixaDeTexto 7">
            <a:extLst>
              <a:ext uri="{FF2B5EF4-FFF2-40B4-BE49-F238E27FC236}">
                <a16:creationId xmlns:a16="http://schemas.microsoft.com/office/drawing/2014/main" id="{41B8EE39-BEE5-ADD0-E95D-4B292F70C8E5}"/>
              </a:ext>
            </a:extLst>
          </p:cNvPr>
          <p:cNvSpPr txBox="1"/>
          <p:nvPr/>
        </p:nvSpPr>
        <p:spPr>
          <a:xfrm>
            <a:off x="2353670" y="1717678"/>
            <a:ext cx="1500528"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DESAFIOS</a:t>
            </a:r>
            <a:endParaRPr lang="pt-BR" sz="2000" dirty="0">
              <a:solidFill>
                <a:schemeClr val="bg2"/>
              </a:solidFill>
            </a:endParaRPr>
          </a:p>
        </p:txBody>
      </p:sp>
      <p:cxnSp>
        <p:nvCxnSpPr>
          <p:cNvPr id="10" name="Conector reto 9">
            <a:extLst>
              <a:ext uri="{FF2B5EF4-FFF2-40B4-BE49-F238E27FC236}">
                <a16:creationId xmlns:a16="http://schemas.microsoft.com/office/drawing/2014/main" id="{A115CB28-6188-DC31-BB73-266D08DC22CC}"/>
              </a:ext>
            </a:extLst>
          </p:cNvPr>
          <p:cNvCxnSpPr>
            <a:cxnSpLocks/>
          </p:cNvCxnSpPr>
          <p:nvPr/>
        </p:nvCxnSpPr>
        <p:spPr>
          <a:xfrm flipV="1">
            <a:off x="6096000" y="2024741"/>
            <a:ext cx="0" cy="4473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2A40109D-A7BF-0D86-629B-FF5C3AD95C6C}"/>
              </a:ext>
            </a:extLst>
          </p:cNvPr>
          <p:cNvSpPr>
            <a:spLocks noGrp="1"/>
          </p:cNvSpPr>
          <p:nvPr>
            <p:ph type="title"/>
          </p:nvPr>
        </p:nvSpPr>
        <p:spPr>
          <a:xfrm>
            <a:off x="838200" y="365125"/>
            <a:ext cx="10515600" cy="1325563"/>
          </a:xfrm>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Desafios e soluções</a:t>
            </a:r>
          </a:p>
        </p:txBody>
      </p:sp>
    </p:spTree>
    <p:extLst>
      <p:ext uri="{BB962C8B-B14F-4D97-AF65-F5344CB8AC3E}">
        <p14:creationId xmlns:p14="http://schemas.microsoft.com/office/powerpoint/2010/main" val="417895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Método do cotovelo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066489"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O método do cotovelo executa K-</a:t>
                </a:r>
                <a:r>
                  <a:rPr lang="pt-BR" sz="2000" dirty="0" err="1">
                    <a:solidFill>
                      <a:srgbClr val="000000"/>
                    </a:solidFill>
                    <a:latin typeface="Helvetica" pitchFamily="2" charset="0"/>
                  </a:rPr>
                  <a:t>Means</a:t>
                </a:r>
                <a:r>
                  <a:rPr lang="pt-BR" sz="2000" dirty="0">
                    <a:solidFill>
                      <a:srgbClr val="000000"/>
                    </a:solidFill>
                    <a:latin typeface="Helvetica" pitchFamily="2" charset="0"/>
                  </a:rPr>
                  <a:t> múltiplas vezes, iterando sobre valores para </a:t>
                </a:r>
                <a14:m>
                  <m:oMath xmlns:m="http://schemas.openxmlformats.org/officeDocument/2006/math">
                    <m:r>
                      <a:rPr lang="pt-BR" sz="2000" b="0" i="1" smtClean="0">
                        <a:solidFill>
                          <a:srgbClr val="000000"/>
                        </a:solidFill>
                        <a:latin typeface="Cambria Math" panose="02040503050406030204" pitchFamily="18" charset="0"/>
                      </a:rPr>
                      <m:t>𝑘</m:t>
                    </m:r>
                  </m:oMath>
                </a14:m>
                <a:r>
                  <a:rPr lang="pt-BR" sz="2000" dirty="0">
                    <a:solidFill>
                      <a:srgbClr val="000000"/>
                    </a:solidFill>
                    <a:latin typeface="Helvetica" pitchFamily="2" charset="0"/>
                  </a:rPr>
                  <a:t> e calculando a soma dos quadrados das distâncias entre pontos e centroide. Quanto maior o valor de </a:t>
                </a:r>
                <a14:m>
                  <m:oMath xmlns:m="http://schemas.openxmlformats.org/officeDocument/2006/math">
                    <m:r>
                      <a:rPr lang="pt-BR" sz="2000" b="0" i="1" smtClean="0">
                        <a:solidFill>
                          <a:srgbClr val="000000"/>
                        </a:solidFill>
                        <a:latin typeface="Cambria Math" panose="02040503050406030204" pitchFamily="18" charset="0"/>
                      </a:rPr>
                      <m:t>𝑘</m:t>
                    </m:r>
                  </m:oMath>
                </a14:m>
                <a:r>
                  <a:rPr lang="pt-BR" sz="2000" dirty="0">
                    <a:solidFill>
                      <a:srgbClr val="000000"/>
                    </a:solidFill>
                    <a:latin typeface="Helvetica" pitchFamily="2" charset="0"/>
                  </a:rPr>
                  <a:t>, menor a soma.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Em determinado momento, a diferença se tornará marginal. Graficamente, forma-se um "cotovelo“ (Figura 5). O ponto em que essa estabilização se torna perceptível representa uma estimativa do número ideal de clusters.</a:t>
                </a:r>
                <a:endParaRPr lang="pt-BR" sz="2000" b="0" i="0" u="none" strike="noStrike" dirty="0">
                  <a:solidFill>
                    <a:srgbClr val="000000"/>
                  </a:solidFill>
                  <a:effectLst/>
                  <a:latin typeface="Helvetica" pitchFamily="2" charset="0"/>
                </a:endParaRPr>
              </a:p>
            </p:txBody>
          </p:sp>
        </mc:Choice>
        <mc:Fallback xmlns="">
          <p:sp>
            <p:nvSpPr>
              <p:cNvPr id="3" name="Espaço Reservado para Conteúdo 2">
                <a:extLst>
                  <a:ext uri="{FF2B5EF4-FFF2-40B4-BE49-F238E27FC236}">
                    <a16:creationId xmlns:a16="http://schemas.microsoft.com/office/drawing/2014/main" id="{AC797752-DF14-11FD-FD02-7A6C4E7C74D2}"/>
                  </a:ext>
                </a:extLst>
              </p:cNvPr>
              <p:cNvSpPr>
                <a:spLocks noGrp="1" noRot="1" noChangeAspect="1" noMove="1" noResize="1" noEditPoints="1" noAdjustHandles="1" noChangeArrowheads="1" noChangeShapeType="1" noTextEdit="1"/>
              </p:cNvSpPr>
              <p:nvPr>
                <p:ph idx="1"/>
              </p:nvPr>
            </p:nvSpPr>
            <p:spPr>
              <a:xfrm>
                <a:off x="838200" y="1825625"/>
                <a:ext cx="5066489" cy="4489450"/>
              </a:xfrm>
              <a:blipFill>
                <a:blip r:embed="rId2"/>
                <a:stretch>
                  <a:fillRect l="-1324" r="-2527" b="-5292"/>
                </a:stretch>
              </a:blipFill>
            </p:spPr>
            <p:txBody>
              <a:bodyPr/>
              <a:lstStyle/>
              <a:p>
                <a:r>
                  <a:rPr lang="pt-BR">
                    <a:noFill/>
                  </a:rPr>
                  <a:t> </a:t>
                </a:r>
              </a:p>
            </p:txBody>
          </p:sp>
        </mc:Fallback>
      </mc:AlternateContent>
      <p:pic>
        <p:nvPicPr>
          <p:cNvPr id="4" name="Gráfico 3">
            <a:extLst>
              <a:ext uri="{FF2B5EF4-FFF2-40B4-BE49-F238E27FC236}">
                <a16:creationId xmlns:a16="http://schemas.microsoft.com/office/drawing/2014/main" id="{0B4F7025-87E2-E070-A655-3E3622B73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1825625"/>
            <a:ext cx="5257800" cy="2768351"/>
          </a:xfrm>
          <a:prstGeom prst="rect">
            <a:avLst/>
          </a:prstGeom>
        </p:spPr>
      </p:pic>
      <p:sp>
        <p:nvSpPr>
          <p:cNvPr id="5" name="CaixaDeTexto 4">
            <a:extLst>
              <a:ext uri="{FF2B5EF4-FFF2-40B4-BE49-F238E27FC236}">
                <a16:creationId xmlns:a16="http://schemas.microsoft.com/office/drawing/2014/main" id="{BBE42BB9-EE57-6027-A0D6-9BF647A11745}"/>
              </a:ext>
            </a:extLst>
          </p:cNvPr>
          <p:cNvSpPr txBox="1"/>
          <p:nvPr/>
        </p:nvSpPr>
        <p:spPr>
          <a:xfrm>
            <a:off x="10252872" y="4440087"/>
            <a:ext cx="1100928" cy="276999"/>
          </a:xfrm>
          <a:prstGeom prst="rect">
            <a:avLst/>
          </a:prstGeom>
          <a:noFill/>
        </p:spPr>
        <p:txBody>
          <a:bodyPr wrap="square" rtlCol="0">
            <a:spAutoFit/>
          </a:bodyPr>
          <a:lstStyle/>
          <a:p>
            <a:pPr algn="r"/>
            <a:r>
              <a:rPr lang="pt-BR" sz="1200" dirty="0">
                <a:latin typeface="Helvetica" pitchFamily="2" charset="0"/>
                <a:cs typeface="Arial" panose="020B0604020202020204" pitchFamily="34" charset="0"/>
              </a:rPr>
              <a:t>Figura 5</a:t>
            </a:r>
          </a:p>
        </p:txBody>
      </p:sp>
    </p:spTree>
    <p:extLst>
      <p:ext uri="{BB962C8B-B14F-4D97-AF65-F5344CB8AC3E}">
        <p14:creationId xmlns:p14="http://schemas.microsoft.com/office/powerpoint/2010/main" val="173078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Método K-</a:t>
            </a:r>
            <a:r>
              <a:rPr lang="pt-BR" sz="2800" dirty="0" err="1">
                <a:solidFill>
                  <a:schemeClr val="tx1">
                    <a:lumMod val="50000"/>
                    <a:lumOff val="50000"/>
                  </a:schemeClr>
                </a:solidFill>
                <a:latin typeface="Helvetica" pitchFamily="2" charset="0"/>
                <a:cs typeface="Arial" panose="020B0604020202020204" pitchFamily="34" charset="0"/>
              </a:rPr>
              <a:t>Means</a:t>
            </a:r>
            <a:r>
              <a:rPr lang="pt-BR" sz="2800" dirty="0">
                <a:solidFill>
                  <a:schemeClr val="tx1">
                    <a:lumMod val="50000"/>
                    <a:lumOff val="50000"/>
                  </a:schemeClr>
                </a:solidFill>
                <a:latin typeface="Helvetica" pitchFamily="2"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541196"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Após a determinação do número ideal de clusters, utilizou-se o método de inicialização K-</a:t>
            </a:r>
            <a:r>
              <a:rPr lang="pt-BR" sz="2000" dirty="0" err="1">
                <a:solidFill>
                  <a:srgbClr val="000000"/>
                </a:solidFill>
                <a:latin typeface="Helvetica" pitchFamily="2" charset="0"/>
              </a:rPr>
              <a:t>Means</a:t>
            </a:r>
            <a:r>
              <a:rPr lang="pt-BR" sz="2000" dirty="0">
                <a:solidFill>
                  <a:srgbClr val="000000"/>
                </a:solidFill>
                <a:latin typeface="Helvetica" pitchFamily="2" charset="0"/>
              </a:rPr>
              <a:t>++.</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Nele, o centroide de cada cluster passa por iterações para definição de onde ele deve se posicionar. O ponto escolhido decorre da probabilidade de determinado ponto ser o melhor centroide com base na sua distância</a:t>
            </a:r>
            <a:r>
              <a:rPr lang="pt-BR" sz="2000" b="0" i="0" u="none" strike="noStrike" dirty="0">
                <a:solidFill>
                  <a:srgbClr val="000000"/>
                </a:solidFill>
                <a:effectLst/>
                <a:latin typeface="Helvetica" pitchFamily="2" charset="0"/>
              </a:rPr>
              <a:t>.</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CA1C27A-88E9-1B3F-9154-854C731DF4E6}"/>
                  </a:ext>
                </a:extLst>
              </p:cNvPr>
              <p:cNvSpPr txBox="1"/>
              <p:nvPr/>
            </p:nvSpPr>
            <p:spPr>
              <a:xfrm>
                <a:off x="5914417" y="1825625"/>
                <a:ext cx="5439383" cy="3902287"/>
              </a:xfrm>
              <a:prstGeom prst="rect">
                <a:avLst/>
              </a:prstGeom>
              <a:solidFill>
                <a:schemeClr val="bg1">
                  <a:lumMod val="95000"/>
                </a:schemeClr>
              </a:solidFill>
              <a:ln w="19050">
                <a:solidFill>
                  <a:schemeClr val="tx1"/>
                </a:solidFill>
              </a:ln>
            </p:spPr>
            <p:txBody>
              <a:bodyPr wrap="square" lIns="180000" rIns="180000" rtlCol="0">
                <a:spAutoFit/>
              </a:bodyPr>
              <a:lstStyle/>
              <a:p>
                <a:pPr algn="ctr">
                  <a:lnSpc>
                    <a:spcPts val="3000"/>
                  </a:lnSpc>
                </a:pPr>
                <a:endParaRPr lang="pt-BR" sz="2000" dirty="0">
                  <a:latin typeface="Helvetica" pitchFamily="2" charset="0"/>
                  <a:cs typeface="Arial" panose="020B0604020202020204" pitchFamily="34" charset="0"/>
                </a:endParaRPr>
              </a:p>
              <a:p>
                <a:pPr marL="457200" indent="-457200">
                  <a:lnSpc>
                    <a:spcPts val="3000"/>
                  </a:lnSpc>
                  <a:buAutoNum type="arabicPeriod"/>
                </a:pPr>
                <a:r>
                  <a:rPr lang="pt-BR" sz="2000" dirty="0">
                    <a:latin typeface="Helvetica" pitchFamily="2" charset="0"/>
                    <a:cs typeface="Arial" panose="020B0604020202020204" pitchFamily="34" charset="0"/>
                  </a:rPr>
                  <a:t>Escolha aleatória de um centroide.</a:t>
                </a:r>
              </a:p>
              <a:p>
                <a:pPr marL="457200" indent="-457200">
                  <a:lnSpc>
                    <a:spcPts val="3000"/>
                  </a:lnSpc>
                  <a:buAutoNum type="arabicPeriod"/>
                </a:pPr>
                <a:r>
                  <a:rPr lang="pt-BR" sz="2000" dirty="0">
                    <a:latin typeface="Helvetica" pitchFamily="2" charset="0"/>
                    <a:cs typeface="Arial" panose="020B0604020202020204" pitchFamily="34" charset="0"/>
                  </a:rPr>
                  <a:t>Cálculo das distâncias de cada ponto em relação ao centroide escolhido.</a:t>
                </a:r>
              </a:p>
              <a:p>
                <a:pPr marL="457200" indent="-457200">
                  <a:lnSpc>
                    <a:spcPts val="3000"/>
                  </a:lnSpc>
                  <a:buAutoNum type="arabicPeriod"/>
                </a:pPr>
                <a:r>
                  <a:rPr lang="pt-BR" sz="2000" dirty="0">
                    <a:latin typeface="Helvetica" pitchFamily="2" charset="0"/>
                    <a:cs typeface="Arial" panose="020B0604020202020204" pitchFamily="34" charset="0"/>
                  </a:rPr>
                  <a:t>Seleção de um ponto para ser o próximo centroide a partir da probabilidade proporcional ao quadrado da distância em relação ao centroide anterior.</a:t>
                </a:r>
              </a:p>
              <a:p>
                <a:pPr marL="457200" indent="-457200">
                  <a:lnSpc>
                    <a:spcPts val="3000"/>
                  </a:lnSpc>
                  <a:buAutoNum type="arabicPeriod"/>
                </a:pPr>
                <a:r>
                  <a:rPr lang="pt-BR" sz="2000" dirty="0">
                    <a:latin typeface="Helvetica" pitchFamily="2" charset="0"/>
                    <a:cs typeface="Arial" panose="020B0604020202020204" pitchFamily="34" charset="0"/>
                  </a:rPr>
                  <a:t>Repetição das etapas 2 e 3 até que </a:t>
                </a:r>
                <a14:m>
                  <m:oMath xmlns:m="http://schemas.openxmlformats.org/officeDocument/2006/math">
                    <m:r>
                      <a:rPr lang="pt-BR" sz="2000" b="0" i="1" smtClean="0">
                        <a:latin typeface="Cambria Math" panose="02040503050406030204" pitchFamily="18" charset="0"/>
                        <a:cs typeface="Arial" panose="020B0604020202020204" pitchFamily="34" charset="0"/>
                      </a:rPr>
                      <m:t>𝑘</m:t>
                    </m:r>
                  </m:oMath>
                </a14:m>
                <a:r>
                  <a:rPr lang="pt-BR" sz="2000" dirty="0">
                    <a:latin typeface="Helvetica" pitchFamily="2" charset="0"/>
                    <a:cs typeface="Arial" panose="020B0604020202020204" pitchFamily="34" charset="0"/>
                  </a:rPr>
                  <a:t> centroides sejam escolhidos.</a:t>
                </a:r>
              </a:p>
            </p:txBody>
          </p:sp>
        </mc:Choice>
        <mc:Fallback xmlns="">
          <p:sp>
            <p:nvSpPr>
              <p:cNvPr id="4" name="CaixaDeTexto 3">
                <a:extLst>
                  <a:ext uri="{FF2B5EF4-FFF2-40B4-BE49-F238E27FC236}">
                    <a16:creationId xmlns:a16="http://schemas.microsoft.com/office/drawing/2014/main" id="{ECA1C27A-88E9-1B3F-9154-854C731DF4E6}"/>
                  </a:ext>
                </a:extLst>
              </p:cNvPr>
              <p:cNvSpPr txBox="1">
                <a:spLocks noRot="1" noChangeAspect="1" noMove="1" noResize="1" noEditPoints="1" noAdjustHandles="1" noChangeArrowheads="1" noChangeShapeType="1" noTextEdit="1"/>
              </p:cNvSpPr>
              <p:nvPr/>
            </p:nvSpPr>
            <p:spPr>
              <a:xfrm>
                <a:off x="5914417" y="1825625"/>
                <a:ext cx="5439383" cy="3902287"/>
              </a:xfrm>
              <a:prstGeom prst="rect">
                <a:avLst/>
              </a:prstGeom>
              <a:blipFill>
                <a:blip r:embed="rId2"/>
                <a:stretch>
                  <a:fillRect b="-1242"/>
                </a:stretch>
              </a:blipFill>
              <a:ln w="19050">
                <a:solidFill>
                  <a:schemeClr val="tx1"/>
                </a:solidFill>
              </a:ln>
            </p:spPr>
            <p:txBody>
              <a:bodyPr/>
              <a:lstStyle/>
              <a:p>
                <a:r>
                  <a:rPr lang="pt-BR">
                    <a:noFill/>
                  </a:rPr>
                  <a:t> </a:t>
                </a:r>
              </a:p>
            </p:txBody>
          </p:sp>
        </mc:Fallback>
      </mc:AlternateContent>
      <p:sp>
        <p:nvSpPr>
          <p:cNvPr id="5" name="CaixaDeTexto 4">
            <a:extLst>
              <a:ext uri="{FF2B5EF4-FFF2-40B4-BE49-F238E27FC236}">
                <a16:creationId xmlns:a16="http://schemas.microsoft.com/office/drawing/2014/main" id="{2EEC734D-2E9A-ADF0-C47C-41546FE9041D}"/>
              </a:ext>
            </a:extLst>
          </p:cNvPr>
          <p:cNvSpPr txBox="1"/>
          <p:nvPr/>
        </p:nvSpPr>
        <p:spPr>
          <a:xfrm>
            <a:off x="7883844" y="1690688"/>
            <a:ext cx="1500528"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ETAPAS</a:t>
            </a:r>
            <a:endParaRPr lang="pt-BR" sz="2000" dirty="0">
              <a:solidFill>
                <a:schemeClr val="bg2"/>
              </a:solidFill>
            </a:endParaRPr>
          </a:p>
        </p:txBody>
      </p:sp>
    </p:spTree>
    <p:extLst>
      <p:ext uri="{BB962C8B-B14F-4D97-AF65-F5344CB8AC3E}">
        <p14:creationId xmlns:p14="http://schemas.microsoft.com/office/powerpoint/2010/main" val="29814140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1095</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Arial</vt:lpstr>
      <vt:lpstr>Calibri</vt:lpstr>
      <vt:lpstr>Calibri Light</vt:lpstr>
      <vt:lpstr>Cambria Math</vt:lpstr>
      <vt:lpstr>Helvetica</vt:lpstr>
      <vt:lpstr>Wingdings</vt:lpstr>
      <vt:lpstr>Tema do Office</vt:lpstr>
      <vt:lpstr>Detecção de anomalias em gastos dos deputados estaduais com K-Means</vt:lpstr>
      <vt:lpstr>INTRODUÇÃO A verba de gabinete</vt:lpstr>
      <vt:lpstr>INTRODUÇÃO Controle de gastos</vt:lpstr>
      <vt:lpstr>INTRODUÇÃO Papel de ciência de dados</vt:lpstr>
      <vt:lpstr>K-MEANS Definição</vt:lpstr>
      <vt:lpstr>K-MEANS Visualização</vt:lpstr>
      <vt:lpstr>K-MEANS Desafios e soluções</vt:lpstr>
      <vt:lpstr>K-MEANS Método do cotovelo</vt:lpstr>
      <vt:lpstr>K-MEANS Método K-Means++</vt:lpstr>
      <vt:lpstr>K-MEANS Comparação de movimento de centroides</vt:lpstr>
      <vt:lpstr>VALIDAÇÃO Método da silhueta</vt:lpstr>
      <vt:lpstr>VALIDAÇÃO Índice de Davies-Bouldin</vt:lpstr>
      <vt:lpstr>RESULTADOS Estatísticas dos dados</vt:lpstr>
      <vt:lpstr>RESULTADOS Descobertas do algoritmo</vt:lpstr>
      <vt:lpstr>RESULTADOS Discussão sobre anomalia</vt:lpstr>
      <vt:lpstr>RESULTADOS Números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Rodolfo Viana</cp:lastModifiedBy>
  <cp:revision>21</cp:revision>
  <dcterms:created xsi:type="dcterms:W3CDTF">2018-01-31T14:12:27Z</dcterms:created>
  <dcterms:modified xsi:type="dcterms:W3CDTF">2023-10-03T02:06:02Z</dcterms:modified>
</cp:coreProperties>
</file>