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155" y="2159539"/>
            <a:ext cx="6627844" cy="1906623"/>
          </a:xfrm>
        </p:spPr>
        <p:txBody>
          <a:bodyPr anchor="ctr" anchorCtr="0">
            <a:normAutofit fontScale="90000"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Detecção de anomalias em gastos dos deputados estaduais com K-</a:t>
            </a:r>
            <a:r>
              <a:rPr lang="pt-BR" sz="4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155" y="4185276"/>
            <a:ext cx="6627844" cy="741784"/>
          </a:xfrm>
        </p:spPr>
        <p:txBody>
          <a:bodyPr anchor="b" anchorCtr="0">
            <a:normAutofit fontScale="92500" lnSpcReduction="20000"/>
          </a:bodyPr>
          <a:lstStyle/>
          <a:p>
            <a:r>
              <a:rPr lang="pt-BR" dirty="0"/>
              <a:t>Rodolfo Orlando Viana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verba de gabinete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6456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Criada em 1997, a “verba de gabinete”, nome informal para Auxílio-Encargos Gerais de Gabinete de Deputado e Auxílio-Hospedagem, garante aos 94 parlamentares da Assembleia Legislativa de São Paulo o ressarcimento mensal de despesas inerentes ao mandato até o limite de 1.250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fiscais do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Ufesp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7393AB-0620-D193-BF6E-98E698E06966}"/>
              </a:ext>
            </a:extLst>
          </p:cNvPr>
          <p:cNvSpPr txBox="1"/>
          <p:nvPr/>
        </p:nvSpPr>
        <p:spPr>
          <a:xfrm>
            <a:off x="7704000" y="1848255"/>
            <a:ext cx="3657599" cy="37487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VALORES EM 2022</a:t>
            </a:r>
          </a:p>
          <a:p>
            <a:pPr>
              <a:lnSpc>
                <a:spcPts val="32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Ufesp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R$ 31,97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endParaRPr lang="pt-BR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 mensal por deputado: R$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39.962,50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empenhado:         R$ 26.652.243,51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3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Controle de gastos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8159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Procedimentos investigatórios em curso no Ministério Público de São Paulo apuram eventual malversação dos recursos destinados à verba de gabinete por parte de parlamentares.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6F69E1-CD3F-4645-4F22-9EFE2588A3CF}"/>
              </a:ext>
            </a:extLst>
          </p:cNvPr>
          <p:cNvSpPr txBox="1"/>
          <p:nvPr/>
        </p:nvSpPr>
        <p:spPr>
          <a:xfrm>
            <a:off x="5831634" y="1848255"/>
            <a:ext cx="5529966" cy="37487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AMOSTRA DE PROCEDIMENTOS INVESTIGATÓRIOS EM CURSO</a:t>
            </a:r>
          </a:p>
          <a:p>
            <a:pPr>
              <a:lnSpc>
                <a:spcPts val="32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SEI 29.0001.0246360.2021-54, que apura uso da verba para locação de imóveis de aliados políticos e nunca utilizados</a:t>
            </a:r>
            <a:endParaRPr lang="pt-BR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→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 0037174-14.2021.8.26.0000, que apura ressarcimento de despesas nunca efetuadas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9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papel de </a:t>
            </a:r>
            <a:r>
              <a:rPr lang="pt-B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6456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de aprendizado de máquina podem auxiliar os órgãos de controle a detectar quais das despesas efetuadas são anomalias e podem ser objetos de escrutínio pormenorizado.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Neste trabalho, foi utilizado um algoritmo customizado de K-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nos dados de alimentação e hospedagem de 2018 a 2022, com valores corrigidos pela inflação. 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077531" cy="44894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3200"/>
                  </a:lnSpc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Em linhas gerais, K-</a:t>
                </a:r>
                <a:r>
                  <a:rPr lang="pt-B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um algoritmo que particiona um conjunto de pontos de dados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clusters não sobrepostos, sendo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número predeterminado.</a:t>
                </a:r>
              </a:p>
              <a:p>
                <a:pPr marL="0" indent="0">
                  <a:lnSpc>
                    <a:spcPts val="3200"/>
                  </a:lnSpc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Cada ponto de dado pertence ao cluster com a menor distância média entre ele e um centro (centroide). </a:t>
                </a:r>
              </a:p>
              <a:p>
                <a:pPr marL="0" indent="0">
                  <a:lnSpc>
                    <a:spcPts val="3200"/>
                  </a:lnSpc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 algoritmo busca minimizar a soma dos quadrados da distância dentro do cluster.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077531" cy="4489450"/>
              </a:xfrm>
              <a:blipFill>
                <a:blip r:embed="rId2"/>
                <a:stretch>
                  <a:fillRect l="-1200" r="-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6C3BFF-F4EA-743D-C75F-11938CCC3E7E}"/>
                  </a:ext>
                </a:extLst>
              </p:cNvPr>
              <p:cNvSpPr txBox="1"/>
              <p:nvPr/>
            </p:nvSpPr>
            <p:spPr>
              <a:xfrm>
                <a:off x="6276269" y="1825625"/>
                <a:ext cx="5077531" cy="3741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180000" rIns="180000" rtlCol="0">
                <a:spAutoFit/>
              </a:bodyPr>
              <a:lstStyle/>
              <a:p>
                <a:pPr algn="ctr">
                  <a:lnSpc>
                    <a:spcPts val="3200"/>
                  </a:lnSpc>
                </a:pP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FÓRMULA GERAL</a:t>
                </a: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3200"/>
                  </a:lnSpc>
                </a:pP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3200"/>
                  </a:lnSpc>
                </a:pP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onde:</a:t>
                </a:r>
              </a:p>
              <a:p>
                <a:pPr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número de clusters</a:t>
                </a:r>
              </a:p>
              <a:p>
                <a:pPr>
                  <a:lnSpc>
                    <a:spcPts val="3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cluster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ponto de dado</a:t>
                </a:r>
              </a:p>
              <a:p>
                <a:pPr>
                  <a:lnSpc>
                    <a:spcPts val="3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média da distância dos pontos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6C3BFF-F4EA-743D-C75F-11938CCC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69" y="1825625"/>
                <a:ext cx="5077531" cy="3741473"/>
              </a:xfrm>
              <a:prstGeom prst="rect">
                <a:avLst/>
              </a:prstGeom>
              <a:blipFill>
                <a:blip r:embed="rId3"/>
                <a:stretch>
                  <a:fillRect t="-13776" b="-162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0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Visualizando 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5792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 um conjunto de dados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os pontos são distribuídos conforme seus valores (Figura 1).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a quantidade de clusters pré-determinada, são calculados os centroides a partir da minimização do quadrado das distâncias (Figura 2). Os pontos próximos aos centroides foram clusters (Figura 3).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pontos que não se encontram nos clusters são considerados anomalias (Figura 4).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69BFD-225B-A9F6-1E28-2C92CBE24F93}"/>
              </a:ext>
            </a:extLst>
          </p:cNvPr>
          <p:cNvSpPr txBox="1"/>
          <p:nvPr/>
        </p:nvSpPr>
        <p:spPr>
          <a:xfrm>
            <a:off x="10252872" y="2198062"/>
            <a:ext cx="110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8D845B-6D5F-70D5-45B0-08241C1F6D16}"/>
              </a:ext>
            </a:extLst>
          </p:cNvPr>
          <p:cNvSpPr txBox="1"/>
          <p:nvPr/>
        </p:nvSpPr>
        <p:spPr>
          <a:xfrm>
            <a:off x="10252872" y="3343866"/>
            <a:ext cx="110092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82F389-A1F0-297A-A508-CB59E5D93163}"/>
              </a:ext>
            </a:extLst>
          </p:cNvPr>
          <p:cNvSpPr txBox="1"/>
          <p:nvPr/>
        </p:nvSpPr>
        <p:spPr>
          <a:xfrm>
            <a:off x="10252872" y="4547156"/>
            <a:ext cx="1100928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6CD772-0F55-4DA6-D389-C8155A6C163E}"/>
              </a:ext>
            </a:extLst>
          </p:cNvPr>
          <p:cNvSpPr txBox="1"/>
          <p:nvPr/>
        </p:nvSpPr>
        <p:spPr>
          <a:xfrm>
            <a:off x="10252872" y="5681642"/>
            <a:ext cx="110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A3FCF95-ECFF-2E49-F847-667E603BB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323" y="1690688"/>
            <a:ext cx="4181475" cy="52387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36B5E547-982E-9592-BE3B-8441CA73D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2323" y="2837603"/>
            <a:ext cx="4181475" cy="5238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2E924160-9F66-F4E4-7DDF-39D01C5A1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2323" y="3984518"/>
            <a:ext cx="4181475" cy="58102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DE5F3EE3-4904-B22A-82F1-879509458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2323" y="5188583"/>
            <a:ext cx="4181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Desafios 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7531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aplicação de K-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impõe algumas necessidades: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Pré-determinação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da quantidade de centroides;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Inicialização de centroides considerando mínimo global em vez de mínimo local;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Critério para convergência ideal dos centroides;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Validação dos resultados.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6C3BFF-F4EA-743D-C75F-11938CCC3E7E}"/>
              </a:ext>
            </a:extLst>
          </p:cNvPr>
          <p:cNvSpPr txBox="1"/>
          <p:nvPr/>
        </p:nvSpPr>
        <p:spPr>
          <a:xfrm>
            <a:off x="6276269" y="1825625"/>
            <a:ext cx="5077531" cy="33311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SOLUÇÕES IMPLEMENTADAS</a:t>
            </a:r>
          </a:p>
          <a:p>
            <a:pPr algn="ctr">
              <a:lnSpc>
                <a:spcPts val="3200"/>
              </a:lnSpc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 do cotovelo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 K-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Comparação do movimento de centroides entre iterações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 da silhueta; índice de Davies-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Bouldin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Método do cotovelo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29481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método do cotovelo roda K-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múltiplas vezes, iterando sobre valores para k e calculando a soma dos quadrados das distâncias entre pontos e centroide. Quando maior o valor de k, menor a soma.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 determinado momento, a diferença se tornará marginal. Graficamente, forma-se um "cotovelo“ (Figura 5). O ponto em que essa estabilização se torna perceptível representa uma estimativa do número ideal de clusters.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9D8A437-C4C0-B28E-9CD5-962FF70B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25625"/>
            <a:ext cx="5257800" cy="27683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D90BDF-1CA3-E2EC-9822-E20107FEBE8E}"/>
              </a:ext>
            </a:extLst>
          </p:cNvPr>
          <p:cNvSpPr txBox="1"/>
          <p:nvPr/>
        </p:nvSpPr>
        <p:spPr>
          <a:xfrm>
            <a:off x="10252872" y="4440087"/>
            <a:ext cx="110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5</a:t>
            </a:r>
          </a:p>
        </p:txBody>
      </p:sp>
    </p:spTree>
    <p:extLst>
      <p:ext uri="{BB962C8B-B14F-4D97-AF65-F5344CB8AC3E}">
        <p14:creationId xmlns:p14="http://schemas.microsoft.com/office/powerpoint/2010/main" val="90774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A6E4-BA2C-F34F-39F2-5CFACC1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2CBEA-964D-B319-9D91-F344E425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0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543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Detecção de anomalias em gastos dos deputados estaduais com K-Means</vt:lpstr>
      <vt:lpstr>INTRODUÇÃO A verba de gabinete</vt:lpstr>
      <vt:lpstr>INTRODUÇÃO Controle de gastos</vt:lpstr>
      <vt:lpstr>INTRODUÇÃO O papel de machine learning</vt:lpstr>
      <vt:lpstr>K-MEANS Definição</vt:lpstr>
      <vt:lpstr>K-MEANS Visualizando o algoritmo</vt:lpstr>
      <vt:lpstr>K-MEANS Desafios e soluções</vt:lpstr>
      <vt:lpstr>K-MEANS Método do cotovelo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Rodolfo Viana</cp:lastModifiedBy>
  <cp:revision>15</cp:revision>
  <dcterms:created xsi:type="dcterms:W3CDTF">2018-01-31T14:12:27Z</dcterms:created>
  <dcterms:modified xsi:type="dcterms:W3CDTF">2023-09-22T13:38:07Z</dcterms:modified>
</cp:coreProperties>
</file>