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8" r:id="rId5"/>
    <p:sldId id="269" r:id="rId6"/>
    <p:sldId id="270" r:id="rId7"/>
    <p:sldId id="271" r:id="rId8"/>
    <p:sldId id="272" r:id="rId9"/>
    <p:sldId id="273" r:id="rId10"/>
    <p:sldId id="274" r:id="rId11"/>
    <p:sldId id="275" r:id="rId12"/>
    <p:sldId id="276" r:id="rId13"/>
    <p:sldId id="277" r:id="rId14"/>
    <p:sldId id="280" r:id="rId15"/>
    <p:sldId id="278" r:id="rId16"/>
    <p:sldId id="279" r:id="rId17"/>
    <p:sldId id="281"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730"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55F-377E-4AFC-AFBB-33C8AF397850}"/>
              </a:ext>
            </a:extLst>
          </p:cNvPr>
          <p:cNvSpPr>
            <a:spLocks noGrp="1"/>
          </p:cNvSpPr>
          <p:nvPr>
            <p:ph type="ctrTitle"/>
          </p:nvPr>
        </p:nvSpPr>
        <p:spPr>
          <a:xfrm>
            <a:off x="3489648" y="1614195"/>
            <a:ext cx="7178351" cy="2687217"/>
          </a:xfrm>
        </p:spPr>
        <p:txBody>
          <a:bodyPr anchor="b"/>
          <a:lstStyle>
            <a:lvl1pPr algn="l">
              <a:defRPr sz="6000"/>
            </a:lvl1pPr>
          </a:lstStyle>
          <a:p>
            <a:r>
              <a:rPr lang="pt-BR" dirty="0"/>
              <a:t>Clique para editar o título mestre</a:t>
            </a:r>
          </a:p>
        </p:txBody>
      </p:sp>
      <p:sp>
        <p:nvSpPr>
          <p:cNvPr id="3" name="Subtítulo 2">
            <a:extLst>
              <a:ext uri="{FF2B5EF4-FFF2-40B4-BE49-F238E27FC236}">
                <a16:creationId xmlns:a16="http://schemas.microsoft.com/office/drawing/2014/main" id="{C89DB314-FCFE-4948-B3B3-1DBC9A220307}"/>
              </a:ext>
            </a:extLst>
          </p:cNvPr>
          <p:cNvSpPr>
            <a:spLocks noGrp="1"/>
          </p:cNvSpPr>
          <p:nvPr>
            <p:ph type="subTitle" idx="1"/>
          </p:nvPr>
        </p:nvSpPr>
        <p:spPr>
          <a:xfrm>
            <a:off x="3489648" y="4516016"/>
            <a:ext cx="7178351" cy="7417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5320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48A6B-B656-4DDD-AF02-43CDC3580D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03446F8-FAD4-4CA7-BC72-BA927E1EF0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CA881-9B0F-486F-AB40-BA842F6B30C3}"/>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5" name="Espaço Reservado para Rodapé 4">
            <a:extLst>
              <a:ext uri="{FF2B5EF4-FFF2-40B4-BE49-F238E27FC236}">
                <a16:creationId xmlns:a16="http://schemas.microsoft.com/office/drawing/2014/main" id="{352FD993-F353-4979-B4B8-FB3AC67A9A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E96A5-2F1D-441E-9CEB-83232D2F63D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2197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7E063-2F40-4217-9B00-19A105431B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7C0EAF-C4DD-405B-9897-1572BC5FB4B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66ECA9-9C4F-42FE-9B58-A9C369AE59B5}"/>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5" name="Espaço Reservado para Rodapé 4">
            <a:extLst>
              <a:ext uri="{FF2B5EF4-FFF2-40B4-BE49-F238E27FC236}">
                <a16:creationId xmlns:a16="http://schemas.microsoft.com/office/drawing/2014/main" id="{72059EA9-C5DA-4955-BEF1-44EAB3143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449FCF-0AB6-4EDB-B616-E299D7FC3460}"/>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9837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FF8B-827F-4CA4-BBEB-042AF77B37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A49903-9CA6-499A-9E57-BEB61DAE4D0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C9B8F4-42FA-471E-9279-09AC1FE3D054}"/>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5" name="Espaço Reservado para Rodapé 4">
            <a:extLst>
              <a:ext uri="{FF2B5EF4-FFF2-40B4-BE49-F238E27FC236}">
                <a16:creationId xmlns:a16="http://schemas.microsoft.com/office/drawing/2014/main" id="{697375A4-FBF0-4D76-894A-9F335D4A07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7AAFA-8C7E-44E2-AB9C-FAFEF76321A6}"/>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2733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48E5-197A-43B1-9E3D-4F767BA022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3A8475-697B-4EB5-99F3-B4CCE8D4D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4CBC64-536B-479F-81A7-8AB26CEBE9AA}"/>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5" name="Espaço Reservado para Rodapé 4">
            <a:extLst>
              <a:ext uri="{FF2B5EF4-FFF2-40B4-BE49-F238E27FC236}">
                <a16:creationId xmlns:a16="http://schemas.microsoft.com/office/drawing/2014/main" id="{97036697-84AA-4DB0-9C45-109198E38B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DD7AC-7621-40A8-B448-4D0987E5F60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41205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C26F-6FF9-4AEC-BFBD-297396F6571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FAA30C-237B-4319-B648-55743DC440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B1B006-3AFE-450E-BB4B-538B3F4BAF3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907F7E-BCE6-4D5E-9A17-D43B4FB1663B}"/>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6" name="Espaço Reservado para Rodapé 5">
            <a:extLst>
              <a:ext uri="{FF2B5EF4-FFF2-40B4-BE49-F238E27FC236}">
                <a16:creationId xmlns:a16="http://schemas.microsoft.com/office/drawing/2014/main" id="{76C7B328-BF19-4F1B-9D37-E19C7993D4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634195-405D-4130-B013-0BBEA1F1B32F}"/>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7634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83BB7-29BF-4892-AE25-CC063707064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C615C65-D64B-49A1-A2A7-7EE1BAB74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FBCDC74-7687-4491-A1B7-76368A88AE2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04252E-9483-438A-B2DB-334FE981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25C11A2-1523-4DF0-87CF-3C337613144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4BD0E-23FD-4E06-A9BE-8A007C856E0F}"/>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8" name="Espaço Reservado para Rodapé 7">
            <a:extLst>
              <a:ext uri="{FF2B5EF4-FFF2-40B4-BE49-F238E27FC236}">
                <a16:creationId xmlns:a16="http://schemas.microsoft.com/office/drawing/2014/main" id="{B93A8183-C6D8-4BBE-AD22-0D48503A2D1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50A89B9-4ACE-4E96-8F38-7FFA677AA1F5}"/>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61339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531EC-0C3E-474E-B1BB-5B78781BBC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163505-E043-4E38-BED6-BE5644A58FFE}"/>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4" name="Espaço Reservado para Rodapé 3">
            <a:extLst>
              <a:ext uri="{FF2B5EF4-FFF2-40B4-BE49-F238E27FC236}">
                <a16:creationId xmlns:a16="http://schemas.microsoft.com/office/drawing/2014/main" id="{6F2BE5FE-1EB6-4947-A34E-2457D28EF0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262A76-B948-4089-8066-F13B36719B5E}"/>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8712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5F3771-DE8C-4F6C-A791-60493E349784}"/>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3" name="Espaço Reservado para Rodapé 2">
            <a:extLst>
              <a:ext uri="{FF2B5EF4-FFF2-40B4-BE49-F238E27FC236}">
                <a16:creationId xmlns:a16="http://schemas.microsoft.com/office/drawing/2014/main" id="{F664C3DE-26BA-42F9-A36E-26F74462F03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53FB30E-8256-4D9C-BE8D-8DE46C91AB3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7565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BBE2-5238-4F14-B8EB-342BE7A3CC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C427117-52B6-4AD1-BD6F-A28E3CA51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F5B5DB-95C2-465E-B082-64915B7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269CE81-66A3-4C8F-91B6-747B7AF49C1F}"/>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6" name="Espaço Reservado para Rodapé 5">
            <a:extLst>
              <a:ext uri="{FF2B5EF4-FFF2-40B4-BE49-F238E27FC236}">
                <a16:creationId xmlns:a16="http://schemas.microsoft.com/office/drawing/2014/main" id="{59DFE09E-F5BD-4831-AE37-B195058CC3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67CD61E-923C-4244-84EA-0650982BB5F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726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A2AB-EDC6-41EE-9F80-51FBC8A43F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64E24A-7847-4D9F-80B9-6EB606479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1E8FAF7-71E5-4CD5-8281-665A97764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3539AD2-200C-4DA1-8644-F33E6C88C8CA}"/>
              </a:ext>
            </a:extLst>
          </p:cNvPr>
          <p:cNvSpPr>
            <a:spLocks noGrp="1"/>
          </p:cNvSpPr>
          <p:nvPr>
            <p:ph type="dt" sz="half" idx="10"/>
          </p:nvPr>
        </p:nvSpPr>
        <p:spPr/>
        <p:txBody>
          <a:bodyPr/>
          <a:lstStyle/>
          <a:p>
            <a:fld id="{588D7303-1349-4B3B-906B-0AD17F7A84D3}" type="datetimeFigureOut">
              <a:rPr lang="pt-BR" smtClean="0"/>
              <a:t>05/10/2023</a:t>
            </a:fld>
            <a:endParaRPr lang="pt-BR"/>
          </a:p>
        </p:txBody>
      </p:sp>
      <p:sp>
        <p:nvSpPr>
          <p:cNvPr id="6" name="Espaço Reservado para Rodapé 5">
            <a:extLst>
              <a:ext uri="{FF2B5EF4-FFF2-40B4-BE49-F238E27FC236}">
                <a16:creationId xmlns:a16="http://schemas.microsoft.com/office/drawing/2014/main" id="{54BE7FD9-38AD-443E-A9FE-333371DB79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B28A5E-8F70-4C04-972F-810F9DC8149A}"/>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18044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AF2AE4-5A35-4BEA-BEB3-17FAFB7F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7907F4-5CBE-4C9F-BF91-575BE6A3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3857B9-5E01-47D7-B7CD-F523FBFB6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303-1349-4B3B-906B-0AD17F7A84D3}" type="datetimeFigureOut">
              <a:rPr lang="pt-BR" smtClean="0"/>
              <a:t>05/10/2023</a:t>
            </a:fld>
            <a:endParaRPr lang="pt-BR"/>
          </a:p>
        </p:txBody>
      </p:sp>
      <p:sp>
        <p:nvSpPr>
          <p:cNvPr id="5" name="Espaço Reservado para Rodapé 4">
            <a:extLst>
              <a:ext uri="{FF2B5EF4-FFF2-40B4-BE49-F238E27FC236}">
                <a16:creationId xmlns:a16="http://schemas.microsoft.com/office/drawing/2014/main" id="{79FEBF92-23E2-4692-8644-BC19CE40A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9206707-F55A-43BD-88B6-852CAD72F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FF06D-87BF-405F-9790-318F41D0CF65}" type="slidenum">
              <a:rPr lang="pt-BR" smtClean="0"/>
              <a:t>‹nº›</a:t>
            </a:fld>
            <a:endParaRPr lang="pt-BR"/>
          </a:p>
        </p:txBody>
      </p:sp>
    </p:spTree>
    <p:extLst>
      <p:ext uri="{BB962C8B-B14F-4D97-AF65-F5344CB8AC3E}">
        <p14:creationId xmlns:p14="http://schemas.microsoft.com/office/powerpoint/2010/main" val="31368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6C49-68E5-4EB8-B536-2E840FF2AB1D}"/>
              </a:ext>
            </a:extLst>
          </p:cNvPr>
          <p:cNvSpPr>
            <a:spLocks noGrp="1"/>
          </p:cNvSpPr>
          <p:nvPr>
            <p:ph type="ctrTitle"/>
          </p:nvPr>
        </p:nvSpPr>
        <p:spPr>
          <a:xfrm>
            <a:off x="4040155" y="2159539"/>
            <a:ext cx="6627844" cy="1906623"/>
          </a:xfrm>
        </p:spPr>
        <p:txBody>
          <a:bodyPr anchor="ctr" anchorCtr="0">
            <a:noAutofit/>
          </a:bodyPr>
          <a:lstStyle/>
          <a:p>
            <a:r>
              <a:rPr lang="pt-BR" sz="4000" b="1" dirty="0">
                <a:latin typeface="Helvetica" pitchFamily="2" charset="0"/>
                <a:ea typeface="Roboto Black" panose="020F0502020204030204" pitchFamily="2" charset="0"/>
                <a:cs typeface="Roboto Black" panose="020F0502020204030204" pitchFamily="2" charset="0"/>
              </a:rPr>
              <a:t>Detecção de anomalias em gastos dos deputados estaduais com K-</a:t>
            </a:r>
            <a:r>
              <a:rPr lang="pt-BR" sz="4000" b="1" dirty="0" err="1">
                <a:latin typeface="Helvetica" pitchFamily="2" charset="0"/>
                <a:ea typeface="Roboto Black" panose="020F0502020204030204" pitchFamily="2" charset="0"/>
                <a:cs typeface="Roboto Black" panose="020F0502020204030204" pitchFamily="2" charset="0"/>
              </a:rPr>
              <a:t>Means</a:t>
            </a:r>
            <a:endParaRPr lang="pt-BR" sz="4000" b="1" dirty="0">
              <a:latin typeface="Helvetica" pitchFamily="2" charset="0"/>
              <a:ea typeface="Roboto Black" panose="020F0502020204030204" pitchFamily="2" charset="0"/>
              <a:cs typeface="Roboto Black" panose="020F0502020204030204" pitchFamily="2" charset="0"/>
            </a:endParaRPr>
          </a:p>
        </p:txBody>
      </p:sp>
      <p:sp>
        <p:nvSpPr>
          <p:cNvPr id="3" name="Subtítulo 2">
            <a:extLst>
              <a:ext uri="{FF2B5EF4-FFF2-40B4-BE49-F238E27FC236}">
                <a16:creationId xmlns:a16="http://schemas.microsoft.com/office/drawing/2014/main" id="{FBD5D2CA-A7B9-4594-8BBB-9F8EDA77A31C}"/>
              </a:ext>
            </a:extLst>
          </p:cNvPr>
          <p:cNvSpPr>
            <a:spLocks noGrp="1"/>
          </p:cNvSpPr>
          <p:nvPr>
            <p:ph type="subTitle" idx="1"/>
          </p:nvPr>
        </p:nvSpPr>
        <p:spPr>
          <a:xfrm>
            <a:off x="4040155" y="4185276"/>
            <a:ext cx="6627844" cy="741784"/>
          </a:xfrm>
        </p:spPr>
        <p:txBody>
          <a:bodyPr anchor="b" anchorCtr="0">
            <a:noAutofit/>
          </a:bodyPr>
          <a:lstStyle/>
          <a:p>
            <a:r>
              <a:rPr lang="pt-BR" sz="2000" dirty="0">
                <a:latin typeface="Helvetica" pitchFamily="2" charset="0"/>
              </a:rPr>
              <a:t>Rodolfo Orlando Viana</a:t>
            </a:r>
          </a:p>
          <a:p>
            <a:r>
              <a:rPr lang="pt-BR" sz="2000" dirty="0">
                <a:latin typeface="Helvetica" pitchFamily="2" charset="0"/>
              </a:rPr>
              <a:t>Ana Julia </a:t>
            </a:r>
            <a:r>
              <a:rPr lang="pt-BR" sz="2000" dirty="0" err="1">
                <a:latin typeface="Helvetica" pitchFamily="2" charset="0"/>
              </a:rPr>
              <a:t>Righetto</a:t>
            </a:r>
            <a:endParaRPr lang="pt-BR" sz="2000" dirty="0">
              <a:latin typeface="Helvetica" pitchFamily="2" charset="0"/>
            </a:endParaRPr>
          </a:p>
        </p:txBody>
      </p:sp>
    </p:spTree>
    <p:extLst>
      <p:ext uri="{BB962C8B-B14F-4D97-AF65-F5344CB8AC3E}">
        <p14:creationId xmlns:p14="http://schemas.microsoft.com/office/powerpoint/2010/main" val="293592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Comparação de movimento de centroides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199" y="1825625"/>
            <a:ext cx="6457545" cy="4489450"/>
          </a:xfrm>
        </p:spPr>
        <p:txBody>
          <a:bodyPr>
            <a:noAutofit/>
          </a:bodyPr>
          <a:lstStyle/>
          <a:p>
            <a:pPr marL="0" indent="0">
              <a:lnSpc>
                <a:spcPts val="3000"/>
              </a:lnSpc>
              <a:spcBef>
                <a:spcPts val="0"/>
              </a:spcBef>
              <a:buNone/>
            </a:pPr>
            <a:r>
              <a:rPr lang="pt-BR" sz="2000" dirty="0">
                <a:solidFill>
                  <a:srgbClr val="000000"/>
                </a:solidFill>
                <a:latin typeface="Helvetica" pitchFamily="2" charset="0"/>
              </a:rPr>
              <a:t>Entre as iterações em K-</a:t>
            </a:r>
            <a:r>
              <a:rPr lang="pt-BR" sz="2000" dirty="0" err="1">
                <a:solidFill>
                  <a:srgbClr val="000000"/>
                </a:solidFill>
                <a:latin typeface="Helvetica" pitchFamily="2" charset="0"/>
              </a:rPr>
              <a:t>Means</a:t>
            </a:r>
            <a:r>
              <a:rPr lang="pt-BR" sz="2000" dirty="0">
                <a:solidFill>
                  <a:srgbClr val="000000"/>
                </a:solidFill>
                <a:latin typeface="Helvetica" pitchFamily="2" charset="0"/>
              </a:rPr>
              <a:t>++, o algoritmo compara a movimentação dos centroides, e converge apenas quando a diferença entre iterações é inferior ao limite estabelecido para inércia, de 0,0001</a:t>
            </a:r>
            <a:r>
              <a:rPr lang="pt-BR" sz="2000" b="0" i="0" u="none" strike="noStrike" dirty="0">
                <a:solidFill>
                  <a:srgbClr val="000000"/>
                </a:solidFill>
                <a:effectLst/>
                <a:latin typeface="Helvetica" pitchFamily="2" charset="0"/>
              </a:rPr>
              <a:t>.</a:t>
            </a:r>
          </a:p>
        </p:txBody>
      </p:sp>
    </p:spTree>
    <p:extLst>
      <p:ext uri="{BB962C8B-B14F-4D97-AF65-F5344CB8AC3E}">
        <p14:creationId xmlns:p14="http://schemas.microsoft.com/office/powerpoint/2010/main" val="2179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VALIDAÇÃO </a:t>
            </a:r>
            <a:r>
              <a:rPr lang="pt-BR" sz="2800" dirty="0">
                <a:solidFill>
                  <a:schemeClr val="tx1">
                    <a:lumMod val="50000"/>
                    <a:lumOff val="50000"/>
                  </a:schemeClr>
                </a:solidFill>
                <a:latin typeface="Helvetica" pitchFamily="2" charset="0"/>
                <a:cs typeface="Arial" panose="020B0604020202020204" pitchFamily="34" charset="0"/>
              </a:rPr>
              <a:t>Método da silhueta</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582055" cy="257741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Para validar a escolha dos centroides e a clusterização</a:t>
            </a:r>
            <a:r>
              <a:rPr lang="pt-BR" sz="2000" dirty="0">
                <a:solidFill>
                  <a:srgbClr val="000000"/>
                </a:solidFill>
                <a:latin typeface="Helvetica" pitchFamily="2" charset="0"/>
              </a:rPr>
              <a:t>, uma das ferramentas adotadas foi o método da silhueta, que observa a similaridade de um ponto com seu cluster em comparação com outros clusters, e </a:t>
            </a:r>
            <a:r>
              <a:rPr lang="pt-BR" sz="2000" b="0" i="0" u="none" strike="noStrike" dirty="0">
                <a:solidFill>
                  <a:srgbClr val="000000"/>
                </a:solidFill>
                <a:effectLst/>
                <a:latin typeface="Helvetica" pitchFamily="2" charset="0"/>
              </a:rPr>
              <a:t>retorna resultados no intervalo de -1 a 1 (Figura 7). </a:t>
            </a:r>
          </a:p>
        </p:txBody>
      </p:sp>
      <p:pic>
        <p:nvPicPr>
          <p:cNvPr id="11" name="Gráfico 10">
            <a:extLst>
              <a:ext uri="{FF2B5EF4-FFF2-40B4-BE49-F238E27FC236}">
                <a16:creationId xmlns:a16="http://schemas.microsoft.com/office/drawing/2014/main" id="{5FD7775D-AE5F-5F54-FD1A-263329B2EC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1007" y="1851244"/>
            <a:ext cx="4442793" cy="3089130"/>
          </a:xfrm>
          <a:prstGeom prst="rect">
            <a:avLst/>
          </a:prstGeom>
        </p:spPr>
      </p:pic>
      <p:sp>
        <p:nvSpPr>
          <p:cNvPr id="12" name="CaixaDeTexto 11">
            <a:extLst>
              <a:ext uri="{FF2B5EF4-FFF2-40B4-BE49-F238E27FC236}">
                <a16:creationId xmlns:a16="http://schemas.microsoft.com/office/drawing/2014/main" id="{B7304DC3-0EBB-C2E1-D1F0-EB674C82AA49}"/>
              </a:ext>
            </a:extLst>
          </p:cNvPr>
          <p:cNvSpPr txBox="1"/>
          <p:nvPr/>
        </p:nvSpPr>
        <p:spPr>
          <a:xfrm>
            <a:off x="6911007" y="1574245"/>
            <a:ext cx="4353340" cy="276999"/>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7: Exemplo de resultados para quatro empresas</a:t>
            </a:r>
          </a:p>
        </p:txBody>
      </p:sp>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89010F70-0726-EE0F-42FD-2D58700A6E5A}"/>
                  </a:ext>
                </a:extLst>
              </p:cNvPr>
              <p:cNvSpPr txBox="1"/>
              <p:nvPr/>
            </p:nvSpPr>
            <p:spPr>
              <a:xfrm>
                <a:off x="916791" y="5026865"/>
                <a:ext cx="2462513" cy="1593962"/>
              </a:xfrm>
              <a:prstGeom prst="rect">
                <a:avLst/>
              </a:prstGeom>
              <a:solidFill>
                <a:schemeClr val="bg1">
                  <a:lumMod val="95000"/>
                </a:schemeClr>
              </a:solidFill>
              <a:ln w="19050">
                <a:noFill/>
              </a:ln>
            </p:spPr>
            <p:txBody>
              <a:bodyPr wrap="square" lIns="180000" rIns="180000" numCol="1" rtlCol="0">
                <a:spAutoFit/>
              </a:bodyPr>
              <a:lstStyle/>
              <a:p>
                <a:pPr>
                  <a:lnSpc>
                    <a:spcPts val="3000"/>
                  </a:lnSpc>
                </a:pPr>
                <a:endParaRPr lang="pt-BR" sz="2000" i="1" dirty="0">
                  <a:latin typeface="Cambria Math" panose="02040503050406030204" pitchFamily="18" charset="0"/>
                  <a:cs typeface="Arial" panose="020B0604020202020204" pitchFamily="34" charset="0"/>
                </a:endParaRPr>
              </a:p>
              <a:p>
                <a:pPr>
                  <a:lnSpc>
                    <a:spcPts val="3000"/>
                  </a:lnSpc>
                </a:pPr>
                <a:endParaRPr lang="pt-BR" sz="2000" i="1" dirty="0">
                  <a:latin typeface="Cambria Math" panose="02040503050406030204" pitchFamily="18" charset="0"/>
                  <a:cs typeface="Arial" panose="020B0604020202020204" pitchFamily="34" charset="0"/>
                </a:endParaRPr>
              </a:p>
              <a:p>
                <a:pPr>
                  <a:lnSpc>
                    <a:spcPts val="3000"/>
                  </a:lnSpc>
                </a:pPr>
                <a14:m>
                  <m:oMathPara xmlns:m="http://schemas.openxmlformats.org/officeDocument/2006/math">
                    <m:oMathParaPr>
                      <m:jc m:val="centerGroup"/>
                    </m:oMathParaPr>
                    <m:oMath xmlns:m="http://schemas.openxmlformats.org/officeDocument/2006/math">
                      <m:f>
                        <m:fPr>
                          <m:ctrlPr>
                            <a:rPr lang="pt-BR" sz="2000" i="1" smtClean="0">
                              <a:latin typeface="Cambria Math" panose="02040503050406030204" pitchFamily="18" charset="0"/>
                              <a:cs typeface="Arial" panose="020B0604020202020204" pitchFamily="34" charset="0"/>
                            </a:rPr>
                          </m:ctrlPr>
                        </m:fPr>
                        <m:num>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𝑏</m:t>
                              </m:r>
                            </m:e>
                            <m:sub>
                              <m:r>
                                <a:rPr lang="pt-BR" sz="2000" b="0" i="1" smtClean="0">
                                  <a:latin typeface="Cambria Math" panose="02040503050406030204" pitchFamily="18" charset="0"/>
                                  <a:cs typeface="Arial" panose="020B0604020202020204" pitchFamily="34" charset="0"/>
                                </a:rPr>
                                <m:t>𝑖</m:t>
                              </m:r>
                            </m:sub>
                          </m:sSub>
                          <m:r>
                            <a:rPr lang="pt-BR" sz="2000" b="0" i="1" smtClean="0">
                              <a:latin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𝑎</m:t>
                              </m:r>
                            </m:e>
                            <m:sub>
                              <m:r>
                                <a:rPr lang="pt-BR" sz="2000" b="0" i="1" smtClean="0">
                                  <a:latin typeface="Cambria Math" panose="02040503050406030204" pitchFamily="18" charset="0"/>
                                  <a:cs typeface="Arial" panose="020B0604020202020204" pitchFamily="34" charset="0"/>
                                </a:rPr>
                                <m:t>𝑖</m:t>
                              </m:r>
                            </m:sub>
                          </m:sSub>
                        </m:num>
                        <m:den>
                          <m:r>
                            <m:rPr>
                              <m:sty m:val="p"/>
                            </m:rPr>
                            <a:rPr lang="pt-BR" sz="2000" b="0" i="0" smtClean="0">
                              <a:latin typeface="Cambria Math" panose="02040503050406030204" pitchFamily="18" charset="0"/>
                              <a:cs typeface="Arial" panose="020B0604020202020204" pitchFamily="34" charset="0"/>
                            </a:rPr>
                            <m:t>max</m:t>
                          </m:r>
                          <m:r>
                            <a:rPr lang="pt-BR" sz="2000" b="0" i="1" smtClean="0">
                              <a:latin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𝑎</m:t>
                              </m:r>
                            </m:e>
                            <m:sub>
                              <m:r>
                                <a:rPr lang="pt-BR" sz="2000" b="0" i="1" smtClean="0">
                                  <a:latin typeface="Cambria Math" panose="02040503050406030204" pitchFamily="18" charset="0"/>
                                  <a:cs typeface="Arial" panose="020B0604020202020204" pitchFamily="34" charset="0"/>
                                </a:rPr>
                                <m:t>𝑖</m:t>
                              </m:r>
                            </m:sub>
                          </m:sSub>
                          <m:r>
                            <a:rPr lang="pt-BR" sz="2000" b="0" i="1" smtClean="0">
                              <a:latin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𝑏</m:t>
                              </m:r>
                            </m:e>
                            <m:sub>
                              <m:r>
                                <a:rPr lang="pt-BR" sz="2000" b="0" i="1" smtClean="0">
                                  <a:latin typeface="Cambria Math" panose="02040503050406030204" pitchFamily="18" charset="0"/>
                                  <a:cs typeface="Arial" panose="020B0604020202020204" pitchFamily="34" charset="0"/>
                                </a:rPr>
                                <m:t>𝑖</m:t>
                              </m:r>
                            </m:sub>
                          </m:sSub>
                          <m:r>
                            <a:rPr lang="pt-BR" sz="2000" b="0" i="1" smtClean="0">
                              <a:latin typeface="Cambria Math" panose="02040503050406030204" pitchFamily="18" charset="0"/>
                              <a:cs typeface="Arial" panose="020B0604020202020204" pitchFamily="34" charset="0"/>
                            </a:rPr>
                            <m:t>)</m:t>
                          </m:r>
                        </m:den>
                      </m:f>
                    </m:oMath>
                  </m:oMathPara>
                </a14:m>
                <a:endParaRPr lang="pt-BR" sz="2000" dirty="0">
                  <a:latin typeface="Helvetica" pitchFamily="2" charset="0"/>
                  <a:cs typeface="Arial" panose="020B0604020202020204" pitchFamily="34" charset="0"/>
                </a:endParaRPr>
              </a:p>
              <a:p>
                <a:pPr>
                  <a:lnSpc>
                    <a:spcPts val="3000"/>
                  </a:lnSpc>
                </a:pPr>
                <a:endParaRPr lang="pt-BR" sz="2000" dirty="0">
                  <a:latin typeface="Helvetica" pitchFamily="2" charset="0"/>
                  <a:cs typeface="Arial" panose="020B0604020202020204" pitchFamily="34" charset="0"/>
                </a:endParaRPr>
              </a:p>
            </p:txBody>
          </p:sp>
        </mc:Choice>
        <mc:Fallback xmlns="">
          <p:sp>
            <p:nvSpPr>
              <p:cNvPr id="21" name="CaixaDeTexto 20">
                <a:extLst>
                  <a:ext uri="{FF2B5EF4-FFF2-40B4-BE49-F238E27FC236}">
                    <a16:creationId xmlns:a16="http://schemas.microsoft.com/office/drawing/2014/main" id="{89010F70-0726-EE0F-42FD-2D58700A6E5A}"/>
                  </a:ext>
                </a:extLst>
              </p:cNvPr>
              <p:cNvSpPr txBox="1">
                <a:spLocks noRot="1" noChangeAspect="1" noMove="1" noResize="1" noEditPoints="1" noAdjustHandles="1" noChangeArrowheads="1" noChangeShapeType="1" noTextEdit="1"/>
              </p:cNvSpPr>
              <p:nvPr/>
            </p:nvSpPr>
            <p:spPr>
              <a:xfrm>
                <a:off x="916791" y="5026865"/>
                <a:ext cx="2462513" cy="1593962"/>
              </a:xfrm>
              <a:prstGeom prst="rect">
                <a:avLst/>
              </a:prstGeom>
              <a:blipFill>
                <a:blip r:embed="rId4"/>
                <a:stretch>
                  <a:fillRect/>
                </a:stretch>
              </a:blipFill>
              <a:ln w="19050">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795167C2-FE32-6920-0EB7-4C69B169D549}"/>
                  </a:ext>
                </a:extLst>
              </p:cNvPr>
              <p:cNvSpPr txBox="1"/>
              <p:nvPr/>
            </p:nvSpPr>
            <p:spPr>
              <a:xfrm>
                <a:off x="3379305" y="5026865"/>
                <a:ext cx="5871395" cy="1593962"/>
              </a:xfrm>
              <a:prstGeom prst="rect">
                <a:avLst/>
              </a:prstGeom>
              <a:solidFill>
                <a:schemeClr val="bg1">
                  <a:lumMod val="95000"/>
                </a:schemeClr>
              </a:solidFill>
              <a:ln w="19050">
                <a:noFill/>
              </a:ln>
            </p:spPr>
            <p:txBody>
              <a:bodyPr wrap="square" lIns="180000" rIns="180000" numCol="1" rtlCol="0" anchor="t" anchorCtr="0">
                <a:spAutoFit/>
              </a:bodyPr>
              <a:lstStyle/>
              <a:p>
                <a:pPr>
                  <a:lnSpc>
                    <a:spcPts val="3000"/>
                  </a:lnSpc>
                </a:pPr>
                <a:r>
                  <a:rPr lang="pt-BR" sz="2000" dirty="0">
                    <a:latin typeface="Helvetica" pitchFamily="2" charset="0"/>
                    <a:cs typeface="Arial" panose="020B0604020202020204" pitchFamily="34" charset="0"/>
                  </a:rPr>
                  <a:t>onde,</a:t>
                </a:r>
              </a:p>
              <a:p>
                <a:pPr>
                  <a:lnSpc>
                    <a:spcPts val="3000"/>
                  </a:lnSpc>
                </a:pPr>
                <a14:m>
                  <m:oMath xmlns:m="http://schemas.openxmlformats.org/officeDocument/2006/math">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𝑎</m:t>
                        </m:r>
                      </m:e>
                      <m:sub>
                        <m:r>
                          <a:rPr lang="pt-BR" sz="2000" b="0" i="1" smtClean="0">
                            <a:latin typeface="Cambria Math" panose="02040503050406030204" pitchFamily="18" charset="0"/>
                            <a:cs typeface="Arial" panose="020B0604020202020204" pitchFamily="34" charset="0"/>
                          </a:rPr>
                          <m:t>𝑖</m:t>
                        </m:r>
                      </m:sub>
                    </m:sSub>
                  </m:oMath>
                </a14:m>
                <a:r>
                  <a:rPr lang="pt-BR" sz="2000" dirty="0">
                    <a:latin typeface="Helvetica" pitchFamily="2" charset="0"/>
                    <a:cs typeface="Arial" panose="020B0604020202020204" pitchFamily="34" charset="0"/>
                  </a:rPr>
                  <a:t>: distância média de </a:t>
                </a:r>
                <a14:m>
                  <m:oMath xmlns:m="http://schemas.openxmlformats.org/officeDocument/2006/math">
                    <m:r>
                      <a:rPr lang="pt-BR" sz="2000" b="0" i="1" smtClean="0">
                        <a:latin typeface="Cambria Math" panose="02040503050406030204" pitchFamily="18" charset="0"/>
                        <a:cs typeface="Arial" panose="020B0604020202020204" pitchFamily="34" charset="0"/>
                      </a:rPr>
                      <m:t>𝑖</m:t>
                    </m:r>
                  </m:oMath>
                </a14:m>
                <a:r>
                  <a:rPr lang="pt-BR" sz="2000" dirty="0">
                    <a:latin typeface="Helvetica" pitchFamily="2" charset="0"/>
                    <a:cs typeface="Arial" panose="020B0604020202020204" pitchFamily="34" charset="0"/>
                  </a:rPr>
                  <a:t> para pontos </a:t>
                </a:r>
                <a:r>
                  <a:rPr lang="pt-BR" sz="2000" dirty="0" err="1">
                    <a:latin typeface="Helvetica" pitchFamily="2" charset="0"/>
                    <a:cs typeface="Arial" panose="020B0604020202020204" pitchFamily="34" charset="0"/>
                  </a:rPr>
                  <a:t>intracluster</a:t>
                </a:r>
                <a:endParaRPr lang="pt-BR" sz="2000" dirty="0">
                  <a:latin typeface="Helvetica" pitchFamily="2" charset="0"/>
                  <a:cs typeface="Arial" panose="020B0604020202020204" pitchFamily="34" charset="0"/>
                </a:endParaRPr>
              </a:p>
              <a:p>
                <a:pPr>
                  <a:lnSpc>
                    <a:spcPts val="3000"/>
                  </a:lnSpc>
                </a:pPr>
                <a14:m>
                  <m:oMath xmlns:m="http://schemas.openxmlformats.org/officeDocument/2006/math">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𝑏</m:t>
                        </m:r>
                      </m:e>
                      <m:sub>
                        <m:r>
                          <a:rPr lang="pt-BR" sz="2000" b="0" i="1" smtClean="0">
                            <a:latin typeface="Cambria Math" panose="02040503050406030204" pitchFamily="18" charset="0"/>
                            <a:cs typeface="Arial" panose="020B0604020202020204" pitchFamily="34" charset="0"/>
                          </a:rPr>
                          <m:t>𝑖</m:t>
                        </m:r>
                      </m:sub>
                    </m:sSub>
                  </m:oMath>
                </a14:m>
                <a:r>
                  <a:rPr lang="pt-BR" sz="2000" dirty="0">
                    <a:latin typeface="Helvetica" pitchFamily="2" charset="0"/>
                    <a:cs typeface="Arial" panose="020B0604020202020204" pitchFamily="34" charset="0"/>
                  </a:rPr>
                  <a:t>: distância média de </a:t>
                </a:r>
                <a14:m>
                  <m:oMath xmlns:m="http://schemas.openxmlformats.org/officeDocument/2006/math">
                    <m:r>
                      <a:rPr lang="pt-BR" sz="2000" i="1">
                        <a:latin typeface="Cambria Math" panose="02040503050406030204" pitchFamily="18" charset="0"/>
                        <a:cs typeface="Arial" panose="020B0604020202020204" pitchFamily="34" charset="0"/>
                      </a:rPr>
                      <m:t>𝑖</m:t>
                    </m:r>
                  </m:oMath>
                </a14:m>
                <a:r>
                  <a:rPr lang="pt-BR" sz="2000" dirty="0">
                    <a:latin typeface="Helvetica" pitchFamily="2" charset="0"/>
                    <a:cs typeface="Arial" panose="020B0604020202020204" pitchFamily="34" charset="0"/>
                  </a:rPr>
                  <a:t> para pontos </a:t>
                </a:r>
                <a:r>
                  <a:rPr lang="pt-BR" sz="2000" dirty="0" err="1">
                    <a:latin typeface="Helvetica" pitchFamily="2" charset="0"/>
                    <a:cs typeface="Arial" panose="020B0604020202020204" pitchFamily="34" charset="0"/>
                  </a:rPr>
                  <a:t>extracluster</a:t>
                </a:r>
                <a:endParaRPr lang="pt-BR" sz="2000" dirty="0">
                  <a:latin typeface="Helvetica" pitchFamily="2" charset="0"/>
                  <a:cs typeface="Arial" panose="020B0604020202020204" pitchFamily="34" charset="0"/>
                </a:endParaRPr>
              </a:p>
              <a:p>
                <a:pPr>
                  <a:lnSpc>
                    <a:spcPts val="3000"/>
                  </a:lnSpc>
                </a:pPr>
                <a:endParaRPr lang="pt-BR" sz="2000" dirty="0">
                  <a:latin typeface="Helvetica" pitchFamily="2" charset="0"/>
                  <a:cs typeface="Arial" panose="020B0604020202020204" pitchFamily="34" charset="0"/>
                </a:endParaRPr>
              </a:p>
            </p:txBody>
          </p:sp>
        </mc:Choice>
        <mc:Fallback xmlns="">
          <p:sp>
            <p:nvSpPr>
              <p:cNvPr id="22" name="CaixaDeTexto 21">
                <a:extLst>
                  <a:ext uri="{FF2B5EF4-FFF2-40B4-BE49-F238E27FC236}">
                    <a16:creationId xmlns:a16="http://schemas.microsoft.com/office/drawing/2014/main" id="{795167C2-FE32-6920-0EB7-4C69B169D549}"/>
                  </a:ext>
                </a:extLst>
              </p:cNvPr>
              <p:cNvSpPr txBox="1">
                <a:spLocks noRot="1" noChangeAspect="1" noMove="1" noResize="1" noEditPoints="1" noAdjustHandles="1" noChangeArrowheads="1" noChangeShapeType="1" noTextEdit="1"/>
              </p:cNvSpPr>
              <p:nvPr/>
            </p:nvSpPr>
            <p:spPr>
              <a:xfrm>
                <a:off x="3379305" y="5026865"/>
                <a:ext cx="5871395" cy="1593962"/>
              </a:xfrm>
              <a:prstGeom prst="rect">
                <a:avLst/>
              </a:prstGeom>
              <a:blipFill>
                <a:blip r:embed="rId5"/>
                <a:stretch>
                  <a:fillRect/>
                </a:stretch>
              </a:blipFill>
              <a:ln w="19050">
                <a:noFill/>
              </a:ln>
            </p:spPr>
            <p:txBody>
              <a:bodyPr/>
              <a:lstStyle/>
              <a:p>
                <a:r>
                  <a:rPr lang="pt-BR">
                    <a:noFill/>
                  </a:rPr>
                  <a:t> </a:t>
                </a:r>
              </a:p>
            </p:txBody>
          </p:sp>
        </mc:Fallback>
      </mc:AlternateContent>
      <p:sp>
        <p:nvSpPr>
          <p:cNvPr id="23" name="Retângulo 22">
            <a:extLst>
              <a:ext uri="{FF2B5EF4-FFF2-40B4-BE49-F238E27FC236}">
                <a16:creationId xmlns:a16="http://schemas.microsoft.com/office/drawing/2014/main" id="{63E35B45-C497-8D4A-0EFE-85E8EFCBDA30}"/>
              </a:ext>
            </a:extLst>
          </p:cNvPr>
          <p:cNvSpPr/>
          <p:nvPr/>
        </p:nvSpPr>
        <p:spPr>
          <a:xfrm>
            <a:off x="916790" y="5026865"/>
            <a:ext cx="8333910" cy="159396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aixaDeTexto 23">
            <a:extLst>
              <a:ext uri="{FF2B5EF4-FFF2-40B4-BE49-F238E27FC236}">
                <a16:creationId xmlns:a16="http://schemas.microsoft.com/office/drawing/2014/main" id="{00405DF4-88CB-F1E2-500C-58CEA4E340B0}"/>
              </a:ext>
            </a:extLst>
          </p:cNvPr>
          <p:cNvSpPr txBox="1"/>
          <p:nvPr/>
        </p:nvSpPr>
        <p:spPr>
          <a:xfrm>
            <a:off x="1073187" y="4826810"/>
            <a:ext cx="1678986"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NOTAÇÃO</a:t>
            </a:r>
            <a:endParaRPr lang="pt-BR" sz="2000" dirty="0">
              <a:solidFill>
                <a:schemeClr val="bg2"/>
              </a:solidFill>
            </a:endParaRPr>
          </a:p>
        </p:txBody>
      </p:sp>
    </p:spTree>
    <p:extLst>
      <p:ext uri="{BB962C8B-B14F-4D97-AF65-F5344CB8AC3E}">
        <p14:creationId xmlns:p14="http://schemas.microsoft.com/office/powerpoint/2010/main" val="263080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VALIDAÇÃO </a:t>
            </a:r>
            <a:r>
              <a:rPr lang="pt-BR" sz="2800" dirty="0">
                <a:solidFill>
                  <a:schemeClr val="tx1">
                    <a:lumMod val="50000"/>
                    <a:lumOff val="50000"/>
                  </a:schemeClr>
                </a:solidFill>
                <a:latin typeface="Helvetica" pitchFamily="2" charset="0"/>
                <a:cs typeface="Arial" panose="020B0604020202020204" pitchFamily="34" charset="0"/>
              </a:rPr>
              <a:t>Índice de Davies-</a:t>
            </a:r>
            <a:r>
              <a:rPr lang="pt-BR" sz="2800" dirty="0" err="1">
                <a:solidFill>
                  <a:schemeClr val="tx1">
                    <a:lumMod val="50000"/>
                    <a:lumOff val="50000"/>
                  </a:schemeClr>
                </a:solidFill>
                <a:latin typeface="Helvetica" pitchFamily="2" charset="0"/>
                <a:cs typeface="Arial" panose="020B0604020202020204" pitchFamily="34" charset="0"/>
              </a:rPr>
              <a:t>Bouldin</a:t>
            </a:r>
            <a:endParaRPr lang="pt-BR" sz="2800" dirty="0">
              <a:solidFill>
                <a:schemeClr val="tx1">
                  <a:lumMod val="50000"/>
                  <a:lumOff val="50000"/>
                </a:schemeClr>
              </a:solidFill>
              <a:latin typeface="Helvetica" pitchFamily="2"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582055"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A segunda ferramenta adotada para validar os resultados</a:t>
            </a:r>
            <a:r>
              <a:rPr lang="pt-BR" sz="2000" dirty="0">
                <a:solidFill>
                  <a:srgbClr val="000000"/>
                </a:solidFill>
                <a:latin typeface="Helvetica" pitchFamily="2" charset="0"/>
              </a:rPr>
              <a:t> foi o índice Davies-</a:t>
            </a:r>
            <a:r>
              <a:rPr lang="pt-BR" sz="2000" dirty="0" err="1">
                <a:solidFill>
                  <a:srgbClr val="000000"/>
                </a:solidFill>
                <a:latin typeface="Helvetica" pitchFamily="2" charset="0"/>
              </a:rPr>
              <a:t>Bouldin</a:t>
            </a:r>
            <a:r>
              <a:rPr lang="pt-BR" sz="2000" dirty="0">
                <a:solidFill>
                  <a:srgbClr val="000000"/>
                </a:solidFill>
                <a:latin typeface="Helvetica" pitchFamily="2" charset="0"/>
              </a:rPr>
              <a:t>, que observa a coesão do cluster, dada a lógica de que um agrupamento adequado é denso em si, ao passo que distante dos demais. Seus resultados vão </a:t>
            </a:r>
            <a:r>
              <a:rPr lang="pt-BR" sz="2000" b="0" i="0" u="none" strike="noStrike" dirty="0">
                <a:solidFill>
                  <a:srgbClr val="000000"/>
                </a:solidFill>
                <a:effectLst/>
                <a:latin typeface="Helvetica" pitchFamily="2" charset="0"/>
              </a:rPr>
              <a:t>de 0 a 1 (Figura 8). </a:t>
            </a:r>
          </a:p>
        </p:txBody>
      </p:sp>
      <p:sp>
        <p:nvSpPr>
          <p:cNvPr id="12" name="CaixaDeTexto 11">
            <a:extLst>
              <a:ext uri="{FF2B5EF4-FFF2-40B4-BE49-F238E27FC236}">
                <a16:creationId xmlns:a16="http://schemas.microsoft.com/office/drawing/2014/main" id="{B7304DC3-0EBB-C2E1-D1F0-EB674C82AA49}"/>
              </a:ext>
            </a:extLst>
          </p:cNvPr>
          <p:cNvSpPr txBox="1"/>
          <p:nvPr/>
        </p:nvSpPr>
        <p:spPr>
          <a:xfrm>
            <a:off x="6876297" y="1545065"/>
            <a:ext cx="4348295" cy="276999"/>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8: Exemplo de resultados para quatro empresas</a:t>
            </a: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C8DD533A-C4F5-89F4-9133-D9FCBFA9420F}"/>
                  </a:ext>
                </a:extLst>
              </p:cNvPr>
              <p:cNvSpPr txBox="1"/>
              <p:nvPr/>
            </p:nvSpPr>
            <p:spPr>
              <a:xfrm>
                <a:off x="916791" y="5026865"/>
                <a:ext cx="2959469" cy="1593962"/>
              </a:xfrm>
              <a:prstGeom prst="rect">
                <a:avLst/>
              </a:prstGeom>
              <a:solidFill>
                <a:schemeClr val="bg1">
                  <a:lumMod val="95000"/>
                </a:schemeClr>
              </a:solidFill>
              <a:ln w="19050">
                <a:noFill/>
              </a:ln>
            </p:spPr>
            <p:txBody>
              <a:bodyPr wrap="square" lIns="180000" rIns="180000" numCol="1" rtlCol="0">
                <a:spAutoFit/>
              </a:bodyPr>
              <a:lstStyle/>
              <a:p>
                <a:pPr>
                  <a:lnSpc>
                    <a:spcPts val="3000"/>
                  </a:lnSpc>
                </a:pPr>
                <a:endParaRPr lang="pt-BR" sz="2000" i="1" dirty="0">
                  <a:latin typeface="Cambria Math" panose="02040503050406030204" pitchFamily="18" charset="0"/>
                  <a:cs typeface="Arial" panose="020B0604020202020204" pitchFamily="34" charset="0"/>
                </a:endParaRPr>
              </a:p>
              <a:p>
                <a:pPr>
                  <a:lnSpc>
                    <a:spcPts val="3000"/>
                  </a:lnSpc>
                </a:pPr>
                <a:endParaRPr lang="pt-BR" sz="2000" i="1" dirty="0">
                  <a:latin typeface="Cambria Math" panose="02040503050406030204" pitchFamily="18" charset="0"/>
                  <a:cs typeface="Arial" panose="020B0604020202020204" pitchFamily="34" charset="0"/>
                </a:endParaRPr>
              </a:p>
              <a:p>
                <a:pPr>
                  <a:lnSpc>
                    <a:spcPts val="3000"/>
                  </a:lnSpc>
                </a:pPr>
                <a14:m>
                  <m:oMathPara xmlns:m="http://schemas.openxmlformats.org/officeDocument/2006/math">
                    <m:oMathParaPr>
                      <m:jc m:val="centerGroup"/>
                    </m:oMathParaPr>
                    <m:oMath xmlns:m="http://schemas.openxmlformats.org/officeDocument/2006/math">
                      <m:f>
                        <m:fPr>
                          <m:ctrlPr>
                            <a:rPr lang="pt-BR" sz="2000" i="1" smtClean="0">
                              <a:latin typeface="Cambria Math" panose="02040503050406030204" pitchFamily="18" charset="0"/>
                              <a:cs typeface="Arial" panose="020B0604020202020204" pitchFamily="34" charset="0"/>
                            </a:rPr>
                          </m:ctrlPr>
                        </m:fPr>
                        <m:num>
                          <m:r>
                            <a:rPr lang="pt-BR" sz="2000" b="0" i="1" smtClean="0">
                              <a:latin typeface="Cambria Math" panose="02040503050406030204" pitchFamily="18" charset="0"/>
                              <a:cs typeface="Arial" panose="020B0604020202020204" pitchFamily="34" charset="0"/>
                            </a:rPr>
                            <m:t>1</m:t>
                          </m:r>
                        </m:num>
                        <m:den>
                          <m:r>
                            <a:rPr lang="pt-BR" sz="2000" b="0" i="1" smtClean="0">
                              <a:latin typeface="Cambria Math" panose="02040503050406030204" pitchFamily="18" charset="0"/>
                              <a:cs typeface="Arial" panose="020B0604020202020204" pitchFamily="34" charset="0"/>
                            </a:rPr>
                            <m:t>𝑘</m:t>
                          </m:r>
                        </m:den>
                      </m:f>
                      <m:nary>
                        <m:naryPr>
                          <m:chr m:val="∑"/>
                          <m:ctrlPr>
                            <a:rPr lang="pt-BR" sz="2000" i="1" smtClean="0">
                              <a:latin typeface="Cambria Math" panose="02040503050406030204" pitchFamily="18" charset="0"/>
                              <a:cs typeface="Arial" panose="020B0604020202020204" pitchFamily="34" charset="0"/>
                            </a:rPr>
                          </m:ctrlPr>
                        </m:naryPr>
                        <m:sub>
                          <m:r>
                            <m:rPr>
                              <m:brk m:alnAt="23"/>
                            </m:rPr>
                            <a:rPr lang="pt-BR" sz="2000" b="0" i="1" smtClean="0">
                              <a:latin typeface="Cambria Math" panose="02040503050406030204" pitchFamily="18" charset="0"/>
                              <a:cs typeface="Arial" panose="020B0604020202020204" pitchFamily="34" charset="0"/>
                            </a:rPr>
                            <m:t>𝑖</m:t>
                          </m:r>
                          <m:r>
                            <a:rPr lang="pt-BR" sz="2000" b="0" i="1" smtClean="0">
                              <a:latin typeface="Cambria Math" panose="02040503050406030204" pitchFamily="18" charset="0"/>
                              <a:cs typeface="Arial" panose="020B0604020202020204" pitchFamily="34" charset="0"/>
                            </a:rPr>
                            <m:t>=1</m:t>
                          </m:r>
                        </m:sub>
                        <m:sup>
                          <m:r>
                            <a:rPr lang="pt-BR" sz="2000" b="0" i="1" smtClean="0">
                              <a:latin typeface="Cambria Math" panose="02040503050406030204" pitchFamily="18" charset="0"/>
                              <a:cs typeface="Arial" panose="020B0604020202020204" pitchFamily="34" charset="0"/>
                            </a:rPr>
                            <m:t>𝑘</m:t>
                          </m:r>
                        </m:sup>
                        <m:e>
                          <m:func>
                            <m:funcPr>
                              <m:ctrlPr>
                                <a:rPr lang="pt-BR" sz="2000" i="1" smtClean="0">
                                  <a:latin typeface="Cambria Math" panose="02040503050406030204" pitchFamily="18" charset="0"/>
                                  <a:cs typeface="Arial" panose="020B0604020202020204" pitchFamily="34" charset="0"/>
                                </a:rPr>
                              </m:ctrlPr>
                            </m:funcPr>
                            <m:fName>
                              <m:limLow>
                                <m:limLowPr>
                                  <m:ctrlPr>
                                    <a:rPr lang="pt-BR" sz="2000" i="1" smtClean="0">
                                      <a:latin typeface="Cambria Math" panose="02040503050406030204" pitchFamily="18" charset="0"/>
                                      <a:cs typeface="Arial" panose="020B0604020202020204" pitchFamily="34" charset="0"/>
                                    </a:rPr>
                                  </m:ctrlPr>
                                </m:limLowPr>
                                <m:e>
                                  <m:r>
                                    <m:rPr>
                                      <m:sty m:val="p"/>
                                    </m:rPr>
                                    <a:rPr lang="pt-BR" sz="2000" i="0" smtClean="0">
                                      <a:latin typeface="Cambria Math" panose="02040503050406030204" pitchFamily="18" charset="0"/>
                                      <a:cs typeface="Arial" panose="020B0604020202020204" pitchFamily="34" charset="0"/>
                                    </a:rPr>
                                    <m:t>max</m:t>
                                  </m:r>
                                </m:e>
                                <m:lim>
                                  <m:r>
                                    <a:rPr lang="pt-BR" sz="2000" b="0" i="1" smtClean="0">
                                      <a:latin typeface="Cambria Math" panose="02040503050406030204" pitchFamily="18" charset="0"/>
                                      <a:cs typeface="Arial" panose="020B0604020202020204" pitchFamily="34" charset="0"/>
                                    </a:rPr>
                                    <m:t>𝑖</m:t>
                                  </m:r>
                                  <m:r>
                                    <a:rPr lang="pt-BR" sz="2000" b="0" i="1" smtClean="0">
                                      <a:latin typeface="Cambria Math" panose="02040503050406030204" pitchFamily="18" charset="0"/>
                                      <a:ea typeface="Cambria Math" panose="02040503050406030204" pitchFamily="18" charset="0"/>
                                      <a:cs typeface="Arial" panose="020B0604020202020204" pitchFamily="34" charset="0"/>
                                    </a:rPr>
                                    <m:t>≠</m:t>
                                  </m:r>
                                  <m:r>
                                    <a:rPr lang="pt-BR" sz="2000" b="0" i="1" smtClean="0">
                                      <a:latin typeface="Cambria Math" panose="02040503050406030204" pitchFamily="18" charset="0"/>
                                      <a:ea typeface="Cambria Math" panose="02040503050406030204" pitchFamily="18" charset="0"/>
                                      <a:cs typeface="Arial" panose="020B0604020202020204" pitchFamily="34" charset="0"/>
                                    </a:rPr>
                                    <m:t>𝑗</m:t>
                                  </m:r>
                                </m:lim>
                              </m:limLow>
                            </m:fName>
                            <m:e>
                              <m:d>
                                <m:dPr>
                                  <m:ctrlPr>
                                    <a:rPr lang="pt-BR" sz="2000" i="1" smtClean="0">
                                      <a:latin typeface="Cambria Math" panose="02040503050406030204" pitchFamily="18" charset="0"/>
                                      <a:cs typeface="Arial" panose="020B0604020202020204" pitchFamily="34" charset="0"/>
                                    </a:rPr>
                                  </m:ctrlPr>
                                </m:dPr>
                                <m:e>
                                  <m:f>
                                    <m:fPr>
                                      <m:ctrlPr>
                                        <a:rPr lang="pt-BR" sz="2000" i="1" smtClean="0">
                                          <a:latin typeface="Cambria Math" panose="02040503050406030204" pitchFamily="18" charset="0"/>
                                          <a:cs typeface="Arial" panose="020B0604020202020204" pitchFamily="34" charset="0"/>
                                        </a:rPr>
                                      </m:ctrlPr>
                                    </m:fPr>
                                    <m:num>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𝑆</m:t>
                                          </m:r>
                                        </m:e>
                                        <m:sub>
                                          <m:r>
                                            <a:rPr lang="pt-BR" sz="2000" b="0" i="1" smtClean="0">
                                              <a:latin typeface="Cambria Math" panose="02040503050406030204" pitchFamily="18" charset="0"/>
                                              <a:cs typeface="Arial" panose="020B0604020202020204" pitchFamily="34" charset="0"/>
                                            </a:rPr>
                                            <m:t>𝑖</m:t>
                                          </m:r>
                                        </m:sub>
                                      </m:sSub>
                                      <m:r>
                                        <a:rPr lang="pt-BR" sz="2000" b="0" i="1" smtClean="0">
                                          <a:latin typeface="Cambria Math" panose="02040503050406030204" pitchFamily="18" charset="0"/>
                                          <a:cs typeface="Arial" panose="020B0604020202020204" pitchFamily="34" charset="0"/>
                                        </a:rPr>
                                        <m:t>+</m:t>
                                      </m:r>
                                      <m:sSub>
                                        <m:sSubPr>
                                          <m:ctrlPr>
                                            <a:rPr lang="pt-BR" sz="2000" b="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𝑆</m:t>
                                          </m:r>
                                        </m:e>
                                        <m:sub>
                                          <m:r>
                                            <a:rPr lang="pt-BR" sz="2000" b="0" i="1" smtClean="0">
                                              <a:latin typeface="Cambria Math" panose="02040503050406030204" pitchFamily="18" charset="0"/>
                                              <a:cs typeface="Arial" panose="020B0604020202020204" pitchFamily="34" charset="0"/>
                                            </a:rPr>
                                            <m:t>𝑗</m:t>
                                          </m:r>
                                        </m:sub>
                                      </m:sSub>
                                    </m:num>
                                    <m:den>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𝑀</m:t>
                                          </m:r>
                                        </m:e>
                                        <m:sub>
                                          <m:r>
                                            <a:rPr lang="pt-BR" sz="2000" b="0" i="1" smtClean="0">
                                              <a:latin typeface="Cambria Math" panose="02040503050406030204" pitchFamily="18" charset="0"/>
                                              <a:cs typeface="Arial" panose="020B0604020202020204" pitchFamily="34" charset="0"/>
                                            </a:rPr>
                                            <m:t>𝑖𝑗</m:t>
                                          </m:r>
                                        </m:sub>
                                      </m:sSub>
                                    </m:den>
                                  </m:f>
                                </m:e>
                              </m:d>
                            </m:e>
                          </m:func>
                        </m:e>
                      </m:nary>
                    </m:oMath>
                  </m:oMathPara>
                </a14:m>
                <a:endParaRPr lang="pt-BR" sz="2000" dirty="0">
                  <a:latin typeface="Helvetica" pitchFamily="2" charset="0"/>
                  <a:cs typeface="Arial" panose="020B0604020202020204" pitchFamily="34" charset="0"/>
                </a:endParaRPr>
              </a:p>
              <a:p>
                <a:pPr>
                  <a:lnSpc>
                    <a:spcPts val="3000"/>
                  </a:lnSpc>
                </a:pPr>
                <a:endParaRPr lang="pt-BR" sz="2000" dirty="0">
                  <a:latin typeface="Helvetica" pitchFamily="2" charset="0"/>
                  <a:cs typeface="Arial" panose="020B0604020202020204" pitchFamily="34" charset="0"/>
                </a:endParaRPr>
              </a:p>
            </p:txBody>
          </p:sp>
        </mc:Choice>
        <mc:Fallback xmlns="">
          <p:sp>
            <p:nvSpPr>
              <p:cNvPr id="13" name="CaixaDeTexto 12">
                <a:extLst>
                  <a:ext uri="{FF2B5EF4-FFF2-40B4-BE49-F238E27FC236}">
                    <a16:creationId xmlns:a16="http://schemas.microsoft.com/office/drawing/2014/main" id="{C8DD533A-C4F5-89F4-9133-D9FCBFA9420F}"/>
                  </a:ext>
                </a:extLst>
              </p:cNvPr>
              <p:cNvSpPr txBox="1">
                <a:spLocks noRot="1" noChangeAspect="1" noMove="1" noResize="1" noEditPoints="1" noAdjustHandles="1" noChangeArrowheads="1" noChangeShapeType="1" noTextEdit="1"/>
              </p:cNvSpPr>
              <p:nvPr/>
            </p:nvSpPr>
            <p:spPr>
              <a:xfrm>
                <a:off x="916791" y="5026865"/>
                <a:ext cx="2959469" cy="1593962"/>
              </a:xfrm>
              <a:prstGeom prst="rect">
                <a:avLst/>
              </a:prstGeom>
              <a:blipFill>
                <a:blip r:embed="rId2"/>
                <a:stretch>
                  <a:fillRect l="-11728" t="-35249" b="-79693"/>
                </a:stretch>
              </a:blipFill>
              <a:ln w="19050">
                <a:noFill/>
              </a:ln>
            </p:spPr>
            <p:txBody>
              <a:bodyPr/>
              <a:lstStyle/>
              <a:p>
                <a:r>
                  <a:rPr lang="pt-BR">
                    <a:noFill/>
                  </a:rPr>
                  <a:t> </a:t>
                </a:r>
              </a:p>
            </p:txBody>
          </p:sp>
        </mc:Fallback>
      </mc:AlternateContent>
      <p:pic>
        <p:nvPicPr>
          <p:cNvPr id="5" name="Gráfico 4">
            <a:extLst>
              <a:ext uri="{FF2B5EF4-FFF2-40B4-BE49-F238E27FC236}">
                <a16:creationId xmlns:a16="http://schemas.microsoft.com/office/drawing/2014/main" id="{E8FC7DFD-60DF-2120-9EE5-65BAB2C8A8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6297" y="1822064"/>
            <a:ext cx="4477503" cy="3089130"/>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23BD01EA-FB81-8F84-D0C1-9B6DC770855F}"/>
                  </a:ext>
                </a:extLst>
              </p:cNvPr>
              <p:cNvSpPr txBox="1"/>
              <p:nvPr/>
            </p:nvSpPr>
            <p:spPr>
              <a:xfrm>
                <a:off x="3876261" y="5026865"/>
                <a:ext cx="3488634" cy="1618200"/>
              </a:xfrm>
              <a:prstGeom prst="rect">
                <a:avLst/>
              </a:prstGeom>
              <a:solidFill>
                <a:schemeClr val="bg1">
                  <a:lumMod val="95000"/>
                </a:schemeClr>
              </a:solidFill>
              <a:ln w="19050">
                <a:noFill/>
              </a:ln>
            </p:spPr>
            <p:txBody>
              <a:bodyPr wrap="square" lIns="180000" rIns="180000" numCol="1" rtlCol="0">
                <a:spAutoFit/>
              </a:bodyPr>
              <a:lstStyle/>
              <a:p>
                <a:pPr>
                  <a:lnSpc>
                    <a:spcPts val="3000"/>
                  </a:lnSpc>
                </a:pPr>
                <a:r>
                  <a:rPr lang="pt-BR" sz="2000" dirty="0">
                    <a:latin typeface="Helvetica" pitchFamily="2" charset="0"/>
                    <a:cs typeface="Arial" panose="020B0604020202020204" pitchFamily="34" charset="0"/>
                  </a:rPr>
                  <a:t>onde,</a:t>
                </a:r>
              </a:p>
              <a:p>
                <a:pPr>
                  <a:lnSpc>
                    <a:spcPts val="3000"/>
                  </a:lnSpc>
                </a:pPr>
                <a14:m>
                  <m:oMath xmlns:m="http://schemas.openxmlformats.org/officeDocument/2006/math">
                    <m:r>
                      <a:rPr lang="pt-BR" sz="2000" b="0" i="1" smtClean="0">
                        <a:latin typeface="Cambria Math" panose="02040503050406030204" pitchFamily="18" charset="0"/>
                        <a:cs typeface="Arial" panose="020B0604020202020204" pitchFamily="34" charset="0"/>
                      </a:rPr>
                      <m:t>𝑖</m:t>
                    </m:r>
                    <m:r>
                      <a:rPr lang="pt-BR" sz="2000" b="0" i="1" smtClean="0">
                        <a:latin typeface="Cambria Math" panose="02040503050406030204" pitchFamily="18" charset="0"/>
                        <a:cs typeface="Arial" panose="020B0604020202020204" pitchFamily="34" charset="0"/>
                      </a:rPr>
                      <m:t>,</m:t>
                    </m:r>
                    <m:r>
                      <a:rPr lang="pt-BR" sz="2000" b="0" i="1" smtClean="0">
                        <a:latin typeface="Cambria Math" panose="02040503050406030204" pitchFamily="18" charset="0"/>
                        <a:cs typeface="Arial" panose="020B0604020202020204" pitchFamily="34" charset="0"/>
                      </a:rPr>
                      <m:t>𝑗</m:t>
                    </m:r>
                  </m:oMath>
                </a14:m>
                <a:r>
                  <a:rPr lang="pt-BR" sz="2000" dirty="0">
                    <a:latin typeface="Helvetica" pitchFamily="2" charset="0"/>
                    <a:cs typeface="Arial" panose="020B0604020202020204" pitchFamily="34" charset="0"/>
                  </a:rPr>
                  <a:t>: clusters distintos</a:t>
                </a:r>
              </a:p>
              <a:p>
                <a:pPr>
                  <a:lnSpc>
                    <a:spcPts val="3000"/>
                  </a:lnSpc>
                </a:pPr>
                <a14:m>
                  <m:oMath xmlns:m="http://schemas.openxmlformats.org/officeDocument/2006/math">
                    <m:r>
                      <a:rPr lang="pt-BR" sz="2000" b="0" i="1" smtClean="0">
                        <a:latin typeface="Cambria Math" panose="02040503050406030204" pitchFamily="18" charset="0"/>
                        <a:cs typeface="Arial" panose="020B0604020202020204" pitchFamily="34" charset="0"/>
                      </a:rPr>
                      <m:t>𝑆</m:t>
                    </m:r>
                  </m:oMath>
                </a14:m>
                <a:r>
                  <a:rPr lang="pt-BR" sz="2000" dirty="0">
                    <a:latin typeface="Helvetica" pitchFamily="2" charset="0"/>
                    <a:cs typeface="Arial" panose="020B0604020202020204" pitchFamily="34" charset="0"/>
                  </a:rPr>
                  <a:t>: dispersão interna</a:t>
                </a:r>
              </a:p>
              <a:p>
                <a:pPr>
                  <a:lnSpc>
                    <a:spcPts val="3000"/>
                  </a:lnSpc>
                </a:pPr>
                <a14:m>
                  <m:oMath xmlns:m="http://schemas.openxmlformats.org/officeDocument/2006/math">
                    <m:sSub>
                      <m:sSubPr>
                        <m:ctrlPr>
                          <a:rPr lang="pt-BR" sz="2000" i="1" smtClean="0">
                            <a:latin typeface="Cambria Math" panose="02040503050406030204" pitchFamily="18" charset="0"/>
                            <a:cs typeface="Arial" panose="020B0604020202020204" pitchFamily="34" charset="0"/>
                          </a:rPr>
                        </m:ctrlPr>
                      </m:sSubPr>
                      <m:e>
                        <m:r>
                          <a:rPr lang="pt-BR" sz="2000" b="0" i="1" smtClean="0">
                            <a:latin typeface="Cambria Math" panose="02040503050406030204" pitchFamily="18" charset="0"/>
                            <a:cs typeface="Arial" panose="020B0604020202020204" pitchFamily="34" charset="0"/>
                          </a:rPr>
                          <m:t>𝑀</m:t>
                        </m:r>
                      </m:e>
                      <m:sub>
                        <m:r>
                          <a:rPr lang="pt-BR" sz="2000" b="0" i="1" smtClean="0">
                            <a:latin typeface="Cambria Math" panose="02040503050406030204" pitchFamily="18" charset="0"/>
                            <a:cs typeface="Arial" panose="020B0604020202020204" pitchFamily="34" charset="0"/>
                          </a:rPr>
                          <m:t>𝑖𝑗</m:t>
                        </m:r>
                      </m:sub>
                    </m:sSub>
                  </m:oMath>
                </a14:m>
                <a:r>
                  <a:rPr lang="pt-BR" sz="2000" dirty="0">
                    <a:latin typeface="Helvetica" pitchFamily="2" charset="0"/>
                    <a:cs typeface="Arial" panose="020B0604020202020204" pitchFamily="34" charset="0"/>
                  </a:rPr>
                  <a:t>: distância entre clusters</a:t>
                </a:r>
              </a:p>
            </p:txBody>
          </p:sp>
        </mc:Choice>
        <mc:Fallback xmlns="">
          <p:sp>
            <p:nvSpPr>
              <p:cNvPr id="6" name="CaixaDeTexto 5">
                <a:extLst>
                  <a:ext uri="{FF2B5EF4-FFF2-40B4-BE49-F238E27FC236}">
                    <a16:creationId xmlns:a16="http://schemas.microsoft.com/office/drawing/2014/main" id="{23BD01EA-FB81-8F84-D0C1-9B6DC770855F}"/>
                  </a:ext>
                </a:extLst>
              </p:cNvPr>
              <p:cNvSpPr txBox="1">
                <a:spLocks noRot="1" noChangeAspect="1" noMove="1" noResize="1" noEditPoints="1" noAdjustHandles="1" noChangeArrowheads="1" noChangeShapeType="1" noTextEdit="1"/>
              </p:cNvSpPr>
              <p:nvPr/>
            </p:nvSpPr>
            <p:spPr>
              <a:xfrm>
                <a:off x="3876261" y="5026865"/>
                <a:ext cx="3488634" cy="1618200"/>
              </a:xfrm>
              <a:prstGeom prst="rect">
                <a:avLst/>
              </a:prstGeom>
              <a:blipFill>
                <a:blip r:embed="rId5"/>
                <a:stretch>
                  <a:fillRect b="-4151"/>
                </a:stretch>
              </a:blipFill>
              <a:ln w="19050">
                <a:noFill/>
              </a:ln>
            </p:spPr>
            <p:txBody>
              <a:bodyPr/>
              <a:lstStyle/>
              <a:p>
                <a:r>
                  <a:rPr lang="pt-BR">
                    <a:noFill/>
                  </a:rPr>
                  <a:t> </a:t>
                </a:r>
              </a:p>
            </p:txBody>
          </p:sp>
        </mc:Fallback>
      </mc:AlternateContent>
      <p:sp>
        <p:nvSpPr>
          <p:cNvPr id="7" name="Retângulo 6">
            <a:extLst>
              <a:ext uri="{FF2B5EF4-FFF2-40B4-BE49-F238E27FC236}">
                <a16:creationId xmlns:a16="http://schemas.microsoft.com/office/drawing/2014/main" id="{653A1779-50EF-BD5A-EAC5-028A8D460086}"/>
              </a:ext>
            </a:extLst>
          </p:cNvPr>
          <p:cNvSpPr/>
          <p:nvPr/>
        </p:nvSpPr>
        <p:spPr>
          <a:xfrm>
            <a:off x="916790" y="5026865"/>
            <a:ext cx="6448106" cy="159396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4114F590-6661-753B-0F97-1EA84867F8A6}"/>
              </a:ext>
            </a:extLst>
          </p:cNvPr>
          <p:cNvSpPr txBox="1"/>
          <p:nvPr/>
        </p:nvSpPr>
        <p:spPr>
          <a:xfrm>
            <a:off x="1073187" y="4826810"/>
            <a:ext cx="1678986"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NOTAÇÃO</a:t>
            </a:r>
            <a:endParaRPr lang="pt-BR" sz="2000" dirty="0">
              <a:solidFill>
                <a:schemeClr val="bg2"/>
              </a:solidFill>
            </a:endParaRPr>
          </a:p>
        </p:txBody>
      </p:sp>
    </p:spTree>
    <p:extLst>
      <p:ext uri="{BB962C8B-B14F-4D97-AF65-F5344CB8AC3E}">
        <p14:creationId xmlns:p14="http://schemas.microsoft.com/office/powerpoint/2010/main" val="394635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RESULTADOS </a:t>
            </a:r>
            <a:r>
              <a:rPr lang="pt-BR" sz="2800" dirty="0">
                <a:solidFill>
                  <a:schemeClr val="tx1">
                    <a:lumMod val="50000"/>
                    <a:lumOff val="50000"/>
                  </a:schemeClr>
                </a:solidFill>
                <a:latin typeface="Helvetica" pitchFamily="2" charset="0"/>
                <a:cs typeface="Arial" panose="020B0604020202020204" pitchFamily="34" charset="0"/>
              </a:rPr>
              <a:t>Estatísticas dos dados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173494"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No quinquênio observado, foram 4.453 registros de despesas em 86 números únicos de CNPJ, com valor médio de R$ </a:t>
            </a:r>
            <a:r>
              <a:rPr lang="pt-BR" sz="2000" dirty="0">
                <a:solidFill>
                  <a:srgbClr val="000000"/>
                </a:solidFill>
                <a:latin typeface="Helvetica" pitchFamily="2" charset="0"/>
              </a:rPr>
              <a:t>400,76; porém, com desvio-padrão elevado — coeficiente de variação de 241,41%.</a:t>
            </a:r>
          </a:p>
          <a:p>
            <a:pPr marL="0" indent="0">
              <a:lnSpc>
                <a:spcPts val="3000"/>
              </a:lnSpc>
              <a:spcBef>
                <a:spcPts val="0"/>
              </a:spcBef>
              <a:buNone/>
            </a:pPr>
            <a:endParaRPr lang="pt-BR" sz="2000" b="0" i="0" u="none" strike="noStrike" dirty="0">
              <a:solidFill>
                <a:srgbClr val="000000"/>
              </a:solidFill>
              <a:effectLst/>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O conjunto apresenta cauda à direita mais longa e pico acentuado em comparação à distribuição normal (Figura 9).</a:t>
            </a:r>
          </a:p>
        </p:txBody>
      </p:sp>
      <p:sp>
        <p:nvSpPr>
          <p:cNvPr id="8" name="CaixaDeTexto 7">
            <a:extLst>
              <a:ext uri="{FF2B5EF4-FFF2-40B4-BE49-F238E27FC236}">
                <a16:creationId xmlns:a16="http://schemas.microsoft.com/office/drawing/2014/main" id="{347181AC-D10B-BDCA-FF56-BF0D84F03CB8}"/>
              </a:ext>
            </a:extLst>
          </p:cNvPr>
          <p:cNvSpPr txBox="1"/>
          <p:nvPr/>
        </p:nvSpPr>
        <p:spPr>
          <a:xfrm>
            <a:off x="6096000" y="5065964"/>
            <a:ext cx="5173494" cy="276999"/>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9: Assimetria e curtose do conjunto</a:t>
            </a:r>
          </a:p>
        </p:txBody>
      </p:sp>
      <p:pic>
        <p:nvPicPr>
          <p:cNvPr id="11" name="Gráfico 10">
            <a:extLst>
              <a:ext uri="{FF2B5EF4-FFF2-40B4-BE49-F238E27FC236}">
                <a16:creationId xmlns:a16="http://schemas.microsoft.com/office/drawing/2014/main" id="{3A8D3296-8619-42F0-0C0C-D4ECB21D13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822064"/>
            <a:ext cx="5485273" cy="3382400"/>
          </a:xfrm>
          <a:prstGeom prst="rect">
            <a:avLst/>
          </a:prstGeom>
        </p:spPr>
      </p:pic>
    </p:spTree>
    <p:extLst>
      <p:ext uri="{BB962C8B-B14F-4D97-AF65-F5344CB8AC3E}">
        <p14:creationId xmlns:p14="http://schemas.microsoft.com/office/powerpoint/2010/main" val="399196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RESULTADOS </a:t>
            </a:r>
            <a:r>
              <a:rPr lang="pt-BR" sz="2800" dirty="0">
                <a:solidFill>
                  <a:schemeClr val="tx1">
                    <a:lumMod val="50000"/>
                    <a:lumOff val="50000"/>
                  </a:schemeClr>
                </a:solidFill>
                <a:latin typeface="Helvetica" pitchFamily="2" charset="0"/>
                <a:cs typeface="Arial" panose="020B0604020202020204" pitchFamily="34" charset="0"/>
              </a:rPr>
              <a:t>Descobertas do algoritmo</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7736840"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Com a aplicação do algoritmo, foram obtidas 262 anomalias que somaram R$ 197.697,24 — 11,08% do valor total de despesas.</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Do conjunto de 86 empresas, todas apresentam resultados ideais para o método da silhueta (valores entre 0,577 e 0,918); 79 apresentaram resultados ideais para o índice de Davies-</a:t>
            </a:r>
            <a:r>
              <a:rPr lang="pt-BR" sz="2000" b="0" i="0" u="none" strike="noStrike" dirty="0" err="1">
                <a:solidFill>
                  <a:srgbClr val="000000"/>
                </a:solidFill>
                <a:effectLst/>
                <a:latin typeface="Helvetica" pitchFamily="2" charset="0"/>
              </a:rPr>
              <a:t>Bouldin</a:t>
            </a:r>
            <a:r>
              <a:rPr lang="pt-BR" sz="2000" b="0" i="0" u="none" strike="noStrike" dirty="0">
                <a:solidFill>
                  <a:srgbClr val="000000"/>
                </a:solidFill>
                <a:effectLst/>
                <a:latin typeface="Helvetica" pitchFamily="2" charset="0"/>
              </a:rPr>
              <a:t> (valores entre 0,166 e 0,489), enquanto sete apresentaram resultados abaixo do ideal (valores entre 0,508 e 0,573).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Em suma, a clusterização foi bem executada.</a:t>
            </a:r>
          </a:p>
        </p:txBody>
      </p:sp>
    </p:spTree>
    <p:extLst>
      <p:ext uri="{BB962C8B-B14F-4D97-AF65-F5344CB8AC3E}">
        <p14:creationId xmlns:p14="http://schemas.microsoft.com/office/powerpoint/2010/main" val="411284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RESULTADOS </a:t>
            </a:r>
            <a:r>
              <a:rPr lang="pt-BR" sz="2800" dirty="0">
                <a:solidFill>
                  <a:schemeClr val="tx1">
                    <a:lumMod val="50000"/>
                    <a:lumOff val="50000"/>
                  </a:schemeClr>
                </a:solidFill>
                <a:latin typeface="Helvetica" pitchFamily="2" charset="0"/>
                <a:cs typeface="Arial" panose="020B0604020202020204" pitchFamily="34" charset="0"/>
              </a:rPr>
              <a:t>Discussão sobre anomalia</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4058920"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Anomalias, no contexto deste trabalho, são valores de despesas que não se enquadram nos agrupamentos criados pelo algoritmo. Algumas se posicionam no meio de todas as despesas de determinada empresa, não sendo os maiores valores no conjunto de despesas (Figura 10).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São, portanto, falsos positivos.</a:t>
            </a:r>
          </a:p>
        </p:txBody>
      </p:sp>
      <p:pic>
        <p:nvPicPr>
          <p:cNvPr id="5" name="Imagem 4">
            <a:extLst>
              <a:ext uri="{FF2B5EF4-FFF2-40B4-BE49-F238E27FC236}">
                <a16:creationId xmlns:a16="http://schemas.microsoft.com/office/drawing/2014/main" id="{EDA4A15F-0136-1B01-A780-00292A4711E5}"/>
              </a:ext>
            </a:extLst>
          </p:cNvPr>
          <p:cNvPicPr>
            <a:picLocks noChangeAspect="1"/>
          </p:cNvPicPr>
          <p:nvPr/>
        </p:nvPicPr>
        <p:blipFill>
          <a:blip r:embed="rId2"/>
          <a:stretch>
            <a:fillRect/>
          </a:stretch>
        </p:blipFill>
        <p:spPr>
          <a:xfrm>
            <a:off x="5460731" y="1822064"/>
            <a:ext cx="5893069" cy="2810896"/>
          </a:xfrm>
          <a:prstGeom prst="rect">
            <a:avLst/>
          </a:prstGeom>
        </p:spPr>
      </p:pic>
      <p:sp>
        <p:nvSpPr>
          <p:cNvPr id="6" name="CaixaDeTexto 5">
            <a:extLst>
              <a:ext uri="{FF2B5EF4-FFF2-40B4-BE49-F238E27FC236}">
                <a16:creationId xmlns:a16="http://schemas.microsoft.com/office/drawing/2014/main" id="{48052287-25B0-9BC5-442B-4561A79C6089}"/>
              </a:ext>
            </a:extLst>
          </p:cNvPr>
          <p:cNvSpPr txBox="1"/>
          <p:nvPr/>
        </p:nvSpPr>
        <p:spPr>
          <a:xfrm>
            <a:off x="5460731" y="1545065"/>
            <a:ext cx="5893069" cy="276999"/>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10: Não anomalias e anomalias em 12 empresas aleatórias</a:t>
            </a:r>
          </a:p>
        </p:txBody>
      </p:sp>
    </p:spTree>
    <p:extLst>
      <p:ext uri="{BB962C8B-B14F-4D97-AF65-F5344CB8AC3E}">
        <p14:creationId xmlns:p14="http://schemas.microsoft.com/office/powerpoint/2010/main" val="322025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RESULTADOS </a:t>
            </a:r>
            <a:r>
              <a:rPr lang="pt-BR" sz="2800" dirty="0">
                <a:solidFill>
                  <a:schemeClr val="tx1">
                    <a:lumMod val="50000"/>
                    <a:lumOff val="50000"/>
                  </a:schemeClr>
                </a:solidFill>
                <a:latin typeface="Helvetica" pitchFamily="2" charset="0"/>
                <a:cs typeface="Arial" panose="020B0604020202020204" pitchFamily="34" charset="0"/>
              </a:rPr>
              <a:t>Números finais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7747000" cy="3315335"/>
          </a:xfrm>
        </p:spPr>
        <p:txBody>
          <a:bodyPr>
            <a:noAutofit/>
          </a:bodyPr>
          <a:lstStyle/>
          <a:p>
            <a:pPr marL="0" indent="0">
              <a:lnSpc>
                <a:spcPts val="3000"/>
              </a:lnSpc>
              <a:spcBef>
                <a:spcPts val="0"/>
              </a:spcBef>
              <a:buNone/>
            </a:pPr>
            <a:r>
              <a:rPr lang="pt-BR" sz="2000" dirty="0">
                <a:solidFill>
                  <a:srgbClr val="000000"/>
                </a:solidFill>
                <a:latin typeface="Helvetica" pitchFamily="2" charset="0"/>
              </a:rPr>
              <a:t>Para descartar falsos positivos, f</a:t>
            </a:r>
            <a:r>
              <a:rPr lang="pt-BR" sz="2000" b="0" i="0" u="none" strike="noStrike" dirty="0">
                <a:solidFill>
                  <a:srgbClr val="000000"/>
                </a:solidFill>
                <a:effectLst/>
                <a:latin typeface="Helvetica" pitchFamily="2" charset="0"/>
              </a:rPr>
              <a:t>oram consideradas anomalias passíveis de inquirição dos órgãos de controle somente aquelas cujos valores são maiores que o maior valor de não anomalia do último cluster.</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Tal critério levou ao resultado de 46 anomalias em 32 empresas, com valor total de R$ 44.348,88.</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endParaRPr lang="pt-BR" sz="2000" b="0" i="0" u="none" strike="noStrike" dirty="0">
              <a:solidFill>
                <a:srgbClr val="000000"/>
              </a:solidFill>
              <a:effectLst/>
              <a:latin typeface="Helvetica" pitchFamily="2" charset="0"/>
            </a:endParaRPr>
          </a:p>
        </p:txBody>
      </p:sp>
    </p:spTree>
    <p:extLst>
      <p:ext uri="{BB962C8B-B14F-4D97-AF65-F5344CB8AC3E}">
        <p14:creationId xmlns:p14="http://schemas.microsoft.com/office/powerpoint/2010/main" val="3572803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CONSIDERAÇÕES FINAIS </a:t>
            </a:r>
            <a:r>
              <a:rPr lang="pt-BR" sz="2800" dirty="0">
                <a:solidFill>
                  <a:schemeClr val="tx1">
                    <a:lumMod val="50000"/>
                    <a:lumOff val="50000"/>
                  </a:schemeClr>
                </a:solidFill>
                <a:latin typeface="Helvetica" pitchFamily="2" charset="0"/>
                <a:cs typeface="Arial" panose="020B0604020202020204" pitchFamily="34" charset="0"/>
              </a:rPr>
              <a:t>Números finais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199" y="1825625"/>
            <a:ext cx="8587903" cy="4857277"/>
          </a:xfrm>
        </p:spPr>
        <p:txBody>
          <a:bodyPr>
            <a:noAutofit/>
          </a:bodyPr>
          <a:lstStyle/>
          <a:p>
            <a:pPr marL="0" indent="0">
              <a:lnSpc>
                <a:spcPts val="3000"/>
              </a:lnSpc>
              <a:spcBef>
                <a:spcPts val="0"/>
              </a:spcBef>
              <a:buNone/>
            </a:pPr>
            <a:r>
              <a:rPr lang="pt-BR" sz="2000" dirty="0">
                <a:solidFill>
                  <a:srgbClr val="000000"/>
                </a:solidFill>
                <a:latin typeface="Helvetica" pitchFamily="2" charset="0"/>
              </a:rPr>
              <a:t>Um dos direitos garantidos em lei aos deputados estaduais, a verba de gabinete pode superar R$ 28,5 milhões em 2023. Tendo sua origem nos cofres públicos, cabe aos órgãos de controle estaduais a observância de seu uso para coibir eventual malversação dos recursos.</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Técnicas de aprendizado de máquina como clusterização por K-</a:t>
            </a:r>
            <a:r>
              <a:rPr lang="pt-BR" sz="2000" dirty="0" err="1">
                <a:solidFill>
                  <a:srgbClr val="000000"/>
                </a:solidFill>
                <a:latin typeface="Helvetica" pitchFamily="2" charset="0"/>
              </a:rPr>
              <a:t>Means</a:t>
            </a:r>
            <a:r>
              <a:rPr lang="pt-BR" sz="2000" dirty="0">
                <a:solidFill>
                  <a:srgbClr val="000000"/>
                </a:solidFill>
                <a:latin typeface="Helvetica" pitchFamily="2" charset="0"/>
              </a:rPr>
              <a:t> podem auxiliar nessa tarefa. Este trabalho apresentou um algoritmo com métodos robustos, que foi capaz de trazer resultados: 46 despesas efetuadas entre 2018 e 2022 foram consideradas anomalias.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Posta à luz de métodos consagrados de validação, a performance do algoritmo autoral se mostrou sólida. </a:t>
            </a:r>
          </a:p>
          <a:p>
            <a:pPr marL="0" indent="0">
              <a:lnSpc>
                <a:spcPts val="3000"/>
              </a:lnSpc>
              <a:spcBef>
                <a:spcPts val="0"/>
              </a:spcBef>
              <a:buNone/>
            </a:pPr>
            <a:endParaRPr lang="pt-BR" sz="2000" b="0" i="0" u="none" strike="noStrike" dirty="0">
              <a:solidFill>
                <a:srgbClr val="000000"/>
              </a:solidFill>
              <a:effectLst/>
              <a:latin typeface="Helvetica" pitchFamily="2" charset="0"/>
            </a:endParaRPr>
          </a:p>
        </p:txBody>
      </p:sp>
    </p:spTree>
    <p:extLst>
      <p:ext uri="{BB962C8B-B14F-4D97-AF65-F5344CB8AC3E}">
        <p14:creationId xmlns:p14="http://schemas.microsoft.com/office/powerpoint/2010/main" val="260542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INTRODUÇÃO </a:t>
            </a:r>
            <a:r>
              <a:rPr lang="pt-BR" sz="2800" dirty="0">
                <a:solidFill>
                  <a:schemeClr val="tx1">
                    <a:lumMod val="50000"/>
                    <a:lumOff val="50000"/>
                  </a:schemeClr>
                </a:solidFill>
                <a:latin typeface="Helvetica" pitchFamily="2" charset="0"/>
                <a:cs typeface="Arial" panose="020B0604020202020204" pitchFamily="34" charset="0"/>
              </a:rPr>
              <a:t>A verba de gabinete</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991808"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Criada em 1997, a “verba de gabinete”, nome informal para Auxílio-Encargos Gerais de Gabinete de Deputado e Auxílio-Hospedagem, garante aos 94 parlamentares da Assembleia Legislativa de São Paulo o ressarcimento mensal de despesas inerentes ao mandato até o limite de 1.250 unidades fiscais do estado [</a:t>
            </a:r>
            <a:r>
              <a:rPr lang="pt-BR" sz="2000" b="0" i="0" u="none" strike="noStrike" dirty="0" err="1">
                <a:solidFill>
                  <a:srgbClr val="000000"/>
                </a:solidFill>
                <a:effectLst/>
                <a:latin typeface="Helvetica" pitchFamily="2" charset="0"/>
              </a:rPr>
              <a:t>Ufesp</a:t>
            </a:r>
            <a:r>
              <a:rPr lang="pt-BR" sz="2000" b="0" i="0" u="none" strike="noStrike" dirty="0">
                <a:solidFill>
                  <a:srgbClr val="000000"/>
                </a:solidFill>
                <a:effectLst/>
                <a:latin typeface="Helvetica" pitchFamily="2" charset="0"/>
              </a:rPr>
              <a:t>].</a:t>
            </a:r>
            <a:endParaRPr lang="pt-BR" sz="2000" dirty="0">
              <a:latin typeface="Helvetica" pitchFamily="2" charset="0"/>
              <a:cs typeface="Arial" panose="020B0604020202020204" pitchFamily="34" charset="0"/>
            </a:endParaRPr>
          </a:p>
        </p:txBody>
      </p:sp>
      <p:sp>
        <p:nvSpPr>
          <p:cNvPr id="4" name="CaixaDeTexto 3">
            <a:extLst>
              <a:ext uri="{FF2B5EF4-FFF2-40B4-BE49-F238E27FC236}">
                <a16:creationId xmlns:a16="http://schemas.microsoft.com/office/drawing/2014/main" id="{A77393AB-0620-D193-BF6E-98E698E06966}"/>
              </a:ext>
            </a:extLst>
          </p:cNvPr>
          <p:cNvSpPr txBox="1"/>
          <p:nvPr/>
        </p:nvSpPr>
        <p:spPr>
          <a:xfrm>
            <a:off x="7344383" y="1848255"/>
            <a:ext cx="4017216" cy="3896388"/>
          </a:xfrm>
          <a:prstGeom prst="rect">
            <a:avLst/>
          </a:prstGeom>
          <a:solidFill>
            <a:schemeClr val="bg1">
              <a:lumMod val="95000"/>
            </a:schemeClr>
          </a:solidFill>
          <a:ln w="19050">
            <a:solidFill>
              <a:schemeClr val="tx1"/>
            </a:solidFill>
          </a:ln>
        </p:spPr>
        <p:txBody>
          <a:bodyPr wrap="square" lIns="180000" rIns="180000" rtlCol="0">
            <a:spAutoFit/>
          </a:bodyPr>
          <a:lstStyle/>
          <a:p>
            <a:pPr>
              <a:lnSpc>
                <a:spcPts val="3000"/>
              </a:lnSpc>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err="1">
                <a:solidFill>
                  <a:srgbClr val="000000"/>
                </a:solidFill>
                <a:latin typeface="Helvetica" pitchFamily="2" charset="0"/>
                <a:cs typeface="Arial" panose="020B0604020202020204" pitchFamily="34" charset="0"/>
              </a:rPr>
              <a:t>Ufesp</a:t>
            </a:r>
            <a:endParaRPr lang="pt-BR" sz="2000" dirty="0">
              <a:solidFill>
                <a:srgbClr val="000000"/>
              </a:solidFill>
              <a:latin typeface="Helvetica" pitchFamily="2" charset="0"/>
              <a:cs typeface="Arial" panose="020B0604020202020204" pitchFamily="34" charset="0"/>
            </a:endParaRPr>
          </a:p>
          <a:p>
            <a:pPr marL="357188">
              <a:lnSpc>
                <a:spcPts val="3000"/>
              </a:lnSpc>
            </a:pPr>
            <a:r>
              <a:rPr lang="pt-BR" sz="2000" dirty="0">
                <a:solidFill>
                  <a:srgbClr val="000000"/>
                </a:solidFill>
                <a:latin typeface="Helvetica" pitchFamily="2" charset="0"/>
                <a:cs typeface="Arial" panose="020B0604020202020204" pitchFamily="34" charset="0"/>
              </a:rPr>
              <a:t>R$ 31,97</a:t>
            </a:r>
          </a:p>
          <a:p>
            <a:pPr>
              <a:lnSpc>
                <a:spcPts val="3000"/>
              </a:lnSpc>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a:solidFill>
                  <a:srgbClr val="000000"/>
                </a:solidFill>
                <a:latin typeface="Helvetica" pitchFamily="2" charset="0"/>
                <a:cs typeface="Arial" panose="020B0604020202020204" pitchFamily="34" charset="0"/>
              </a:rPr>
              <a:t>Limite mensal por deputado</a:t>
            </a:r>
          </a:p>
          <a:p>
            <a:pPr marL="357188">
              <a:lnSpc>
                <a:spcPts val="3000"/>
              </a:lnSpc>
            </a:pPr>
            <a:r>
              <a:rPr lang="pt-BR" sz="2000" dirty="0">
                <a:solidFill>
                  <a:srgbClr val="000000"/>
                </a:solidFill>
                <a:latin typeface="Helvetica" pitchFamily="2" charset="0"/>
                <a:cs typeface="Arial" panose="020B0604020202020204" pitchFamily="34" charset="0"/>
              </a:rPr>
              <a:t>R$ </a:t>
            </a:r>
            <a:r>
              <a:rPr lang="pt-BR" sz="2000" b="0" i="0" u="none" strike="noStrike" baseline="0" dirty="0">
                <a:solidFill>
                  <a:srgbClr val="000000"/>
                </a:solidFill>
                <a:latin typeface="Helvetica" pitchFamily="2" charset="0"/>
                <a:cs typeface="Arial" panose="020B0604020202020204" pitchFamily="34" charset="0"/>
              </a:rPr>
              <a:t>39.962,50</a:t>
            </a:r>
          </a:p>
          <a:p>
            <a:pPr marL="342900" indent="-342900">
              <a:lnSpc>
                <a:spcPts val="3000"/>
              </a:lnSpc>
              <a:buFont typeface="Arial" panose="020B0604020202020204" pitchFamily="34" charset="0"/>
              <a:buChar char="→"/>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a:solidFill>
                  <a:srgbClr val="000000"/>
                </a:solidFill>
                <a:latin typeface="Helvetica" pitchFamily="2" charset="0"/>
                <a:cs typeface="Arial" panose="020B0604020202020204" pitchFamily="34" charset="0"/>
              </a:rPr>
              <a:t>Total empenhado</a:t>
            </a:r>
          </a:p>
          <a:p>
            <a:pPr marL="357188">
              <a:lnSpc>
                <a:spcPts val="3000"/>
              </a:lnSpc>
            </a:pPr>
            <a:r>
              <a:rPr lang="pt-BR" sz="2000" dirty="0">
                <a:solidFill>
                  <a:srgbClr val="000000"/>
                </a:solidFill>
                <a:latin typeface="Helvetica" pitchFamily="2" charset="0"/>
                <a:cs typeface="Arial" panose="020B0604020202020204" pitchFamily="34" charset="0"/>
              </a:rPr>
              <a:t>R$ 26.652.243,51</a:t>
            </a:r>
          </a:p>
          <a:p>
            <a:pPr marL="357188">
              <a:lnSpc>
                <a:spcPts val="3000"/>
              </a:lnSpc>
            </a:pPr>
            <a:endParaRPr lang="pt-BR" dirty="0">
              <a:latin typeface="Helvetica" pitchFamily="2" charset="0"/>
            </a:endParaRPr>
          </a:p>
        </p:txBody>
      </p:sp>
      <p:sp>
        <p:nvSpPr>
          <p:cNvPr id="5" name="CaixaDeTexto 4">
            <a:extLst>
              <a:ext uri="{FF2B5EF4-FFF2-40B4-BE49-F238E27FC236}">
                <a16:creationId xmlns:a16="http://schemas.microsoft.com/office/drawing/2014/main" id="{8D3D6175-9971-2620-124F-E9E195E2B05C}"/>
              </a:ext>
            </a:extLst>
          </p:cNvPr>
          <p:cNvSpPr txBox="1"/>
          <p:nvPr/>
        </p:nvSpPr>
        <p:spPr>
          <a:xfrm>
            <a:off x="8087314" y="1690688"/>
            <a:ext cx="2531353"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VALORES EM 2022</a:t>
            </a:r>
            <a:endParaRPr lang="pt-BR" sz="2000" dirty="0">
              <a:solidFill>
                <a:schemeClr val="bg2"/>
              </a:solidFill>
            </a:endParaRPr>
          </a:p>
        </p:txBody>
      </p:sp>
    </p:spTree>
    <p:extLst>
      <p:ext uri="{BB962C8B-B14F-4D97-AF65-F5344CB8AC3E}">
        <p14:creationId xmlns:p14="http://schemas.microsoft.com/office/powerpoint/2010/main" val="379530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INTRODUÇÃO </a:t>
            </a:r>
            <a:r>
              <a:rPr lang="pt-BR" sz="2800" dirty="0">
                <a:solidFill>
                  <a:schemeClr val="tx1">
                    <a:lumMod val="50000"/>
                    <a:lumOff val="50000"/>
                  </a:schemeClr>
                </a:solidFill>
                <a:latin typeface="Helvetica" pitchFamily="2" charset="0"/>
                <a:cs typeface="Arial" panose="020B0604020202020204" pitchFamily="34" charset="0"/>
              </a:rPr>
              <a:t>Controle de gastos</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991808"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Tendo origem nos cofres públicos, órgãos de controle como o Ministério Público do Estado não raro abrem procedimentos investigatórios para investigar eventual malversação no uso da verba de gabinete por parte de parlamentares.</a:t>
            </a:r>
          </a:p>
        </p:txBody>
      </p:sp>
      <p:sp>
        <p:nvSpPr>
          <p:cNvPr id="4" name="CaixaDeTexto 3">
            <a:extLst>
              <a:ext uri="{FF2B5EF4-FFF2-40B4-BE49-F238E27FC236}">
                <a16:creationId xmlns:a16="http://schemas.microsoft.com/office/drawing/2014/main" id="{A77393AB-0620-D193-BF6E-98E698E06966}"/>
              </a:ext>
            </a:extLst>
          </p:cNvPr>
          <p:cNvSpPr txBox="1"/>
          <p:nvPr/>
        </p:nvSpPr>
        <p:spPr>
          <a:xfrm>
            <a:off x="7344383" y="1848255"/>
            <a:ext cx="4017216" cy="3896388"/>
          </a:xfrm>
          <a:prstGeom prst="rect">
            <a:avLst/>
          </a:prstGeom>
          <a:solidFill>
            <a:schemeClr val="bg1">
              <a:lumMod val="95000"/>
            </a:schemeClr>
          </a:solidFill>
          <a:ln w="19050">
            <a:solidFill>
              <a:schemeClr val="tx1"/>
            </a:solidFill>
          </a:ln>
        </p:spPr>
        <p:txBody>
          <a:bodyPr wrap="square" lIns="180000" rIns="180000" rtlCol="0">
            <a:spAutoFit/>
          </a:bodyPr>
          <a:lstStyle/>
          <a:p>
            <a:pPr>
              <a:lnSpc>
                <a:spcPts val="3000"/>
              </a:lnSpc>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a:solidFill>
                  <a:srgbClr val="000000"/>
                </a:solidFill>
                <a:latin typeface="Helvetica" pitchFamily="2" charset="0"/>
                <a:cs typeface="Arial" panose="020B0604020202020204" pitchFamily="34" charset="0"/>
              </a:rPr>
              <a:t>29.0001.0246360.2021-54 Apura locação de imóveis de aliados políticos e nunca utilizados</a:t>
            </a:r>
          </a:p>
          <a:p>
            <a:pPr>
              <a:lnSpc>
                <a:spcPts val="3000"/>
              </a:lnSpc>
            </a:pPr>
            <a:endParaRPr lang="pt-BR" sz="2000" dirty="0">
              <a:solidFill>
                <a:srgbClr val="000000"/>
              </a:solidFill>
              <a:latin typeface="Helvetica" pitchFamily="2" charset="0"/>
              <a:cs typeface="Arial" panose="020B0604020202020204" pitchFamily="34" charset="0"/>
            </a:endParaRPr>
          </a:p>
          <a:p>
            <a:pPr marL="342900" indent="-342900">
              <a:lnSpc>
                <a:spcPts val="3000"/>
              </a:lnSpc>
              <a:buFont typeface="Wingdings" panose="05000000000000000000" pitchFamily="2" charset="2"/>
              <a:buChar char="§"/>
            </a:pPr>
            <a:r>
              <a:rPr lang="pt-BR" sz="2000" dirty="0">
                <a:solidFill>
                  <a:srgbClr val="000000"/>
                </a:solidFill>
                <a:latin typeface="Helvetica" pitchFamily="2" charset="0"/>
                <a:cs typeface="Arial" panose="020B0604020202020204" pitchFamily="34" charset="0"/>
              </a:rPr>
              <a:t>0037174-14.2021.8.26.0000 Apura ressarcimento de despesas nunca efetuadas</a:t>
            </a:r>
          </a:p>
          <a:p>
            <a:pPr marL="342900" indent="-342900">
              <a:lnSpc>
                <a:spcPts val="3000"/>
              </a:lnSpc>
              <a:buFont typeface="Wingdings" panose="05000000000000000000" pitchFamily="2" charset="2"/>
              <a:buChar char="§"/>
            </a:pPr>
            <a:endParaRPr lang="pt-BR" dirty="0">
              <a:latin typeface="Helvetica" pitchFamily="2" charset="0"/>
            </a:endParaRPr>
          </a:p>
        </p:txBody>
      </p:sp>
      <p:sp>
        <p:nvSpPr>
          <p:cNvPr id="5" name="CaixaDeTexto 4">
            <a:extLst>
              <a:ext uri="{FF2B5EF4-FFF2-40B4-BE49-F238E27FC236}">
                <a16:creationId xmlns:a16="http://schemas.microsoft.com/office/drawing/2014/main" id="{8D3D6175-9971-2620-124F-E9E195E2B05C}"/>
              </a:ext>
            </a:extLst>
          </p:cNvPr>
          <p:cNvSpPr txBox="1"/>
          <p:nvPr/>
        </p:nvSpPr>
        <p:spPr>
          <a:xfrm>
            <a:off x="8532895" y="1690688"/>
            <a:ext cx="1640191"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EXEMPLOS</a:t>
            </a:r>
            <a:endParaRPr lang="pt-BR" sz="2000" dirty="0">
              <a:solidFill>
                <a:schemeClr val="bg2"/>
              </a:solidFill>
            </a:endParaRPr>
          </a:p>
        </p:txBody>
      </p:sp>
    </p:spTree>
    <p:extLst>
      <p:ext uri="{BB962C8B-B14F-4D97-AF65-F5344CB8AC3E}">
        <p14:creationId xmlns:p14="http://schemas.microsoft.com/office/powerpoint/2010/main" val="124641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MATERIAIS E MÉTODO </a:t>
            </a:r>
            <a:r>
              <a:rPr lang="pt-BR" sz="2800" dirty="0">
                <a:solidFill>
                  <a:schemeClr val="tx1">
                    <a:lumMod val="50000"/>
                    <a:lumOff val="50000"/>
                  </a:schemeClr>
                </a:solidFill>
                <a:latin typeface="Helvetica" pitchFamily="2" charset="0"/>
                <a:cs typeface="Arial" panose="020B0604020202020204" pitchFamily="34" charset="0"/>
              </a:rPr>
              <a:t>Recorte</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8286345"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Técnicas de aprendizado de máquina podem auxiliar os órgãos de controle a detectar quais das despesas efetuadas na verba de gabinete são anomalias e devem ser objetos de escrutínio pormenorizado.</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Para este trabalho, utilizou-se o conjunto de dados obtido junto ao Portal de Dados Abertos da Alesp referente ao período 2018-2022, na categoria alimentação e hospedagem. Seus valores foram corrigidos pela inflação (IPCA).</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Em seguida, os dados foram processados por um algoritmo autoral de K-</a:t>
            </a:r>
            <a:r>
              <a:rPr lang="pt-BR" sz="2000" b="0" i="0" u="none" strike="noStrike" dirty="0" err="1">
                <a:solidFill>
                  <a:srgbClr val="000000"/>
                </a:solidFill>
                <a:effectLst/>
                <a:latin typeface="Helvetica" pitchFamily="2" charset="0"/>
              </a:rPr>
              <a:t>Means</a:t>
            </a:r>
            <a:r>
              <a:rPr lang="pt-BR" sz="2000" b="0" i="0" u="none" strike="noStrike" dirty="0">
                <a:solidFill>
                  <a:srgbClr val="000000"/>
                </a:solidFill>
                <a:effectLst/>
                <a:latin typeface="Helvetica" pitchFamily="2" charset="0"/>
              </a:rPr>
              <a:t>, construído com a finalidade de detectar anomalias.</a:t>
            </a:r>
          </a:p>
        </p:txBody>
      </p:sp>
    </p:spTree>
    <p:extLst>
      <p:ext uri="{BB962C8B-B14F-4D97-AF65-F5344CB8AC3E}">
        <p14:creationId xmlns:p14="http://schemas.microsoft.com/office/powerpoint/2010/main" val="153749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Definição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199" y="1825625"/>
                <a:ext cx="5751443" cy="4489450"/>
              </a:xfrm>
            </p:spPr>
            <p:txBody>
              <a:bodyPr>
                <a:noAutofit/>
              </a:bodyPr>
              <a:lstStyle/>
              <a:p>
                <a:pPr marL="0" indent="0">
                  <a:lnSpc>
                    <a:spcPts val="3000"/>
                  </a:lnSpc>
                  <a:spcBef>
                    <a:spcPts val="0"/>
                  </a:spcBef>
                  <a:buNone/>
                </a:pPr>
                <a:r>
                  <a:rPr lang="pt-BR" sz="2000" b="0" i="0" u="none" strike="noStrike" dirty="0">
                    <a:solidFill>
                      <a:srgbClr val="000000"/>
                    </a:solidFill>
                    <a:effectLst/>
                    <a:latin typeface="Helvetica" pitchFamily="2" charset="0"/>
                  </a:rPr>
                  <a:t>Em linhas gerais, K-</a:t>
                </a:r>
                <a:r>
                  <a:rPr lang="pt-BR" sz="2000" b="0" i="0" u="none" strike="noStrike" dirty="0" err="1">
                    <a:solidFill>
                      <a:srgbClr val="000000"/>
                    </a:solidFill>
                    <a:effectLst/>
                    <a:latin typeface="Helvetica" pitchFamily="2" charset="0"/>
                  </a:rPr>
                  <a:t>Means</a:t>
                </a:r>
                <a:r>
                  <a:rPr lang="pt-BR" sz="2000" b="0" i="0" u="none" strike="noStrike" dirty="0">
                    <a:solidFill>
                      <a:srgbClr val="000000"/>
                    </a:solidFill>
                    <a:effectLst/>
                    <a:latin typeface="Helvetica" pitchFamily="2" charset="0"/>
                  </a:rPr>
                  <a:t> é um algoritmo para clusterização e classificação. A técnica particiona um conjunto de dados </a:t>
                </a:r>
                <a14:m>
                  <m:oMath xmlns:m="http://schemas.openxmlformats.org/officeDocument/2006/math">
                    <m:r>
                      <a:rPr lang="pt-BR" sz="2000" b="0" i="1" u="none" strike="noStrike" smtClean="0">
                        <a:solidFill>
                          <a:srgbClr val="000000"/>
                        </a:solidFill>
                        <a:effectLst/>
                        <a:latin typeface="Cambria Math" panose="02040503050406030204" pitchFamily="18" charset="0"/>
                      </a:rPr>
                      <m:t>𝑋</m:t>
                    </m:r>
                  </m:oMath>
                </a14:m>
                <a:r>
                  <a:rPr lang="pt-BR" sz="2000" b="0" i="0" u="none" strike="noStrike" dirty="0">
                    <a:solidFill>
                      <a:srgbClr val="000000"/>
                    </a:solidFill>
                    <a:effectLst/>
                    <a:latin typeface="Helvetica" pitchFamily="2" charset="0"/>
                  </a:rPr>
                  <a:t> em </a:t>
                </a:r>
                <a14:m>
                  <m:oMath xmlns:m="http://schemas.openxmlformats.org/officeDocument/2006/math">
                    <m:r>
                      <a:rPr lang="pt-BR" sz="2000" b="0" i="1" u="none" strike="noStrike" dirty="0" smtClean="0">
                        <a:solidFill>
                          <a:srgbClr val="000000"/>
                        </a:solidFill>
                        <a:effectLst/>
                        <a:latin typeface="Cambria Math" panose="02040503050406030204" pitchFamily="18" charset="0"/>
                      </a:rPr>
                      <m:t>𝑘</m:t>
                    </m:r>
                  </m:oMath>
                </a14:m>
                <a:r>
                  <a:rPr lang="pt-BR" sz="2000" b="0" i="0" u="none" strike="noStrike" dirty="0">
                    <a:solidFill>
                      <a:srgbClr val="000000"/>
                    </a:solidFill>
                    <a:effectLst/>
                    <a:latin typeface="Helvetica" pitchFamily="2" charset="0"/>
                  </a:rPr>
                  <a:t> agrupamentos (clusters) não sobrepostos, sendo </a:t>
                </a:r>
                <a14:m>
                  <m:oMath xmlns:m="http://schemas.openxmlformats.org/officeDocument/2006/math">
                    <m:r>
                      <a:rPr lang="pt-BR" sz="2000" b="0" i="1" u="none" strike="noStrike" smtClean="0">
                        <a:solidFill>
                          <a:srgbClr val="000000"/>
                        </a:solidFill>
                        <a:effectLst/>
                        <a:latin typeface="Cambria Math" panose="02040503050406030204" pitchFamily="18" charset="0"/>
                      </a:rPr>
                      <m:t>𝑘</m:t>
                    </m:r>
                  </m:oMath>
                </a14:m>
                <a:r>
                  <a:rPr lang="pt-BR" sz="2000" b="0" i="0" u="none" strike="noStrike" dirty="0">
                    <a:solidFill>
                      <a:srgbClr val="000000"/>
                    </a:solidFill>
                    <a:effectLst/>
                    <a:latin typeface="Helvetica" pitchFamily="2" charset="0"/>
                  </a:rPr>
                  <a:t> um número pré-determinado. </a:t>
                </a:r>
              </a:p>
              <a:p>
                <a:pPr marL="0" indent="0">
                  <a:lnSpc>
                    <a:spcPts val="3000"/>
                  </a:lnSpc>
                  <a:spcBef>
                    <a:spcPts val="0"/>
                  </a:spcBef>
                  <a:buNone/>
                </a:pPr>
                <a:endParaRPr lang="pt-BR" sz="2000" b="0" i="0" u="none" strike="noStrike" dirty="0">
                  <a:solidFill>
                    <a:srgbClr val="000000"/>
                  </a:solidFill>
                  <a:effectLst/>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Cada ponto de dado pertence ao agrupamento em que haja menor distância em relação ao centro do cluster (Figura 1).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b="0" i="0" u="none" strike="noStrike" dirty="0">
                    <a:solidFill>
                      <a:srgbClr val="000000"/>
                    </a:solidFill>
                    <a:effectLst/>
                    <a:latin typeface="Helvetica" pitchFamily="2" charset="0"/>
                  </a:rPr>
                  <a:t>O algoritmo busca minimizar a soma dos quadrados da distância dentro do cluster.</a:t>
                </a:r>
              </a:p>
            </p:txBody>
          </p:sp>
        </mc:Choice>
        <mc:Fallback xmlns="">
          <p:sp>
            <p:nvSpPr>
              <p:cNvPr id="3" name="Espaço Reservado para Conteúdo 2">
                <a:extLst>
                  <a:ext uri="{FF2B5EF4-FFF2-40B4-BE49-F238E27FC236}">
                    <a16:creationId xmlns:a16="http://schemas.microsoft.com/office/drawing/2014/main" id="{AC797752-DF14-11FD-FD02-7A6C4E7C74D2}"/>
                  </a:ext>
                </a:extLst>
              </p:cNvPr>
              <p:cNvSpPr>
                <a:spLocks noGrp="1" noRot="1" noChangeAspect="1" noMove="1" noResize="1" noEditPoints="1" noAdjustHandles="1" noChangeArrowheads="1" noChangeShapeType="1" noTextEdit="1"/>
              </p:cNvSpPr>
              <p:nvPr>
                <p:ph idx="1"/>
              </p:nvPr>
            </p:nvSpPr>
            <p:spPr>
              <a:xfrm>
                <a:off x="838199" y="1825625"/>
                <a:ext cx="5751443" cy="4489450"/>
              </a:xfrm>
              <a:blipFill>
                <a:blip r:embed="rId2"/>
                <a:stretch>
                  <a:fillRect l="-1059" r="-2225" b="-5292"/>
                </a:stretch>
              </a:blipFill>
            </p:spPr>
            <p:txBody>
              <a:bodyPr/>
              <a:lstStyle/>
              <a:p>
                <a:r>
                  <a:rPr lang="pt-BR">
                    <a:noFill/>
                  </a:rPr>
                  <a:t> </a:t>
                </a:r>
              </a:p>
            </p:txBody>
          </p:sp>
        </mc:Fallback>
      </mc:AlternateContent>
      <p:pic>
        <p:nvPicPr>
          <p:cNvPr id="7" name="Gráfico 6">
            <a:extLst>
              <a:ext uri="{FF2B5EF4-FFF2-40B4-BE49-F238E27FC236}">
                <a16:creationId xmlns:a16="http://schemas.microsoft.com/office/drawing/2014/main" id="{C4574686-B1DB-AFAC-4070-FD8D6B022D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4348" y="1690688"/>
            <a:ext cx="4089812" cy="3143959"/>
          </a:xfrm>
          <a:prstGeom prst="rect">
            <a:avLst/>
          </a:prstGeom>
        </p:spPr>
      </p:pic>
      <p:sp>
        <p:nvSpPr>
          <p:cNvPr id="8" name="CaixaDeTexto 7">
            <a:extLst>
              <a:ext uri="{FF2B5EF4-FFF2-40B4-BE49-F238E27FC236}">
                <a16:creationId xmlns:a16="http://schemas.microsoft.com/office/drawing/2014/main" id="{E20DEB4C-DCE3-4E28-B85C-9C0FAB0B3ECA}"/>
              </a:ext>
            </a:extLst>
          </p:cNvPr>
          <p:cNvSpPr txBox="1"/>
          <p:nvPr/>
        </p:nvSpPr>
        <p:spPr>
          <a:xfrm>
            <a:off x="7454349" y="4832094"/>
            <a:ext cx="3896946" cy="461665"/>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1: Exemplo da ação de K-</a:t>
            </a:r>
            <a:r>
              <a:rPr lang="pt-BR" sz="1200" dirty="0" err="1">
                <a:latin typeface="Helvetica" pitchFamily="2" charset="0"/>
                <a:cs typeface="Arial" panose="020B0604020202020204" pitchFamily="34" charset="0"/>
              </a:rPr>
              <a:t>Means</a:t>
            </a:r>
            <a:r>
              <a:rPr lang="pt-BR" sz="1200" dirty="0">
                <a:latin typeface="Helvetica" pitchFamily="2" charset="0"/>
                <a:cs typeface="Arial" panose="020B0604020202020204" pitchFamily="34" charset="0"/>
              </a:rPr>
              <a:t> a partir da distância entre pontos e centroides</a:t>
            </a:r>
          </a:p>
        </p:txBody>
      </p:sp>
    </p:spTree>
    <p:extLst>
      <p:ext uri="{BB962C8B-B14F-4D97-AF65-F5344CB8AC3E}">
        <p14:creationId xmlns:p14="http://schemas.microsoft.com/office/powerpoint/2010/main" val="300616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Funcionamento</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903068" cy="4489450"/>
          </a:xfrm>
        </p:spPr>
        <p:txBody>
          <a:bodyPr>
            <a:noAutofit/>
          </a:bodyPr>
          <a:lstStyle/>
          <a:p>
            <a:pPr marL="0" indent="0">
              <a:lnSpc>
                <a:spcPts val="3000"/>
              </a:lnSpc>
              <a:spcBef>
                <a:spcPts val="0"/>
              </a:spcBef>
              <a:buNone/>
            </a:pPr>
            <a:r>
              <a:rPr lang="pt-BR" sz="2000" dirty="0">
                <a:solidFill>
                  <a:srgbClr val="000000"/>
                </a:solidFill>
                <a:latin typeface="Helvetica" pitchFamily="2" charset="0"/>
              </a:rPr>
              <a:t>Dado um conjunto de dados </a:t>
            </a:r>
            <a:r>
              <a:rPr lang="pt-BR" sz="2000" dirty="0" err="1">
                <a:solidFill>
                  <a:srgbClr val="000000"/>
                </a:solidFill>
                <a:latin typeface="Helvetica" pitchFamily="2" charset="0"/>
              </a:rPr>
              <a:t>univariado</a:t>
            </a:r>
            <a:r>
              <a:rPr lang="pt-BR" sz="2000" dirty="0">
                <a:solidFill>
                  <a:srgbClr val="000000"/>
                </a:solidFill>
                <a:latin typeface="Helvetica" pitchFamily="2" charset="0"/>
              </a:rPr>
              <a:t>, os pontos são distribuídos conforme seus valores (Figura 2).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Com a quantidade de clusters pré-determinada, são calculados os centroides a partir da minimização do quadrado das distâncias (Figura 3). Os pontos próximos aos centroides foram clusters (Figura 4).</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Os pontos que não se encontram nos clusters são considerados anomalias (Figura 5).</a:t>
            </a:r>
            <a:endParaRPr lang="pt-BR" sz="2000" b="0" i="0" u="none" strike="noStrike" dirty="0">
              <a:solidFill>
                <a:srgbClr val="000000"/>
              </a:solidFill>
              <a:effectLst/>
              <a:latin typeface="Helvetica" pitchFamily="2" charset="0"/>
            </a:endParaRPr>
          </a:p>
        </p:txBody>
      </p:sp>
      <p:grpSp>
        <p:nvGrpSpPr>
          <p:cNvPr id="17" name="Agrupar 16">
            <a:extLst>
              <a:ext uri="{FF2B5EF4-FFF2-40B4-BE49-F238E27FC236}">
                <a16:creationId xmlns:a16="http://schemas.microsoft.com/office/drawing/2014/main" id="{A50F4281-289F-B02B-7A52-B93B84FD1F22}"/>
              </a:ext>
            </a:extLst>
          </p:cNvPr>
          <p:cNvGrpSpPr/>
          <p:nvPr/>
        </p:nvGrpSpPr>
        <p:grpSpPr>
          <a:xfrm>
            <a:off x="7172323" y="1953333"/>
            <a:ext cx="4181477" cy="726005"/>
            <a:chOff x="7172323" y="1690688"/>
            <a:chExt cx="4181477" cy="726005"/>
          </a:xfrm>
        </p:grpSpPr>
        <p:sp>
          <p:nvSpPr>
            <p:cNvPr id="6" name="CaixaDeTexto 5">
              <a:extLst>
                <a:ext uri="{FF2B5EF4-FFF2-40B4-BE49-F238E27FC236}">
                  <a16:creationId xmlns:a16="http://schemas.microsoft.com/office/drawing/2014/main" id="{7E293EF7-9679-FA75-DBF3-B44D964FC7ED}"/>
                </a:ext>
              </a:extLst>
            </p:cNvPr>
            <p:cNvSpPr txBox="1"/>
            <p:nvPr/>
          </p:nvSpPr>
          <p:spPr>
            <a:xfrm>
              <a:off x="7172323" y="2139694"/>
              <a:ext cx="4181477" cy="276999"/>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2: Dispersão de dados</a:t>
              </a:r>
            </a:p>
          </p:txBody>
        </p:sp>
        <p:pic>
          <p:nvPicPr>
            <p:cNvPr id="10" name="Gráfico 9">
              <a:extLst>
                <a:ext uri="{FF2B5EF4-FFF2-40B4-BE49-F238E27FC236}">
                  <a16:creationId xmlns:a16="http://schemas.microsoft.com/office/drawing/2014/main" id="{F691309D-1027-3119-26D3-93F044FF6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2323" y="1690688"/>
              <a:ext cx="4181475" cy="523875"/>
            </a:xfrm>
            <a:prstGeom prst="rect">
              <a:avLst/>
            </a:prstGeom>
          </p:spPr>
        </p:pic>
      </p:grpSp>
      <p:grpSp>
        <p:nvGrpSpPr>
          <p:cNvPr id="16" name="Agrupar 15">
            <a:extLst>
              <a:ext uri="{FF2B5EF4-FFF2-40B4-BE49-F238E27FC236}">
                <a16:creationId xmlns:a16="http://schemas.microsoft.com/office/drawing/2014/main" id="{8B7A4D90-D170-2FD9-7C59-74E33D7DE8E9}"/>
              </a:ext>
            </a:extLst>
          </p:cNvPr>
          <p:cNvGrpSpPr/>
          <p:nvPr/>
        </p:nvGrpSpPr>
        <p:grpSpPr>
          <a:xfrm>
            <a:off x="7172323" y="2988286"/>
            <a:ext cx="4181477" cy="733798"/>
            <a:chOff x="7172323" y="2811662"/>
            <a:chExt cx="4181477" cy="733798"/>
          </a:xfrm>
        </p:grpSpPr>
        <p:sp>
          <p:nvSpPr>
            <p:cNvPr id="7" name="CaixaDeTexto 6">
              <a:extLst>
                <a:ext uri="{FF2B5EF4-FFF2-40B4-BE49-F238E27FC236}">
                  <a16:creationId xmlns:a16="http://schemas.microsoft.com/office/drawing/2014/main" id="{7DBAD49D-C581-B469-D714-38EBAC35DAE0}"/>
                </a:ext>
              </a:extLst>
            </p:cNvPr>
            <p:cNvSpPr txBox="1"/>
            <p:nvPr/>
          </p:nvSpPr>
          <p:spPr>
            <a:xfrm>
              <a:off x="7172323" y="3268461"/>
              <a:ext cx="4181477" cy="276999"/>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3: Seleção de centroides</a:t>
              </a:r>
            </a:p>
          </p:txBody>
        </p:sp>
        <p:pic>
          <p:nvPicPr>
            <p:cNvPr id="11" name="Gráfico 10">
              <a:extLst>
                <a:ext uri="{FF2B5EF4-FFF2-40B4-BE49-F238E27FC236}">
                  <a16:creationId xmlns:a16="http://schemas.microsoft.com/office/drawing/2014/main" id="{AC41C365-7822-9F45-4DD0-4CDE08D218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2323" y="2811662"/>
              <a:ext cx="4181475" cy="523875"/>
            </a:xfrm>
            <a:prstGeom prst="rect">
              <a:avLst/>
            </a:prstGeom>
          </p:spPr>
        </p:pic>
      </p:grpSp>
      <p:grpSp>
        <p:nvGrpSpPr>
          <p:cNvPr id="15" name="Agrupar 14">
            <a:extLst>
              <a:ext uri="{FF2B5EF4-FFF2-40B4-BE49-F238E27FC236}">
                <a16:creationId xmlns:a16="http://schemas.microsoft.com/office/drawing/2014/main" id="{9B4935DE-1D71-2636-2188-4205434AF2E3}"/>
              </a:ext>
            </a:extLst>
          </p:cNvPr>
          <p:cNvGrpSpPr/>
          <p:nvPr/>
        </p:nvGrpSpPr>
        <p:grpSpPr>
          <a:xfrm>
            <a:off x="7172323" y="4031032"/>
            <a:ext cx="4181477" cy="790231"/>
            <a:chOff x="7172323" y="3932636"/>
            <a:chExt cx="4181477" cy="790231"/>
          </a:xfrm>
        </p:grpSpPr>
        <p:sp>
          <p:nvSpPr>
            <p:cNvPr id="8" name="CaixaDeTexto 7">
              <a:extLst>
                <a:ext uri="{FF2B5EF4-FFF2-40B4-BE49-F238E27FC236}">
                  <a16:creationId xmlns:a16="http://schemas.microsoft.com/office/drawing/2014/main" id="{B82A5E4A-29E5-CED8-6993-6CD0CB46A09B}"/>
                </a:ext>
              </a:extLst>
            </p:cNvPr>
            <p:cNvSpPr txBox="1"/>
            <p:nvPr/>
          </p:nvSpPr>
          <p:spPr>
            <a:xfrm>
              <a:off x="7172323" y="4445868"/>
              <a:ext cx="4181477" cy="276999"/>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4: Clusterização</a:t>
              </a:r>
            </a:p>
          </p:txBody>
        </p:sp>
        <p:pic>
          <p:nvPicPr>
            <p:cNvPr id="12" name="Gráfico 11">
              <a:extLst>
                <a:ext uri="{FF2B5EF4-FFF2-40B4-BE49-F238E27FC236}">
                  <a16:creationId xmlns:a16="http://schemas.microsoft.com/office/drawing/2014/main" id="{B8D87964-5BDD-617E-0671-94F1D33F83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2323" y="3932636"/>
              <a:ext cx="4181475" cy="581025"/>
            </a:xfrm>
            <a:prstGeom prst="rect">
              <a:avLst/>
            </a:prstGeom>
          </p:spPr>
        </p:pic>
      </p:grpSp>
      <p:grpSp>
        <p:nvGrpSpPr>
          <p:cNvPr id="14" name="Agrupar 13">
            <a:extLst>
              <a:ext uri="{FF2B5EF4-FFF2-40B4-BE49-F238E27FC236}">
                <a16:creationId xmlns:a16="http://schemas.microsoft.com/office/drawing/2014/main" id="{A0B93692-343D-572E-6C0C-D508AE765864}"/>
              </a:ext>
            </a:extLst>
          </p:cNvPr>
          <p:cNvGrpSpPr/>
          <p:nvPr/>
        </p:nvGrpSpPr>
        <p:grpSpPr>
          <a:xfrm>
            <a:off x="7172323" y="5130211"/>
            <a:ext cx="4181477" cy="721418"/>
            <a:chOff x="7172323" y="4964839"/>
            <a:chExt cx="4181477" cy="721418"/>
          </a:xfrm>
        </p:grpSpPr>
        <p:sp>
          <p:nvSpPr>
            <p:cNvPr id="9" name="CaixaDeTexto 8">
              <a:extLst>
                <a:ext uri="{FF2B5EF4-FFF2-40B4-BE49-F238E27FC236}">
                  <a16:creationId xmlns:a16="http://schemas.microsoft.com/office/drawing/2014/main" id="{4BF20B04-86C3-12E4-152B-A1E1164C239E}"/>
                </a:ext>
              </a:extLst>
            </p:cNvPr>
            <p:cNvSpPr txBox="1"/>
            <p:nvPr/>
          </p:nvSpPr>
          <p:spPr>
            <a:xfrm>
              <a:off x="7172323" y="5409258"/>
              <a:ext cx="4181477" cy="276999"/>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5: Detecção de anomalias</a:t>
              </a:r>
            </a:p>
          </p:txBody>
        </p:sp>
        <p:pic>
          <p:nvPicPr>
            <p:cNvPr id="13" name="Gráfico 12">
              <a:extLst>
                <a:ext uri="{FF2B5EF4-FFF2-40B4-BE49-F238E27FC236}">
                  <a16:creationId xmlns:a16="http://schemas.microsoft.com/office/drawing/2014/main" id="{977764CD-BF73-B64D-E6A5-992B4272C8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72323" y="4964839"/>
              <a:ext cx="4181475" cy="523875"/>
            </a:xfrm>
            <a:prstGeom prst="rect">
              <a:avLst/>
            </a:prstGeom>
          </p:spPr>
        </p:pic>
      </p:grpSp>
    </p:spTree>
    <p:extLst>
      <p:ext uri="{BB962C8B-B14F-4D97-AF65-F5344CB8AC3E}">
        <p14:creationId xmlns:p14="http://schemas.microsoft.com/office/powerpoint/2010/main" val="77282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4531468" cy="4489450"/>
          </a:xfrm>
        </p:spPr>
        <p:txBody>
          <a:bodyPr numCol="1">
            <a:noAutofit/>
          </a:bodyPr>
          <a:lstStyle/>
          <a:p>
            <a:pPr marL="457200" indent="-457200">
              <a:lnSpc>
                <a:spcPts val="3000"/>
              </a:lnSpc>
              <a:spcBef>
                <a:spcPts val="0"/>
              </a:spcBef>
              <a:buFont typeface="+mj-lt"/>
              <a:buAutoNum type="arabicPeriod"/>
            </a:pPr>
            <a:endParaRPr lang="pt-BR" sz="2000" b="0" i="0" u="none" strike="noStrike" dirty="0">
              <a:solidFill>
                <a:srgbClr val="000000"/>
              </a:solidFill>
              <a:effectLst/>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D</a:t>
            </a:r>
            <a:r>
              <a:rPr lang="pt-BR" sz="2000" b="0" i="0" u="none" strike="noStrike" dirty="0">
                <a:solidFill>
                  <a:srgbClr val="000000"/>
                </a:solidFill>
                <a:effectLst/>
                <a:latin typeface="Helvetica" pitchFamily="2" charset="0"/>
              </a:rPr>
              <a:t>eterminação da quantidade de clusters</a:t>
            </a:r>
          </a:p>
          <a:p>
            <a:pPr marL="457200" indent="-457200">
              <a:lnSpc>
                <a:spcPts val="3000"/>
              </a:lnSpc>
              <a:spcBef>
                <a:spcPts val="0"/>
              </a:spcBef>
              <a:buFont typeface="+mj-lt"/>
              <a:buAutoNum type="arabicPeriod"/>
            </a:pPr>
            <a:endParaRPr lang="pt-BR" sz="2000" b="0" i="0" u="none" strike="noStrike" dirty="0">
              <a:solidFill>
                <a:srgbClr val="000000"/>
              </a:solidFill>
              <a:effectLst/>
              <a:latin typeface="Helvetica" pitchFamily="2" charset="0"/>
            </a:endParaRPr>
          </a:p>
          <a:p>
            <a:pPr marL="457200" indent="-457200">
              <a:lnSpc>
                <a:spcPts val="3000"/>
              </a:lnSpc>
              <a:spcBef>
                <a:spcPts val="0"/>
              </a:spcBef>
              <a:buFont typeface="+mj-lt"/>
              <a:buAutoNum type="arabicPeriod"/>
            </a:pPr>
            <a:r>
              <a:rPr lang="pt-BR" sz="2000" b="0" i="0" u="none" strike="noStrike" dirty="0">
                <a:solidFill>
                  <a:srgbClr val="000000"/>
                </a:solidFill>
                <a:effectLst/>
                <a:latin typeface="Helvetica" pitchFamily="2" charset="0"/>
              </a:rPr>
              <a:t>Inicialização de centroides considerando mínimo global em vez de mínimo local</a:t>
            </a:r>
          </a:p>
          <a:p>
            <a:pPr marL="457200" indent="-457200">
              <a:lnSpc>
                <a:spcPts val="3000"/>
              </a:lnSpc>
              <a:spcBef>
                <a:spcPts val="0"/>
              </a:spcBef>
              <a:buFont typeface="+mj-lt"/>
              <a:buAutoNum type="arabicPeriod"/>
            </a:pPr>
            <a:endParaRPr lang="pt-BR" sz="2000" b="0" i="0" u="none" strike="noStrike" dirty="0">
              <a:solidFill>
                <a:srgbClr val="000000"/>
              </a:solidFill>
              <a:effectLst/>
              <a:latin typeface="Helvetica" pitchFamily="2" charset="0"/>
            </a:endParaRPr>
          </a:p>
          <a:p>
            <a:pPr marL="457200" indent="-457200">
              <a:lnSpc>
                <a:spcPts val="3000"/>
              </a:lnSpc>
              <a:spcBef>
                <a:spcPts val="0"/>
              </a:spcBef>
              <a:buFont typeface="+mj-lt"/>
              <a:buAutoNum type="arabicPeriod"/>
            </a:pPr>
            <a:r>
              <a:rPr lang="pt-BR" sz="2000" b="0" i="0" u="none" strike="noStrike" dirty="0">
                <a:solidFill>
                  <a:srgbClr val="000000"/>
                </a:solidFill>
                <a:effectLst/>
                <a:latin typeface="Helvetica" pitchFamily="2" charset="0"/>
              </a:rPr>
              <a:t>Critério para convergência ideal dos centroides</a:t>
            </a:r>
          </a:p>
          <a:p>
            <a:pPr marL="457200" indent="-457200">
              <a:lnSpc>
                <a:spcPts val="3000"/>
              </a:lnSpc>
              <a:spcBef>
                <a:spcPts val="0"/>
              </a:spcBef>
              <a:buFont typeface="+mj-lt"/>
              <a:buAutoNum type="arabicPeriod"/>
            </a:pPr>
            <a:endParaRPr lang="pt-BR" sz="2000" b="0" i="0" u="none" strike="noStrike" dirty="0">
              <a:solidFill>
                <a:srgbClr val="000000"/>
              </a:solidFill>
              <a:effectLst/>
              <a:latin typeface="Helvetica" pitchFamily="2" charset="0"/>
            </a:endParaRPr>
          </a:p>
          <a:p>
            <a:pPr marL="457200" indent="-457200">
              <a:lnSpc>
                <a:spcPts val="3000"/>
              </a:lnSpc>
              <a:spcBef>
                <a:spcPts val="0"/>
              </a:spcBef>
              <a:buFont typeface="+mj-lt"/>
              <a:buAutoNum type="arabicPeriod"/>
            </a:pPr>
            <a:r>
              <a:rPr lang="pt-BR" sz="2000" b="0" i="0" u="none" strike="noStrike" dirty="0">
                <a:solidFill>
                  <a:srgbClr val="000000"/>
                </a:solidFill>
                <a:effectLst/>
                <a:latin typeface="Helvetica" pitchFamily="2" charset="0"/>
              </a:rPr>
              <a:t>Validação dos resultados</a:t>
            </a:r>
          </a:p>
        </p:txBody>
      </p:sp>
      <p:sp>
        <p:nvSpPr>
          <p:cNvPr id="6" name="Espaço Reservado para Conteúdo 2">
            <a:extLst>
              <a:ext uri="{FF2B5EF4-FFF2-40B4-BE49-F238E27FC236}">
                <a16:creationId xmlns:a16="http://schemas.microsoft.com/office/drawing/2014/main" id="{ABED7398-DB89-9E7E-BB4E-A15F4D692DB4}"/>
              </a:ext>
            </a:extLst>
          </p:cNvPr>
          <p:cNvSpPr txBox="1">
            <a:spLocks/>
          </p:cNvSpPr>
          <p:nvPr/>
        </p:nvSpPr>
        <p:spPr>
          <a:xfrm>
            <a:off x="6822332" y="1825625"/>
            <a:ext cx="4145603" cy="4489450"/>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ts val="3000"/>
              </a:lnSpc>
              <a:spcBef>
                <a:spcPts val="0"/>
              </a:spcBef>
              <a:buFont typeface="+mj-lt"/>
              <a:buAutoNum type="arabicPeriod"/>
            </a:pPr>
            <a:endParaRPr lang="pt-BR" sz="2000" dirty="0">
              <a:solidFill>
                <a:srgbClr val="000000"/>
              </a:solidFill>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Método do cotovelo</a:t>
            </a:r>
          </a:p>
          <a:p>
            <a:pPr marL="457200" indent="-457200">
              <a:lnSpc>
                <a:spcPts val="3000"/>
              </a:lnSpc>
              <a:spcBef>
                <a:spcPts val="0"/>
              </a:spcBef>
              <a:buFont typeface="+mj-lt"/>
              <a:buAutoNum type="arabicPeriod"/>
            </a:pPr>
            <a:endParaRPr lang="pt-BR" sz="2000" dirty="0">
              <a:solidFill>
                <a:srgbClr val="000000"/>
              </a:solidFill>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Método K-</a:t>
            </a:r>
            <a:r>
              <a:rPr lang="pt-BR" sz="2000" dirty="0" err="1">
                <a:solidFill>
                  <a:srgbClr val="000000"/>
                </a:solidFill>
                <a:latin typeface="Helvetica" pitchFamily="2" charset="0"/>
              </a:rPr>
              <a:t>Means</a:t>
            </a:r>
            <a:r>
              <a:rPr lang="pt-BR" sz="2000" dirty="0">
                <a:solidFill>
                  <a:srgbClr val="000000"/>
                </a:solidFill>
                <a:latin typeface="Helvetica" pitchFamily="2" charset="0"/>
              </a:rPr>
              <a:t>++</a:t>
            </a:r>
          </a:p>
          <a:p>
            <a:pPr marL="457200" indent="-457200">
              <a:lnSpc>
                <a:spcPts val="3000"/>
              </a:lnSpc>
              <a:spcBef>
                <a:spcPts val="0"/>
              </a:spcBef>
              <a:buFont typeface="+mj-lt"/>
              <a:buAutoNum type="arabicPeriod"/>
            </a:pPr>
            <a:endParaRPr lang="pt-BR" sz="2000" dirty="0">
              <a:solidFill>
                <a:srgbClr val="000000"/>
              </a:solidFill>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Comparação do movimento de centroides entre iterações</a:t>
            </a:r>
          </a:p>
          <a:p>
            <a:pPr marL="457200" indent="-457200">
              <a:lnSpc>
                <a:spcPts val="3000"/>
              </a:lnSpc>
              <a:spcBef>
                <a:spcPts val="0"/>
              </a:spcBef>
              <a:buFont typeface="+mj-lt"/>
              <a:buAutoNum type="arabicPeriod"/>
            </a:pPr>
            <a:endParaRPr lang="pt-BR" sz="2000" dirty="0">
              <a:solidFill>
                <a:srgbClr val="000000"/>
              </a:solidFill>
              <a:latin typeface="Helvetica" pitchFamily="2" charset="0"/>
            </a:endParaRPr>
          </a:p>
          <a:p>
            <a:pPr marL="457200" indent="-457200">
              <a:lnSpc>
                <a:spcPts val="3000"/>
              </a:lnSpc>
              <a:spcBef>
                <a:spcPts val="0"/>
              </a:spcBef>
              <a:buFont typeface="+mj-lt"/>
              <a:buAutoNum type="arabicPeriod"/>
            </a:pPr>
            <a:r>
              <a:rPr lang="pt-BR" sz="2000" dirty="0">
                <a:solidFill>
                  <a:srgbClr val="000000"/>
                </a:solidFill>
                <a:latin typeface="Helvetica" pitchFamily="2" charset="0"/>
              </a:rPr>
              <a:t>Método da silhueta; índice de Davies-</a:t>
            </a:r>
            <a:r>
              <a:rPr lang="pt-BR" sz="2000" dirty="0" err="1">
                <a:solidFill>
                  <a:srgbClr val="000000"/>
                </a:solidFill>
                <a:latin typeface="Helvetica" pitchFamily="2" charset="0"/>
              </a:rPr>
              <a:t>Bouldin</a:t>
            </a:r>
            <a:endParaRPr lang="pt-BR" sz="2000" dirty="0">
              <a:solidFill>
                <a:srgbClr val="000000"/>
              </a:solidFill>
              <a:latin typeface="Helvetica" pitchFamily="2" charset="0"/>
            </a:endParaRPr>
          </a:p>
        </p:txBody>
      </p:sp>
      <p:sp>
        <p:nvSpPr>
          <p:cNvPr id="7" name="CaixaDeTexto 6">
            <a:extLst>
              <a:ext uri="{FF2B5EF4-FFF2-40B4-BE49-F238E27FC236}">
                <a16:creationId xmlns:a16="http://schemas.microsoft.com/office/drawing/2014/main" id="{49D9E127-EB20-D65A-7CCD-2E0EEAA197A7}"/>
              </a:ext>
            </a:extLst>
          </p:cNvPr>
          <p:cNvSpPr txBox="1"/>
          <p:nvPr/>
        </p:nvSpPr>
        <p:spPr>
          <a:xfrm>
            <a:off x="7951938" y="1717678"/>
            <a:ext cx="1886392"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SOLUÇÕES</a:t>
            </a:r>
            <a:endParaRPr lang="pt-BR" sz="2000" dirty="0">
              <a:solidFill>
                <a:schemeClr val="bg2"/>
              </a:solidFill>
            </a:endParaRPr>
          </a:p>
        </p:txBody>
      </p:sp>
      <p:sp>
        <p:nvSpPr>
          <p:cNvPr id="8" name="CaixaDeTexto 7">
            <a:extLst>
              <a:ext uri="{FF2B5EF4-FFF2-40B4-BE49-F238E27FC236}">
                <a16:creationId xmlns:a16="http://schemas.microsoft.com/office/drawing/2014/main" id="{41B8EE39-BEE5-ADD0-E95D-4B292F70C8E5}"/>
              </a:ext>
            </a:extLst>
          </p:cNvPr>
          <p:cNvSpPr txBox="1"/>
          <p:nvPr/>
        </p:nvSpPr>
        <p:spPr>
          <a:xfrm>
            <a:off x="2353670" y="1717678"/>
            <a:ext cx="1500528"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DESAFIOS</a:t>
            </a:r>
            <a:endParaRPr lang="pt-BR" sz="2000" dirty="0">
              <a:solidFill>
                <a:schemeClr val="bg2"/>
              </a:solidFill>
            </a:endParaRPr>
          </a:p>
        </p:txBody>
      </p:sp>
      <p:cxnSp>
        <p:nvCxnSpPr>
          <p:cNvPr id="10" name="Conector reto 9">
            <a:extLst>
              <a:ext uri="{FF2B5EF4-FFF2-40B4-BE49-F238E27FC236}">
                <a16:creationId xmlns:a16="http://schemas.microsoft.com/office/drawing/2014/main" id="{A115CB28-6188-DC31-BB73-266D08DC22CC}"/>
              </a:ext>
            </a:extLst>
          </p:cNvPr>
          <p:cNvCxnSpPr>
            <a:cxnSpLocks/>
          </p:cNvCxnSpPr>
          <p:nvPr/>
        </p:nvCxnSpPr>
        <p:spPr>
          <a:xfrm flipV="1">
            <a:off x="6096000" y="2024741"/>
            <a:ext cx="0" cy="44733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2A40109D-A7BF-0D86-629B-FF5C3AD95C6C}"/>
              </a:ext>
            </a:extLst>
          </p:cNvPr>
          <p:cNvSpPr>
            <a:spLocks noGrp="1"/>
          </p:cNvSpPr>
          <p:nvPr>
            <p:ph type="title"/>
          </p:nvPr>
        </p:nvSpPr>
        <p:spPr>
          <a:xfrm>
            <a:off x="838200" y="365125"/>
            <a:ext cx="10515600" cy="1325563"/>
          </a:xfrm>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Desafios e soluções</a:t>
            </a:r>
          </a:p>
        </p:txBody>
      </p:sp>
    </p:spTree>
    <p:extLst>
      <p:ext uri="{BB962C8B-B14F-4D97-AF65-F5344CB8AC3E}">
        <p14:creationId xmlns:p14="http://schemas.microsoft.com/office/powerpoint/2010/main" val="417895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Método do cotovelo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5066489" cy="4489450"/>
              </a:xfrm>
            </p:spPr>
            <p:txBody>
              <a:bodyPr>
                <a:noAutofit/>
              </a:bodyPr>
              <a:lstStyle/>
              <a:p>
                <a:pPr marL="0" indent="0">
                  <a:lnSpc>
                    <a:spcPts val="3000"/>
                  </a:lnSpc>
                  <a:spcBef>
                    <a:spcPts val="0"/>
                  </a:spcBef>
                  <a:buNone/>
                </a:pPr>
                <a:r>
                  <a:rPr lang="pt-BR" sz="2000" dirty="0">
                    <a:solidFill>
                      <a:srgbClr val="000000"/>
                    </a:solidFill>
                    <a:latin typeface="Helvetica" pitchFamily="2" charset="0"/>
                  </a:rPr>
                  <a:t>O método do cotovelo executa K-</a:t>
                </a:r>
                <a:r>
                  <a:rPr lang="pt-BR" sz="2000" dirty="0" err="1">
                    <a:solidFill>
                      <a:srgbClr val="000000"/>
                    </a:solidFill>
                    <a:latin typeface="Helvetica" pitchFamily="2" charset="0"/>
                  </a:rPr>
                  <a:t>Means</a:t>
                </a:r>
                <a:r>
                  <a:rPr lang="pt-BR" sz="2000" dirty="0">
                    <a:solidFill>
                      <a:srgbClr val="000000"/>
                    </a:solidFill>
                    <a:latin typeface="Helvetica" pitchFamily="2" charset="0"/>
                  </a:rPr>
                  <a:t> múltiplas vezes, iterando sobre valores para </a:t>
                </a:r>
                <a14:m>
                  <m:oMath xmlns:m="http://schemas.openxmlformats.org/officeDocument/2006/math">
                    <m:r>
                      <a:rPr lang="pt-BR" sz="2000" b="0" i="1" smtClean="0">
                        <a:solidFill>
                          <a:srgbClr val="000000"/>
                        </a:solidFill>
                        <a:latin typeface="Cambria Math" panose="02040503050406030204" pitchFamily="18" charset="0"/>
                      </a:rPr>
                      <m:t>𝑘</m:t>
                    </m:r>
                  </m:oMath>
                </a14:m>
                <a:r>
                  <a:rPr lang="pt-BR" sz="2000" dirty="0">
                    <a:solidFill>
                      <a:srgbClr val="000000"/>
                    </a:solidFill>
                    <a:latin typeface="Helvetica" pitchFamily="2" charset="0"/>
                  </a:rPr>
                  <a:t> e calculando a soma dos quadrados das distâncias entre pontos e centroide. Quanto maior o valor de </a:t>
                </a:r>
                <a14:m>
                  <m:oMath xmlns:m="http://schemas.openxmlformats.org/officeDocument/2006/math">
                    <m:r>
                      <a:rPr lang="pt-BR" sz="2000" b="0" i="1" smtClean="0">
                        <a:solidFill>
                          <a:srgbClr val="000000"/>
                        </a:solidFill>
                        <a:latin typeface="Cambria Math" panose="02040503050406030204" pitchFamily="18" charset="0"/>
                      </a:rPr>
                      <m:t>𝑘</m:t>
                    </m:r>
                  </m:oMath>
                </a14:m>
                <a:r>
                  <a:rPr lang="pt-BR" sz="2000" dirty="0">
                    <a:solidFill>
                      <a:srgbClr val="000000"/>
                    </a:solidFill>
                    <a:latin typeface="Helvetica" pitchFamily="2" charset="0"/>
                  </a:rPr>
                  <a:t>, menor a soma. </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Em determinado momento, a diferença se tornará marginal. Graficamente, forma-se um "cotovelo“ (Figura 6). O ponto em que essa estabilização se torna perceptível representa uma estimativa do número ideal de clusters.</a:t>
                </a:r>
                <a:endParaRPr lang="pt-BR" sz="2000" b="0" i="0" u="none" strike="noStrike" dirty="0">
                  <a:solidFill>
                    <a:srgbClr val="000000"/>
                  </a:solidFill>
                  <a:effectLst/>
                  <a:latin typeface="Helvetica" pitchFamily="2" charset="0"/>
                </a:endParaRPr>
              </a:p>
            </p:txBody>
          </p:sp>
        </mc:Choice>
        <mc:Fallback xmlns="">
          <p:sp>
            <p:nvSpPr>
              <p:cNvPr id="3" name="Espaço Reservado para Conteúdo 2">
                <a:extLst>
                  <a:ext uri="{FF2B5EF4-FFF2-40B4-BE49-F238E27FC236}">
                    <a16:creationId xmlns:a16="http://schemas.microsoft.com/office/drawing/2014/main" id="{AC797752-DF14-11FD-FD02-7A6C4E7C74D2}"/>
                  </a:ext>
                </a:extLst>
              </p:cNvPr>
              <p:cNvSpPr>
                <a:spLocks noGrp="1" noRot="1" noChangeAspect="1" noMove="1" noResize="1" noEditPoints="1" noAdjustHandles="1" noChangeArrowheads="1" noChangeShapeType="1" noTextEdit="1"/>
              </p:cNvSpPr>
              <p:nvPr>
                <p:ph idx="1"/>
              </p:nvPr>
            </p:nvSpPr>
            <p:spPr>
              <a:xfrm>
                <a:off x="838200" y="1825625"/>
                <a:ext cx="5066489" cy="4489450"/>
              </a:xfrm>
              <a:blipFill>
                <a:blip r:embed="rId2"/>
                <a:stretch>
                  <a:fillRect l="-1324" r="-2527" b="-5292"/>
                </a:stretch>
              </a:blipFill>
            </p:spPr>
            <p:txBody>
              <a:bodyPr/>
              <a:lstStyle/>
              <a:p>
                <a:r>
                  <a:rPr lang="pt-BR">
                    <a:noFill/>
                  </a:rPr>
                  <a:t> </a:t>
                </a:r>
              </a:p>
            </p:txBody>
          </p:sp>
        </mc:Fallback>
      </mc:AlternateContent>
      <p:pic>
        <p:nvPicPr>
          <p:cNvPr id="4" name="Gráfico 3">
            <a:extLst>
              <a:ext uri="{FF2B5EF4-FFF2-40B4-BE49-F238E27FC236}">
                <a16:creationId xmlns:a16="http://schemas.microsoft.com/office/drawing/2014/main" id="{0B4F7025-87E2-E070-A655-3E3622B730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1825625"/>
            <a:ext cx="5257800" cy="2768351"/>
          </a:xfrm>
          <a:prstGeom prst="rect">
            <a:avLst/>
          </a:prstGeom>
        </p:spPr>
      </p:pic>
      <p:sp>
        <p:nvSpPr>
          <p:cNvPr id="5" name="CaixaDeTexto 4">
            <a:extLst>
              <a:ext uri="{FF2B5EF4-FFF2-40B4-BE49-F238E27FC236}">
                <a16:creationId xmlns:a16="http://schemas.microsoft.com/office/drawing/2014/main" id="{BBE42BB9-EE57-6027-A0D6-9BF647A11745}"/>
              </a:ext>
            </a:extLst>
          </p:cNvPr>
          <p:cNvSpPr txBox="1"/>
          <p:nvPr/>
        </p:nvSpPr>
        <p:spPr>
          <a:xfrm>
            <a:off x="6096000" y="4440087"/>
            <a:ext cx="5257800" cy="461665"/>
          </a:xfrm>
          <a:prstGeom prst="rect">
            <a:avLst/>
          </a:prstGeom>
          <a:noFill/>
        </p:spPr>
        <p:txBody>
          <a:bodyPr wrap="square" rtlCol="0">
            <a:spAutoFit/>
          </a:bodyPr>
          <a:lstStyle/>
          <a:p>
            <a:r>
              <a:rPr lang="pt-BR" sz="1200" dirty="0">
                <a:latin typeface="Helvetica" pitchFamily="2" charset="0"/>
                <a:cs typeface="Arial" panose="020B0604020202020204" pitchFamily="34" charset="0"/>
              </a:rPr>
              <a:t>Figura 6: Exemplo da aplicação do método do cotovelo para determinação da quantidade de clusters ideal</a:t>
            </a:r>
          </a:p>
        </p:txBody>
      </p:sp>
    </p:spTree>
    <p:extLst>
      <p:ext uri="{BB962C8B-B14F-4D97-AF65-F5344CB8AC3E}">
        <p14:creationId xmlns:p14="http://schemas.microsoft.com/office/powerpoint/2010/main" val="173078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F1CF0-7D3A-1F30-A06D-DD96920677D2}"/>
              </a:ext>
            </a:extLst>
          </p:cNvPr>
          <p:cNvSpPr>
            <a:spLocks noGrp="1"/>
          </p:cNvSpPr>
          <p:nvPr>
            <p:ph type="title"/>
          </p:nvPr>
        </p:nvSpPr>
        <p:spPr/>
        <p:txBody>
          <a:bodyPr anchor="t" anchorCtr="0">
            <a:normAutofit/>
          </a:bodyPr>
          <a:lstStyle/>
          <a:p>
            <a:pPr>
              <a:lnSpc>
                <a:spcPct val="100000"/>
              </a:lnSpc>
            </a:pPr>
            <a:r>
              <a:rPr lang="pt-BR" sz="2800" b="1" dirty="0">
                <a:latin typeface="Helvetica" pitchFamily="2" charset="0"/>
                <a:cs typeface="Arial" panose="020B0604020202020204" pitchFamily="34" charset="0"/>
              </a:rPr>
              <a:t>K-MEANS </a:t>
            </a:r>
            <a:r>
              <a:rPr lang="pt-BR" sz="2800" dirty="0">
                <a:solidFill>
                  <a:schemeClr val="tx1">
                    <a:lumMod val="50000"/>
                    <a:lumOff val="50000"/>
                  </a:schemeClr>
                </a:solidFill>
                <a:latin typeface="Helvetica" pitchFamily="2" charset="0"/>
                <a:cs typeface="Arial" panose="020B0604020202020204" pitchFamily="34" charset="0"/>
              </a:rPr>
              <a:t>Método K-</a:t>
            </a:r>
            <a:r>
              <a:rPr lang="pt-BR" sz="2800" dirty="0" err="1">
                <a:solidFill>
                  <a:schemeClr val="tx1">
                    <a:lumMod val="50000"/>
                    <a:lumOff val="50000"/>
                  </a:schemeClr>
                </a:solidFill>
                <a:latin typeface="Helvetica" pitchFamily="2" charset="0"/>
                <a:cs typeface="Arial" panose="020B0604020202020204" pitchFamily="34" charset="0"/>
              </a:rPr>
              <a:t>Means</a:t>
            </a:r>
            <a:r>
              <a:rPr lang="pt-BR" sz="2800" dirty="0">
                <a:solidFill>
                  <a:schemeClr val="tx1">
                    <a:lumMod val="50000"/>
                    <a:lumOff val="50000"/>
                  </a:schemeClr>
                </a:solidFill>
                <a:latin typeface="Helvetica" pitchFamily="2" charset="0"/>
                <a:cs typeface="Arial" panose="020B0604020202020204" pitchFamily="34" charset="0"/>
              </a:rPr>
              <a:t>++</a:t>
            </a:r>
          </a:p>
        </p:txBody>
      </p:sp>
      <p:sp>
        <p:nvSpPr>
          <p:cNvPr id="3" name="Espaço Reservado para Conteúdo 2">
            <a:extLst>
              <a:ext uri="{FF2B5EF4-FFF2-40B4-BE49-F238E27FC236}">
                <a16:creationId xmlns:a16="http://schemas.microsoft.com/office/drawing/2014/main" id="{AC797752-DF14-11FD-FD02-7A6C4E7C74D2}"/>
              </a:ext>
            </a:extLst>
          </p:cNvPr>
          <p:cNvSpPr>
            <a:spLocks noGrp="1"/>
          </p:cNvSpPr>
          <p:nvPr>
            <p:ph idx="1"/>
          </p:nvPr>
        </p:nvSpPr>
        <p:spPr>
          <a:xfrm>
            <a:off x="838200" y="1825625"/>
            <a:ext cx="4541196" cy="4489450"/>
          </a:xfrm>
        </p:spPr>
        <p:txBody>
          <a:bodyPr>
            <a:noAutofit/>
          </a:bodyPr>
          <a:lstStyle/>
          <a:p>
            <a:pPr marL="0" indent="0">
              <a:lnSpc>
                <a:spcPts val="3000"/>
              </a:lnSpc>
              <a:spcBef>
                <a:spcPts val="0"/>
              </a:spcBef>
              <a:buNone/>
            </a:pPr>
            <a:r>
              <a:rPr lang="pt-BR" sz="2000" dirty="0">
                <a:solidFill>
                  <a:srgbClr val="000000"/>
                </a:solidFill>
                <a:latin typeface="Helvetica" pitchFamily="2" charset="0"/>
              </a:rPr>
              <a:t>Após a determinação do número ideal de clusters, utilizou-se o método de inicialização K-</a:t>
            </a:r>
            <a:r>
              <a:rPr lang="pt-BR" sz="2000" dirty="0" err="1">
                <a:solidFill>
                  <a:srgbClr val="000000"/>
                </a:solidFill>
                <a:latin typeface="Helvetica" pitchFamily="2" charset="0"/>
              </a:rPr>
              <a:t>Means</a:t>
            </a:r>
            <a:r>
              <a:rPr lang="pt-BR" sz="2000" dirty="0">
                <a:solidFill>
                  <a:srgbClr val="000000"/>
                </a:solidFill>
                <a:latin typeface="Helvetica" pitchFamily="2" charset="0"/>
              </a:rPr>
              <a:t>++.</a:t>
            </a:r>
          </a:p>
          <a:p>
            <a:pPr marL="0" indent="0">
              <a:lnSpc>
                <a:spcPts val="3000"/>
              </a:lnSpc>
              <a:spcBef>
                <a:spcPts val="0"/>
              </a:spcBef>
              <a:buNone/>
            </a:pPr>
            <a:endParaRPr lang="pt-BR" sz="2000" dirty="0">
              <a:solidFill>
                <a:srgbClr val="000000"/>
              </a:solidFill>
              <a:latin typeface="Helvetica" pitchFamily="2" charset="0"/>
            </a:endParaRPr>
          </a:p>
          <a:p>
            <a:pPr marL="0" indent="0">
              <a:lnSpc>
                <a:spcPts val="3000"/>
              </a:lnSpc>
              <a:spcBef>
                <a:spcPts val="0"/>
              </a:spcBef>
              <a:buNone/>
            </a:pPr>
            <a:r>
              <a:rPr lang="pt-BR" sz="2000" dirty="0">
                <a:solidFill>
                  <a:srgbClr val="000000"/>
                </a:solidFill>
                <a:latin typeface="Helvetica" pitchFamily="2" charset="0"/>
              </a:rPr>
              <a:t>Nele, o centroide de cada cluster passa por iterações para definição de onde ele deve se posicionar. O ponto escolhido decorre da probabilidade de determinado ponto ser o melhor centroide com base na sua distância</a:t>
            </a:r>
            <a:r>
              <a:rPr lang="pt-BR" sz="2000" b="0" i="0" u="none" strike="noStrike" dirty="0">
                <a:solidFill>
                  <a:srgbClr val="000000"/>
                </a:solidFill>
                <a:effectLst/>
                <a:latin typeface="Helvetica" pitchFamily="2" charset="0"/>
              </a:rPr>
              <a:t>.</a:t>
            </a:r>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ECA1C27A-88E9-1B3F-9154-854C731DF4E6}"/>
                  </a:ext>
                </a:extLst>
              </p:cNvPr>
              <p:cNvSpPr txBox="1"/>
              <p:nvPr/>
            </p:nvSpPr>
            <p:spPr>
              <a:xfrm>
                <a:off x="5914417" y="1825625"/>
                <a:ext cx="5439383" cy="3902287"/>
              </a:xfrm>
              <a:prstGeom prst="rect">
                <a:avLst/>
              </a:prstGeom>
              <a:solidFill>
                <a:schemeClr val="bg1">
                  <a:lumMod val="95000"/>
                </a:schemeClr>
              </a:solidFill>
              <a:ln w="19050">
                <a:solidFill>
                  <a:schemeClr val="tx1"/>
                </a:solidFill>
              </a:ln>
            </p:spPr>
            <p:txBody>
              <a:bodyPr wrap="square" lIns="180000" rIns="180000" rtlCol="0">
                <a:spAutoFit/>
              </a:bodyPr>
              <a:lstStyle/>
              <a:p>
                <a:pPr algn="ctr">
                  <a:lnSpc>
                    <a:spcPts val="3000"/>
                  </a:lnSpc>
                </a:pPr>
                <a:endParaRPr lang="pt-BR" sz="2000" dirty="0">
                  <a:latin typeface="Helvetica" pitchFamily="2" charset="0"/>
                  <a:cs typeface="Arial" panose="020B0604020202020204" pitchFamily="34" charset="0"/>
                </a:endParaRPr>
              </a:p>
              <a:p>
                <a:pPr marL="457200" indent="-457200">
                  <a:lnSpc>
                    <a:spcPts val="3000"/>
                  </a:lnSpc>
                  <a:buAutoNum type="arabicPeriod"/>
                </a:pPr>
                <a:r>
                  <a:rPr lang="pt-BR" sz="2000" dirty="0">
                    <a:latin typeface="Helvetica" pitchFamily="2" charset="0"/>
                    <a:cs typeface="Arial" panose="020B0604020202020204" pitchFamily="34" charset="0"/>
                  </a:rPr>
                  <a:t>Escolha aleatória de um centroide.</a:t>
                </a:r>
              </a:p>
              <a:p>
                <a:pPr marL="457200" indent="-457200">
                  <a:lnSpc>
                    <a:spcPts val="3000"/>
                  </a:lnSpc>
                  <a:buAutoNum type="arabicPeriod"/>
                </a:pPr>
                <a:r>
                  <a:rPr lang="pt-BR" sz="2000" dirty="0">
                    <a:latin typeface="Helvetica" pitchFamily="2" charset="0"/>
                    <a:cs typeface="Arial" panose="020B0604020202020204" pitchFamily="34" charset="0"/>
                  </a:rPr>
                  <a:t>Cálculo das distâncias de cada ponto em relação ao centroide escolhido.</a:t>
                </a:r>
              </a:p>
              <a:p>
                <a:pPr marL="457200" indent="-457200">
                  <a:lnSpc>
                    <a:spcPts val="3000"/>
                  </a:lnSpc>
                  <a:buAutoNum type="arabicPeriod"/>
                </a:pPr>
                <a:r>
                  <a:rPr lang="pt-BR" sz="2000" dirty="0">
                    <a:latin typeface="Helvetica" pitchFamily="2" charset="0"/>
                    <a:cs typeface="Arial" panose="020B0604020202020204" pitchFamily="34" charset="0"/>
                  </a:rPr>
                  <a:t>Seleção de um ponto para ser o próximo centroide a partir da probabilidade proporcional ao quadrado da distância em relação ao centroide anterior.</a:t>
                </a:r>
              </a:p>
              <a:p>
                <a:pPr marL="457200" indent="-457200">
                  <a:lnSpc>
                    <a:spcPts val="3000"/>
                  </a:lnSpc>
                  <a:buAutoNum type="arabicPeriod"/>
                </a:pPr>
                <a:r>
                  <a:rPr lang="pt-BR" sz="2000" dirty="0">
                    <a:latin typeface="Helvetica" pitchFamily="2" charset="0"/>
                    <a:cs typeface="Arial" panose="020B0604020202020204" pitchFamily="34" charset="0"/>
                  </a:rPr>
                  <a:t>Repetição das etapas 2 e 3 até que </a:t>
                </a:r>
                <a14:m>
                  <m:oMath xmlns:m="http://schemas.openxmlformats.org/officeDocument/2006/math">
                    <m:r>
                      <a:rPr lang="pt-BR" sz="2000" b="0" i="1" smtClean="0">
                        <a:latin typeface="Cambria Math" panose="02040503050406030204" pitchFamily="18" charset="0"/>
                        <a:cs typeface="Arial" panose="020B0604020202020204" pitchFamily="34" charset="0"/>
                      </a:rPr>
                      <m:t>𝑘</m:t>
                    </m:r>
                  </m:oMath>
                </a14:m>
                <a:r>
                  <a:rPr lang="pt-BR" sz="2000" dirty="0">
                    <a:latin typeface="Helvetica" pitchFamily="2" charset="0"/>
                    <a:cs typeface="Arial" panose="020B0604020202020204" pitchFamily="34" charset="0"/>
                  </a:rPr>
                  <a:t> centroides sejam escolhidos.</a:t>
                </a:r>
              </a:p>
            </p:txBody>
          </p:sp>
        </mc:Choice>
        <mc:Fallback xmlns="">
          <p:sp>
            <p:nvSpPr>
              <p:cNvPr id="4" name="CaixaDeTexto 3">
                <a:extLst>
                  <a:ext uri="{FF2B5EF4-FFF2-40B4-BE49-F238E27FC236}">
                    <a16:creationId xmlns:a16="http://schemas.microsoft.com/office/drawing/2014/main" id="{ECA1C27A-88E9-1B3F-9154-854C731DF4E6}"/>
                  </a:ext>
                </a:extLst>
              </p:cNvPr>
              <p:cNvSpPr txBox="1">
                <a:spLocks noRot="1" noChangeAspect="1" noMove="1" noResize="1" noEditPoints="1" noAdjustHandles="1" noChangeArrowheads="1" noChangeShapeType="1" noTextEdit="1"/>
              </p:cNvSpPr>
              <p:nvPr/>
            </p:nvSpPr>
            <p:spPr>
              <a:xfrm>
                <a:off x="5914417" y="1825625"/>
                <a:ext cx="5439383" cy="3902287"/>
              </a:xfrm>
              <a:prstGeom prst="rect">
                <a:avLst/>
              </a:prstGeom>
              <a:blipFill>
                <a:blip r:embed="rId2"/>
                <a:stretch>
                  <a:fillRect b="-1242"/>
                </a:stretch>
              </a:blipFill>
              <a:ln w="19050">
                <a:solidFill>
                  <a:schemeClr val="tx1"/>
                </a:solidFill>
              </a:ln>
            </p:spPr>
            <p:txBody>
              <a:bodyPr/>
              <a:lstStyle/>
              <a:p>
                <a:r>
                  <a:rPr lang="pt-BR">
                    <a:noFill/>
                  </a:rPr>
                  <a:t> </a:t>
                </a:r>
              </a:p>
            </p:txBody>
          </p:sp>
        </mc:Fallback>
      </mc:AlternateContent>
      <p:sp>
        <p:nvSpPr>
          <p:cNvPr id="5" name="CaixaDeTexto 4">
            <a:extLst>
              <a:ext uri="{FF2B5EF4-FFF2-40B4-BE49-F238E27FC236}">
                <a16:creationId xmlns:a16="http://schemas.microsoft.com/office/drawing/2014/main" id="{2EEC734D-2E9A-ADF0-C47C-41546FE9041D}"/>
              </a:ext>
            </a:extLst>
          </p:cNvPr>
          <p:cNvSpPr txBox="1"/>
          <p:nvPr/>
        </p:nvSpPr>
        <p:spPr>
          <a:xfrm>
            <a:off x="7883844" y="1690688"/>
            <a:ext cx="1500528" cy="400110"/>
          </a:xfrm>
          <a:prstGeom prst="rect">
            <a:avLst/>
          </a:prstGeom>
          <a:solidFill>
            <a:schemeClr val="tx1"/>
          </a:solidFill>
        </p:spPr>
        <p:txBody>
          <a:bodyPr wrap="square" rtlCol="0">
            <a:spAutoFit/>
          </a:bodyPr>
          <a:lstStyle/>
          <a:p>
            <a:pPr algn="ctr"/>
            <a:r>
              <a:rPr lang="pt-BR" sz="2000" b="1" dirty="0">
                <a:solidFill>
                  <a:schemeClr val="bg2"/>
                </a:solidFill>
                <a:latin typeface="Helvetica" pitchFamily="2" charset="0"/>
                <a:cs typeface="Arial" panose="020B0604020202020204" pitchFamily="34" charset="0"/>
              </a:rPr>
              <a:t>ETAPAS</a:t>
            </a:r>
            <a:endParaRPr lang="pt-BR" sz="2000" dirty="0">
              <a:solidFill>
                <a:schemeClr val="bg2"/>
              </a:solidFill>
            </a:endParaRPr>
          </a:p>
        </p:txBody>
      </p:sp>
    </p:spTree>
    <p:extLst>
      <p:ext uri="{BB962C8B-B14F-4D97-AF65-F5344CB8AC3E}">
        <p14:creationId xmlns:p14="http://schemas.microsoft.com/office/powerpoint/2010/main" val="298141401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1289</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Calibri</vt:lpstr>
      <vt:lpstr>Calibri Light</vt:lpstr>
      <vt:lpstr>Cambria Math</vt:lpstr>
      <vt:lpstr>Helvetica</vt:lpstr>
      <vt:lpstr>Wingdings</vt:lpstr>
      <vt:lpstr>Tema do Office</vt:lpstr>
      <vt:lpstr>Detecção de anomalias em gastos dos deputados estaduais com K-Means</vt:lpstr>
      <vt:lpstr>INTRODUÇÃO A verba de gabinete</vt:lpstr>
      <vt:lpstr>INTRODUÇÃO Controle de gastos</vt:lpstr>
      <vt:lpstr>MATERIAIS E MÉTODO Recorte</vt:lpstr>
      <vt:lpstr>K-MEANS Definição</vt:lpstr>
      <vt:lpstr>K-MEANS Funcionamento</vt:lpstr>
      <vt:lpstr>K-MEANS Desafios e soluções</vt:lpstr>
      <vt:lpstr>K-MEANS Método do cotovelo</vt:lpstr>
      <vt:lpstr>K-MEANS Método K-Means++</vt:lpstr>
      <vt:lpstr>K-MEANS Comparação de movimento de centroides</vt:lpstr>
      <vt:lpstr>VALIDAÇÃO Método da silhueta</vt:lpstr>
      <vt:lpstr>VALIDAÇÃO Índice de Davies-Bouldin</vt:lpstr>
      <vt:lpstr>RESULTADOS Estatísticas dos dados</vt:lpstr>
      <vt:lpstr>RESULTADOS Descobertas do algoritmo</vt:lpstr>
      <vt:lpstr>RESULTADOS Discussão sobre anomalia</vt:lpstr>
      <vt:lpstr>RESULTADOS Números finais</vt:lpstr>
      <vt:lpstr>CONSIDERAÇÕES FINAIS Números finais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Kitovsk</dc:creator>
  <cp:lastModifiedBy>Rodolfo Viana</cp:lastModifiedBy>
  <cp:revision>24</cp:revision>
  <dcterms:created xsi:type="dcterms:W3CDTF">2018-01-31T14:12:27Z</dcterms:created>
  <dcterms:modified xsi:type="dcterms:W3CDTF">2023-10-05T14:53:00Z</dcterms:modified>
</cp:coreProperties>
</file>