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155" y="2159539"/>
            <a:ext cx="6627844" cy="1906623"/>
          </a:xfrm>
        </p:spPr>
        <p:txBody>
          <a:bodyPr anchor="ctr" anchorCtr="0">
            <a:noAutofit/>
          </a:bodyPr>
          <a:lstStyle/>
          <a:p>
            <a:r>
              <a:rPr lang="pt-BR" sz="4000" b="1" dirty="0">
                <a:latin typeface="Helvetica" pitchFamily="2" charset="0"/>
                <a:ea typeface="Roboto Black" panose="020F0502020204030204" pitchFamily="2" charset="0"/>
                <a:cs typeface="Roboto Black" panose="020F0502020204030204" pitchFamily="2" charset="0"/>
              </a:rPr>
              <a:t>Detecção de anomalias em gastos dos deputados estaduais com K-</a:t>
            </a:r>
            <a:r>
              <a:rPr lang="pt-BR" sz="4000" b="1" dirty="0" err="1">
                <a:latin typeface="Helvetica" pitchFamily="2" charset="0"/>
                <a:ea typeface="Roboto Black" panose="020F0502020204030204" pitchFamily="2" charset="0"/>
                <a:cs typeface="Roboto Black" panose="020F0502020204030204" pitchFamily="2" charset="0"/>
              </a:rPr>
              <a:t>Means</a:t>
            </a:r>
            <a:endParaRPr lang="pt-BR" sz="4000" b="1" dirty="0">
              <a:latin typeface="Helvetica" pitchFamily="2" charset="0"/>
              <a:ea typeface="Roboto Black" panose="020F0502020204030204" pitchFamily="2" charset="0"/>
              <a:cs typeface="Roboto Black" panose="020F050202020403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155" y="4185276"/>
            <a:ext cx="6627844" cy="741784"/>
          </a:xfrm>
        </p:spPr>
        <p:txBody>
          <a:bodyPr anchor="b" anchorCtr="0">
            <a:noAutofit/>
          </a:bodyPr>
          <a:lstStyle/>
          <a:p>
            <a:r>
              <a:rPr lang="pt-BR" sz="2000" dirty="0">
                <a:latin typeface="Helvetica" pitchFamily="2" charset="0"/>
              </a:rPr>
              <a:t>Rodolfo Orlando Viana</a:t>
            </a:r>
          </a:p>
          <a:p>
            <a:r>
              <a:rPr lang="pt-BR" sz="2000" dirty="0">
                <a:latin typeface="Helvetica" pitchFamily="2" charset="0"/>
              </a:rPr>
              <a:t>Ana Julia </a:t>
            </a:r>
            <a:r>
              <a:rPr lang="pt-BR" sz="2000" dirty="0" err="1">
                <a:latin typeface="Helvetica" pitchFamily="2" charset="0"/>
              </a:rPr>
              <a:t>Righetto</a:t>
            </a:r>
            <a:endParaRPr lang="pt-BR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K-MEANS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Comparação de movimento de centroides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57545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Entre as iterações em K-</a:t>
            </a:r>
            <a:r>
              <a:rPr lang="pt-BR" sz="2000" dirty="0" err="1">
                <a:solidFill>
                  <a:srgbClr val="000000"/>
                </a:solidFill>
                <a:latin typeface="Helvetica" pitchFamily="2" charset="0"/>
              </a:rPr>
              <a:t>Means</a:t>
            </a: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++, o algoritmo compara a movimentação dos centroides, e converge apenas quando a diferença entre iterações é inferior ao limite estabelecido para inércia, de 0,0001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86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VALIDAÇÃO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Método da silhueta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2055" cy="257741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Para validar a escolha dos centroides e a clusterização</a:t>
            </a: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, uma das ferramentas adotadas foi o método da silhueta, que observa a similaridade de um ponto com seu cluster em comparação com outros clusters, e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retorna resultados no intervalo de -1 a 1 (Figura 6). 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5FD7775D-AE5F-5F54-FD1A-263329B2E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1007" y="1822064"/>
            <a:ext cx="4442793" cy="30891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304DC3-0EBB-C2E1-D1F0-EB674C82AA49}"/>
              </a:ext>
            </a:extLst>
          </p:cNvPr>
          <p:cNvSpPr txBox="1"/>
          <p:nvPr/>
        </p:nvSpPr>
        <p:spPr>
          <a:xfrm>
            <a:off x="10163419" y="1545065"/>
            <a:ext cx="110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Helvetica" pitchFamily="2" charset="0"/>
                <a:cs typeface="Arial" panose="020B0604020202020204" pitchFamily="34" charset="0"/>
              </a:rPr>
              <a:t>Figura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010F70-0726-EE0F-42FD-2D58700A6E5A}"/>
                  </a:ext>
                </a:extLst>
              </p:cNvPr>
              <p:cNvSpPr txBox="1"/>
              <p:nvPr/>
            </p:nvSpPr>
            <p:spPr>
              <a:xfrm>
                <a:off x="916791" y="5026865"/>
                <a:ext cx="2462513" cy="159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lIns="180000" rIns="180000" numCol="1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endParaRPr lang="pt-BR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pt-BR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010F70-0726-EE0F-42FD-2D58700A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91" y="5026865"/>
                <a:ext cx="2462513" cy="159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95167C2-FE32-6920-0EB7-4C69B169D549}"/>
                  </a:ext>
                </a:extLst>
              </p:cNvPr>
              <p:cNvSpPr txBox="1"/>
              <p:nvPr/>
            </p:nvSpPr>
            <p:spPr>
              <a:xfrm>
                <a:off x="3379305" y="5026865"/>
                <a:ext cx="5871395" cy="159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lIns="180000" rIns="180000" numCol="1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onde,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: distância média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 para pontos </a:t>
                </a:r>
                <a:r>
                  <a:rPr lang="pt-BR" sz="2000" dirty="0" err="1">
                    <a:latin typeface="Helvetica" pitchFamily="2" charset="0"/>
                    <a:cs typeface="Arial" panose="020B0604020202020204" pitchFamily="34" charset="0"/>
                  </a:rPr>
                  <a:t>intracluster</a:t>
                </a: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: distância média de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 para pontos </a:t>
                </a:r>
                <a:r>
                  <a:rPr lang="pt-BR" sz="2000" dirty="0" err="1">
                    <a:latin typeface="Helvetica" pitchFamily="2" charset="0"/>
                    <a:cs typeface="Arial" panose="020B0604020202020204" pitchFamily="34" charset="0"/>
                  </a:rPr>
                  <a:t>extracluster</a:t>
                </a: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95167C2-FE32-6920-0EB7-4C69B169D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305" y="5026865"/>
                <a:ext cx="5871395" cy="1593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63E35B45-C497-8D4A-0EFE-85E8EFCBDA30}"/>
              </a:ext>
            </a:extLst>
          </p:cNvPr>
          <p:cNvSpPr/>
          <p:nvPr/>
        </p:nvSpPr>
        <p:spPr>
          <a:xfrm>
            <a:off x="916790" y="5026865"/>
            <a:ext cx="8333910" cy="15939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0405DF4-88CB-F1E2-500C-58CEA4E340B0}"/>
              </a:ext>
            </a:extLst>
          </p:cNvPr>
          <p:cNvSpPr txBox="1"/>
          <p:nvPr/>
        </p:nvSpPr>
        <p:spPr>
          <a:xfrm>
            <a:off x="1073187" y="4826810"/>
            <a:ext cx="167898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NOTAÇÃO</a:t>
            </a:r>
            <a:endParaRPr lang="pt-B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0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VALIDAÇÃO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Índice de Davies-</a:t>
            </a:r>
            <a:r>
              <a:rPr lang="pt-B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Bouldin</a:t>
            </a:r>
            <a:endParaRPr lang="pt-BR" sz="28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2055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 segunda ferramenta adotada para validar os resultados</a:t>
            </a: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 foi o índice Davies-</a:t>
            </a:r>
            <a:r>
              <a:rPr lang="pt-BR" sz="2000" dirty="0" err="1">
                <a:solidFill>
                  <a:srgbClr val="000000"/>
                </a:solidFill>
                <a:latin typeface="Helvetica" pitchFamily="2" charset="0"/>
              </a:rPr>
              <a:t>Bouldin</a:t>
            </a: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, que observa a coesão do cluster, dada a lógica de que um agrupamento adequado é denso em si, ao passo que distante dos demais. Seus resultados vão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de 0 a 1 (Figura 7).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304DC3-0EBB-C2E1-D1F0-EB674C82AA49}"/>
              </a:ext>
            </a:extLst>
          </p:cNvPr>
          <p:cNvSpPr txBox="1"/>
          <p:nvPr/>
        </p:nvSpPr>
        <p:spPr>
          <a:xfrm>
            <a:off x="10123664" y="1545065"/>
            <a:ext cx="110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Helvetica" pitchFamily="2" charset="0"/>
                <a:cs typeface="Arial" panose="020B0604020202020204" pitchFamily="34" charset="0"/>
              </a:rPr>
              <a:t>Figura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DD533A-C4F5-89F4-9133-D9FCBFA9420F}"/>
                  </a:ext>
                </a:extLst>
              </p:cNvPr>
              <p:cNvSpPr txBox="1"/>
              <p:nvPr/>
            </p:nvSpPr>
            <p:spPr>
              <a:xfrm>
                <a:off x="916791" y="5026865"/>
                <a:ext cx="2959469" cy="159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lIns="180000" rIns="180000" numCol="1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endParaRPr lang="pt-BR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pt-BR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DD533A-C4F5-89F4-9133-D9FCBFA94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91" y="5026865"/>
                <a:ext cx="2959469" cy="1593962"/>
              </a:xfrm>
              <a:prstGeom prst="rect">
                <a:avLst/>
              </a:prstGeom>
              <a:blipFill>
                <a:blip r:embed="rId2"/>
                <a:stretch>
                  <a:fillRect l="-11728" t="-35249" b="-7969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>
            <a:extLst>
              <a:ext uri="{FF2B5EF4-FFF2-40B4-BE49-F238E27FC236}">
                <a16:creationId xmlns:a16="http://schemas.microsoft.com/office/drawing/2014/main" id="{E8FC7DFD-60DF-2120-9EE5-65BAB2C8A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6297" y="1822064"/>
            <a:ext cx="4477503" cy="30891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BD01EA-FB81-8F84-D0C1-9B6DC770855F}"/>
                  </a:ext>
                </a:extLst>
              </p:cNvPr>
              <p:cNvSpPr txBox="1"/>
              <p:nvPr/>
            </p:nvSpPr>
            <p:spPr>
              <a:xfrm>
                <a:off x="3876261" y="5026865"/>
                <a:ext cx="3488634" cy="161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lIns="180000" rIns="180000" numCol="1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onde,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: clusters distintos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: dispersão interna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: distância entre clusters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BD01EA-FB81-8F84-D0C1-9B6DC7708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1" y="5026865"/>
                <a:ext cx="3488634" cy="1618200"/>
              </a:xfrm>
              <a:prstGeom prst="rect">
                <a:avLst/>
              </a:prstGeom>
              <a:blipFill>
                <a:blip r:embed="rId5"/>
                <a:stretch>
                  <a:fillRect b="-415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653A1779-50EF-BD5A-EAC5-028A8D460086}"/>
              </a:ext>
            </a:extLst>
          </p:cNvPr>
          <p:cNvSpPr/>
          <p:nvPr/>
        </p:nvSpPr>
        <p:spPr>
          <a:xfrm>
            <a:off x="916790" y="5026865"/>
            <a:ext cx="6448106" cy="15939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14F590-6661-753B-0F97-1EA84867F8A6}"/>
              </a:ext>
            </a:extLst>
          </p:cNvPr>
          <p:cNvSpPr txBox="1"/>
          <p:nvPr/>
        </p:nvSpPr>
        <p:spPr>
          <a:xfrm>
            <a:off x="1073187" y="4826810"/>
            <a:ext cx="167898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NOTAÇÃO</a:t>
            </a:r>
            <a:endParaRPr lang="pt-B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5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INTRODUÇÃO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 verba de gabinete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1808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Criada em 1997, a “verba de gabinete”, nome informal para Auxílio-Encargos Gerais de Gabinete de Deputado e Auxílio-Hospedagem, garante aos 94 parlamentares da Assembleia Legislativa de São Paulo o ressarcimento mensal de despesas inerentes ao mandato até o limite de 1.250 unidades fiscais do estado [</a:t>
            </a:r>
            <a:r>
              <a:rPr lang="pt-BR" sz="2000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Ufesp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].</a:t>
            </a:r>
            <a:endParaRPr lang="pt-BR" sz="20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7393AB-0620-D193-BF6E-98E698E06966}"/>
              </a:ext>
            </a:extLst>
          </p:cNvPr>
          <p:cNvSpPr txBox="1"/>
          <p:nvPr/>
        </p:nvSpPr>
        <p:spPr>
          <a:xfrm>
            <a:off x="7344383" y="1848255"/>
            <a:ext cx="4017216" cy="3896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80000" rIns="180000" rtlCol="0">
            <a:spAutoFit/>
          </a:bodyPr>
          <a:lstStyle/>
          <a:p>
            <a:pPr>
              <a:lnSpc>
                <a:spcPts val="3000"/>
              </a:lnSpc>
            </a:pP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Ufesp</a:t>
            </a: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57188">
              <a:lnSpc>
                <a:spcPts val="3000"/>
              </a:lnSpc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R$ 31,97</a:t>
            </a:r>
          </a:p>
          <a:p>
            <a:pPr>
              <a:lnSpc>
                <a:spcPts val="3000"/>
              </a:lnSpc>
            </a:pP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Limite mensal por deputado</a:t>
            </a:r>
          </a:p>
          <a:p>
            <a:pPr marL="357188">
              <a:lnSpc>
                <a:spcPts val="3000"/>
              </a:lnSpc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R$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39.962,50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→"/>
            </a:pP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Total empenhado</a:t>
            </a:r>
          </a:p>
          <a:p>
            <a:pPr marL="357188">
              <a:lnSpc>
                <a:spcPts val="3000"/>
              </a:lnSpc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R$ 26.652.243,51</a:t>
            </a:r>
          </a:p>
          <a:p>
            <a:pPr marL="357188">
              <a:lnSpc>
                <a:spcPts val="3000"/>
              </a:lnSpc>
            </a:pPr>
            <a:endParaRPr lang="pt-BR" dirty="0">
              <a:latin typeface="Helvetica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3D6175-9971-2620-124F-E9E195E2B05C}"/>
              </a:ext>
            </a:extLst>
          </p:cNvPr>
          <p:cNvSpPr txBox="1"/>
          <p:nvPr/>
        </p:nvSpPr>
        <p:spPr>
          <a:xfrm>
            <a:off x="8087314" y="1690688"/>
            <a:ext cx="253135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VALORES EM 2022</a:t>
            </a:r>
            <a:endParaRPr lang="pt-B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6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0A6E4-BA2C-F34F-39F2-5CFACC12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2CBEA-964D-B319-9D91-F344E425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30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INTRODUÇÃO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 verba de gabinete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1808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Criada em 1997, a “verba de gabinete”, nome informal para Auxílio-Encargos Gerais de Gabinete de Deputado e Auxílio-Hospedagem, garante aos 94 parlamentares da Assembleia Legislativa de São Paulo o ressarcimento mensal de despesas inerentes ao mandato até o limite de 1.250 unidades fiscais do estado [</a:t>
            </a:r>
            <a:r>
              <a:rPr lang="pt-BR" sz="2000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Ufesp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].</a:t>
            </a:r>
            <a:endParaRPr lang="pt-BR" sz="20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7393AB-0620-D193-BF6E-98E698E06966}"/>
              </a:ext>
            </a:extLst>
          </p:cNvPr>
          <p:cNvSpPr txBox="1"/>
          <p:nvPr/>
        </p:nvSpPr>
        <p:spPr>
          <a:xfrm>
            <a:off x="7344383" y="1848255"/>
            <a:ext cx="4017216" cy="3896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80000" rIns="180000" rtlCol="0">
            <a:spAutoFit/>
          </a:bodyPr>
          <a:lstStyle/>
          <a:p>
            <a:pPr>
              <a:lnSpc>
                <a:spcPts val="3000"/>
              </a:lnSpc>
            </a:pP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Ufesp</a:t>
            </a: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57188">
              <a:lnSpc>
                <a:spcPts val="3000"/>
              </a:lnSpc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R$ 31,97</a:t>
            </a:r>
          </a:p>
          <a:p>
            <a:pPr>
              <a:lnSpc>
                <a:spcPts val="3000"/>
              </a:lnSpc>
            </a:pP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Limite mensal por deputado</a:t>
            </a:r>
          </a:p>
          <a:p>
            <a:pPr marL="357188">
              <a:lnSpc>
                <a:spcPts val="3000"/>
              </a:lnSpc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R$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39.962,50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→"/>
            </a:pP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Total empenhado</a:t>
            </a:r>
          </a:p>
          <a:p>
            <a:pPr marL="357188">
              <a:lnSpc>
                <a:spcPts val="3000"/>
              </a:lnSpc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R$ 26.652.243,51</a:t>
            </a:r>
          </a:p>
          <a:p>
            <a:pPr marL="357188">
              <a:lnSpc>
                <a:spcPts val="3000"/>
              </a:lnSpc>
            </a:pPr>
            <a:endParaRPr lang="pt-BR" dirty="0">
              <a:latin typeface="Helvetica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3D6175-9971-2620-124F-E9E195E2B05C}"/>
              </a:ext>
            </a:extLst>
          </p:cNvPr>
          <p:cNvSpPr txBox="1"/>
          <p:nvPr/>
        </p:nvSpPr>
        <p:spPr>
          <a:xfrm>
            <a:off x="8087314" y="1690688"/>
            <a:ext cx="253135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VALORES EM 2022</a:t>
            </a:r>
            <a:endParaRPr lang="pt-B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INTRODUÇÃO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Controle de gastos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1808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Tendo origem nos cofres públicos, órgãos de controle como o Ministério Público do Estado não raro abrem procedimentos investigatórios para investigar eventual malversação no uso da verba de gabinete por parte de parlamentares.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7393AB-0620-D193-BF6E-98E698E06966}"/>
              </a:ext>
            </a:extLst>
          </p:cNvPr>
          <p:cNvSpPr txBox="1"/>
          <p:nvPr/>
        </p:nvSpPr>
        <p:spPr>
          <a:xfrm>
            <a:off x="7344383" y="1848255"/>
            <a:ext cx="4017216" cy="3896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80000" rIns="180000" rtlCol="0">
            <a:spAutoFit/>
          </a:bodyPr>
          <a:lstStyle/>
          <a:p>
            <a:pPr>
              <a:lnSpc>
                <a:spcPts val="3000"/>
              </a:lnSpc>
            </a:pP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29.0001.0246360.2021-54 Apura locação de imóveis de aliados políticos e nunca utilizados</a:t>
            </a:r>
          </a:p>
          <a:p>
            <a:pPr>
              <a:lnSpc>
                <a:spcPts val="3000"/>
              </a:lnSpc>
            </a:pPr>
            <a:endParaRPr lang="pt-BR" sz="2000" dirty="0">
              <a:solidFill>
                <a:srgbClr val="0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  <a:cs typeface="Arial" panose="020B0604020202020204" pitchFamily="34" charset="0"/>
              </a:rPr>
              <a:t>0037174-14.2021.8.26.0000 Apura ressarcimento de despesas nunca efetuadas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§"/>
            </a:pPr>
            <a:endParaRPr lang="pt-BR" dirty="0">
              <a:latin typeface="Helvetica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3D6175-9971-2620-124F-E9E195E2B05C}"/>
              </a:ext>
            </a:extLst>
          </p:cNvPr>
          <p:cNvSpPr txBox="1"/>
          <p:nvPr/>
        </p:nvSpPr>
        <p:spPr>
          <a:xfrm>
            <a:off x="8532895" y="1690688"/>
            <a:ext cx="164019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EXEMPLOS</a:t>
            </a:r>
            <a:endParaRPr lang="pt-B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1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INTRODUÇÃO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Papel de ciência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1808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Técnicas de aprendizado de máquina podem auxiliar os órgãos de controle a detectar quais das despesas efetuadas são anomalias e devem ser objetos de escrutínio pormenorizado.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Neste trabalho, foi utilizado um algoritmo autoral de K-</a:t>
            </a:r>
            <a:r>
              <a:rPr lang="pt-BR" sz="2000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Means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nos dados de alimentação e hospedagem de 2018 a 2022, com valores corrigidos pela inflação.</a:t>
            </a:r>
          </a:p>
        </p:txBody>
      </p:sp>
    </p:spTree>
    <p:extLst>
      <p:ext uri="{BB962C8B-B14F-4D97-AF65-F5344CB8AC3E}">
        <p14:creationId xmlns:p14="http://schemas.microsoft.com/office/powerpoint/2010/main" val="153749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K-MEANS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Definição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797752-DF14-11FD-FD02-7A6C4E7C7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4894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ts val="3000"/>
                  </a:lnSpc>
                  <a:spcBef>
                    <a:spcPts val="0"/>
                  </a:spcBef>
                  <a:buNone/>
                </a:pPr>
                <a:r>
                  <a:rPr lang="pt-BR" sz="2000" b="0" i="0" u="none" strike="noStrike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Em linhas gerais, K-</a:t>
                </a:r>
                <a:r>
                  <a:rPr lang="pt-BR" sz="2000" b="0" i="0" u="none" strike="noStrike" dirty="0" err="1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Means</a:t>
                </a:r>
                <a:r>
                  <a:rPr lang="pt-BR" sz="2000" b="0" i="0" u="none" strike="noStrike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é um algoritmo para clusterização e classificação. A técnica particiona um conjunto de dados </a:t>
                </a:r>
                <a14:m>
                  <m:oMath xmlns:m="http://schemas.openxmlformats.org/officeDocument/2006/math">
                    <m:r>
                      <a:rPr lang="pt-BR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b="0" i="0" u="none" strike="noStrike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em </a:t>
                </a:r>
                <a14:m>
                  <m:oMath xmlns:m="http://schemas.openxmlformats.org/officeDocument/2006/math">
                    <m:r>
                      <a:rPr lang="pt-BR" sz="20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000" b="0" i="0" u="none" strike="noStrike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agrupamentos (clusters) não sobrepostos, sendo </a:t>
                </a:r>
                <a14:m>
                  <m:oMath xmlns:m="http://schemas.openxmlformats.org/officeDocument/2006/math">
                    <m:r>
                      <a:rPr lang="pt-BR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000" b="0" i="0" u="none" strike="noStrike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um número pré-determinado. </a:t>
                </a:r>
              </a:p>
              <a:p>
                <a:pPr marL="0" indent="0">
                  <a:lnSpc>
                    <a:spcPts val="3000"/>
                  </a:lnSpc>
                  <a:spcBef>
                    <a:spcPts val="0"/>
                  </a:spcBef>
                  <a:buNone/>
                </a:pPr>
                <a:endParaRPr lang="pt-BR" sz="2000" b="0" i="0" u="none" strike="noStrike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pPr marL="0" indent="0">
                  <a:lnSpc>
                    <a:spcPts val="3000"/>
                  </a:lnSpc>
                  <a:spcBef>
                    <a:spcPts val="0"/>
                  </a:spcBef>
                  <a:buNone/>
                </a:pPr>
                <a:r>
                  <a:rPr lang="pt-BR" sz="2000" b="0" i="0" u="none" strike="noStrike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Cada ponto de dado pertence ao agrupamento em que haja menor distância em relação ao centro do cluster (centroide). </a:t>
                </a:r>
              </a:p>
              <a:p>
                <a:pPr marL="0" indent="0">
                  <a:lnSpc>
                    <a:spcPts val="3000"/>
                  </a:lnSpc>
                  <a:spcBef>
                    <a:spcPts val="0"/>
                  </a:spcBef>
                  <a:buNone/>
                </a:pPr>
                <a:endParaRPr lang="pt-BR" sz="200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0" indent="0">
                  <a:lnSpc>
                    <a:spcPts val="3000"/>
                  </a:lnSpc>
                  <a:spcBef>
                    <a:spcPts val="0"/>
                  </a:spcBef>
                  <a:buNone/>
                </a:pPr>
                <a:r>
                  <a:rPr lang="pt-BR" sz="2000" b="0" i="0" u="none" strike="noStrike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O algoritmo busca minimizar a soma dos quadrados da distância dentro do cluster.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797752-DF14-11FD-FD02-7A6C4E7C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489450"/>
              </a:xfrm>
              <a:blipFill>
                <a:blip r:embed="rId2"/>
                <a:stretch>
                  <a:fillRect l="-1276" r="-464" b="-5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A1C27A-88E9-1B3F-9154-854C731DF4E6}"/>
                  </a:ext>
                </a:extLst>
              </p:cNvPr>
              <p:cNvSpPr txBox="1"/>
              <p:nvPr/>
            </p:nvSpPr>
            <p:spPr>
              <a:xfrm>
                <a:off x="6452681" y="1825625"/>
                <a:ext cx="4901119" cy="39022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lIns="180000" rIns="180000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3000"/>
                  </a:lnSpc>
                </a:pP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∥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onde,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: número de clusters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: cluster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: ponto de dado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: média da distância dos pontos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A1C27A-88E9-1B3F-9154-854C731DF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81" y="1825625"/>
                <a:ext cx="4901119" cy="3902287"/>
              </a:xfrm>
              <a:prstGeom prst="rect">
                <a:avLst/>
              </a:prstGeom>
              <a:blipFill>
                <a:blip r:embed="rId3"/>
                <a:stretch>
                  <a:fillRect t="-1490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2EEC734D-2E9A-ADF0-C47C-41546FE9041D}"/>
              </a:ext>
            </a:extLst>
          </p:cNvPr>
          <p:cNvSpPr txBox="1"/>
          <p:nvPr/>
        </p:nvSpPr>
        <p:spPr>
          <a:xfrm>
            <a:off x="8152976" y="1690688"/>
            <a:ext cx="15005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NOTAÇÃO</a:t>
            </a:r>
            <a:endParaRPr lang="pt-B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6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K-MEANS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5520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Dado um conjunto de dados </a:t>
            </a:r>
            <a:r>
              <a:rPr lang="pt-BR" sz="2000" dirty="0" err="1">
                <a:solidFill>
                  <a:srgbClr val="000000"/>
                </a:solidFill>
                <a:latin typeface="Helvetica" pitchFamily="2" charset="0"/>
              </a:rPr>
              <a:t>univariado</a:t>
            </a: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, os pontos são distribuídos conforme seus valores (Figura 1).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Com a quantidade de clusters pré-determinada, são calculados os centroides a partir da minimização do quadrado das distâncias (Figura 2). Os pontos próximos aos centroides foram clusters (Figura 3).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Os pontos que não se encontram nos clusters são considerados anomalias (Figura 4).</a:t>
            </a:r>
            <a:endParaRPr lang="pt-BR" sz="20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50F4281-289F-B02B-7A52-B93B84FD1F22}"/>
              </a:ext>
            </a:extLst>
          </p:cNvPr>
          <p:cNvGrpSpPr/>
          <p:nvPr/>
        </p:nvGrpSpPr>
        <p:grpSpPr>
          <a:xfrm>
            <a:off x="7172323" y="1953333"/>
            <a:ext cx="4181477" cy="726005"/>
            <a:chOff x="7172323" y="1690688"/>
            <a:chExt cx="4181477" cy="72600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E293EF7-9679-FA75-DBF3-B44D964FC7ED}"/>
                </a:ext>
              </a:extLst>
            </p:cNvPr>
            <p:cNvSpPr txBox="1"/>
            <p:nvPr/>
          </p:nvSpPr>
          <p:spPr>
            <a:xfrm>
              <a:off x="10252872" y="2139694"/>
              <a:ext cx="110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200" dirty="0">
                  <a:latin typeface="Helvetica" pitchFamily="2" charset="0"/>
                  <a:cs typeface="Arial" panose="020B0604020202020204" pitchFamily="34" charset="0"/>
                </a:rPr>
                <a:t>Figura 1</a:t>
              </a: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F691309D-1027-3119-26D3-93F044FF6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72323" y="1690688"/>
              <a:ext cx="4181475" cy="523875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B7A4D90-D170-2FD9-7C59-74E33D7DE8E9}"/>
              </a:ext>
            </a:extLst>
          </p:cNvPr>
          <p:cNvGrpSpPr/>
          <p:nvPr/>
        </p:nvGrpSpPr>
        <p:grpSpPr>
          <a:xfrm>
            <a:off x="7172323" y="2988286"/>
            <a:ext cx="4181477" cy="733798"/>
            <a:chOff x="7172323" y="2811662"/>
            <a:chExt cx="4181477" cy="733798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DBAD49D-C581-B469-D714-38EBAC35DAE0}"/>
                </a:ext>
              </a:extLst>
            </p:cNvPr>
            <p:cNvSpPr txBox="1"/>
            <p:nvPr/>
          </p:nvSpPr>
          <p:spPr>
            <a:xfrm>
              <a:off x="10252872" y="3268461"/>
              <a:ext cx="110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200" dirty="0">
                  <a:latin typeface="Helvetica" pitchFamily="2" charset="0"/>
                  <a:cs typeface="Arial" panose="020B0604020202020204" pitchFamily="34" charset="0"/>
                </a:rPr>
                <a:t>Figura 2</a:t>
              </a:r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AC41C365-7822-9F45-4DD0-4CDE08D21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72323" y="2811662"/>
              <a:ext cx="4181475" cy="52387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B4935DE-1D71-2636-2188-4205434AF2E3}"/>
              </a:ext>
            </a:extLst>
          </p:cNvPr>
          <p:cNvGrpSpPr/>
          <p:nvPr/>
        </p:nvGrpSpPr>
        <p:grpSpPr>
          <a:xfrm>
            <a:off x="7172323" y="4031032"/>
            <a:ext cx="4181477" cy="790231"/>
            <a:chOff x="7172323" y="3932636"/>
            <a:chExt cx="4181477" cy="79023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82A5E4A-29E5-CED8-6993-6CD0CB46A09B}"/>
                </a:ext>
              </a:extLst>
            </p:cNvPr>
            <p:cNvSpPr txBox="1"/>
            <p:nvPr/>
          </p:nvSpPr>
          <p:spPr>
            <a:xfrm>
              <a:off x="10252872" y="4445868"/>
              <a:ext cx="110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200" dirty="0">
                  <a:latin typeface="Helvetica" pitchFamily="2" charset="0"/>
                  <a:cs typeface="Arial" panose="020B0604020202020204" pitchFamily="34" charset="0"/>
                </a:rPr>
                <a:t>Figura 3</a:t>
              </a:r>
            </a:p>
          </p:txBody>
        </p:sp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B8D87964-5BDD-617E-0671-94F1D33F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72323" y="3932636"/>
              <a:ext cx="4181475" cy="581025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0B93692-343D-572E-6C0C-D508AE765864}"/>
              </a:ext>
            </a:extLst>
          </p:cNvPr>
          <p:cNvGrpSpPr/>
          <p:nvPr/>
        </p:nvGrpSpPr>
        <p:grpSpPr>
          <a:xfrm>
            <a:off x="7172323" y="5130211"/>
            <a:ext cx="4181477" cy="721418"/>
            <a:chOff x="7172323" y="4964839"/>
            <a:chExt cx="4181477" cy="721418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BF20B04-86C3-12E4-152B-A1E1164C239E}"/>
                </a:ext>
              </a:extLst>
            </p:cNvPr>
            <p:cNvSpPr txBox="1"/>
            <p:nvPr/>
          </p:nvSpPr>
          <p:spPr>
            <a:xfrm>
              <a:off x="10252872" y="5409258"/>
              <a:ext cx="110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200" dirty="0">
                  <a:latin typeface="Helvetica" pitchFamily="2" charset="0"/>
                  <a:cs typeface="Arial" panose="020B0604020202020204" pitchFamily="34" charset="0"/>
                </a:rPr>
                <a:t>Figura 4</a:t>
              </a:r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977764CD-BF73-B64D-E6A5-992B4272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2323" y="4964839"/>
              <a:ext cx="4181475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82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1468" cy="4489450"/>
          </a:xfrm>
        </p:spPr>
        <p:txBody>
          <a:bodyPr numCol="1">
            <a:noAutofit/>
          </a:bodyPr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D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eterminação da quantidade de clusters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Inicialização de centroides considerando mínimo global em vez de mínimo local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Critério para convergência ideal dos centroides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Validação dos resultados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BED7398-DB89-9E7E-BB4E-A15F4D692DB4}"/>
              </a:ext>
            </a:extLst>
          </p:cNvPr>
          <p:cNvSpPr txBox="1">
            <a:spLocks/>
          </p:cNvSpPr>
          <p:nvPr/>
        </p:nvSpPr>
        <p:spPr>
          <a:xfrm>
            <a:off x="6822332" y="1825625"/>
            <a:ext cx="4145603" cy="448945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Helvetica" pitchFamily="2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Método do cotovelo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Helvetica" pitchFamily="2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Método K-</a:t>
            </a:r>
            <a:r>
              <a:rPr lang="pt-BR" sz="2000" dirty="0" err="1">
                <a:solidFill>
                  <a:srgbClr val="000000"/>
                </a:solidFill>
                <a:latin typeface="Helvetica" pitchFamily="2" charset="0"/>
              </a:rPr>
              <a:t>Means</a:t>
            </a: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++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Helvetica" pitchFamily="2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Comparação do movimento de centroides entre iterações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Helvetica" pitchFamily="2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Método da silhueta; índice de Davies-</a:t>
            </a:r>
            <a:r>
              <a:rPr lang="pt-BR" sz="2000" dirty="0" err="1">
                <a:solidFill>
                  <a:srgbClr val="000000"/>
                </a:solidFill>
                <a:latin typeface="Helvetica" pitchFamily="2" charset="0"/>
              </a:rPr>
              <a:t>Bouldin</a:t>
            </a:r>
            <a:endParaRPr lang="pt-BR" sz="200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D9E127-EB20-D65A-7CCD-2E0EEAA197A7}"/>
              </a:ext>
            </a:extLst>
          </p:cNvPr>
          <p:cNvSpPr txBox="1"/>
          <p:nvPr/>
        </p:nvSpPr>
        <p:spPr>
          <a:xfrm>
            <a:off x="7951938" y="1717678"/>
            <a:ext cx="188639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SOLUÇÕES</a:t>
            </a:r>
            <a:endParaRPr lang="pt-BR" sz="2000" dirty="0">
              <a:solidFill>
                <a:schemeClr val="bg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B8EE39-BEE5-ADD0-E95D-4B292F70C8E5}"/>
              </a:ext>
            </a:extLst>
          </p:cNvPr>
          <p:cNvSpPr txBox="1"/>
          <p:nvPr/>
        </p:nvSpPr>
        <p:spPr>
          <a:xfrm>
            <a:off x="2353670" y="1717678"/>
            <a:ext cx="15005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DESAFIOS</a:t>
            </a:r>
            <a:endParaRPr lang="pt-BR" sz="2000" dirty="0">
              <a:solidFill>
                <a:schemeClr val="bg2"/>
              </a:solidFill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115CB28-6188-DC31-BB73-266D08DC22CC}"/>
              </a:ext>
            </a:extLst>
          </p:cNvPr>
          <p:cNvCxnSpPr>
            <a:cxnSpLocks/>
          </p:cNvCxnSpPr>
          <p:nvPr/>
        </p:nvCxnSpPr>
        <p:spPr>
          <a:xfrm flipV="1">
            <a:off x="6096000" y="2024741"/>
            <a:ext cx="0" cy="4473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2A40109D-A7BF-0D86-629B-FF5C3AD9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K-MEANS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Desafios e soluções</a:t>
            </a:r>
          </a:p>
        </p:txBody>
      </p:sp>
    </p:spTree>
    <p:extLst>
      <p:ext uri="{BB962C8B-B14F-4D97-AF65-F5344CB8AC3E}">
        <p14:creationId xmlns:p14="http://schemas.microsoft.com/office/powerpoint/2010/main" val="417895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K-MEANS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Método do cotovelo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797752-DF14-11FD-FD02-7A6C4E7C7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66489" cy="44894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ts val="3000"/>
                  </a:lnSpc>
                  <a:spcBef>
                    <a:spcPts val="0"/>
                  </a:spcBef>
                  <a:buNone/>
                </a:pPr>
                <a:r>
                  <a:rPr lang="pt-BR" sz="2000" dirty="0">
                    <a:solidFill>
                      <a:srgbClr val="000000"/>
                    </a:solidFill>
                    <a:latin typeface="Helvetica" pitchFamily="2" charset="0"/>
                  </a:rPr>
                  <a:t>O método do cotovelo executa K-</a:t>
                </a:r>
                <a:r>
                  <a:rPr lang="pt-BR" sz="2000" dirty="0" err="1">
                    <a:solidFill>
                      <a:srgbClr val="000000"/>
                    </a:solidFill>
                    <a:latin typeface="Helvetica" pitchFamily="2" charset="0"/>
                  </a:rPr>
                  <a:t>Means</a:t>
                </a:r>
                <a:r>
                  <a:rPr lang="pt-BR" sz="2000" dirty="0">
                    <a:solidFill>
                      <a:srgbClr val="000000"/>
                    </a:solidFill>
                    <a:latin typeface="Helvetica" pitchFamily="2" charset="0"/>
                  </a:rPr>
                  <a:t> múltiplas vezes, iterando sobre valores para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Helvetica" pitchFamily="2" charset="0"/>
                  </a:rPr>
                  <a:t> e calculando a soma dos quadrados das distâncias entre pontos e centroide. Quanto maior o valor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Helvetica" pitchFamily="2" charset="0"/>
                  </a:rPr>
                  <a:t>, menor a soma. </a:t>
                </a:r>
              </a:p>
              <a:p>
                <a:pPr marL="0" indent="0">
                  <a:lnSpc>
                    <a:spcPts val="3000"/>
                  </a:lnSpc>
                  <a:spcBef>
                    <a:spcPts val="0"/>
                  </a:spcBef>
                  <a:buNone/>
                </a:pPr>
                <a:endParaRPr lang="pt-BR" sz="200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0" indent="0">
                  <a:lnSpc>
                    <a:spcPts val="3000"/>
                  </a:lnSpc>
                  <a:spcBef>
                    <a:spcPts val="0"/>
                  </a:spcBef>
                  <a:buNone/>
                </a:pPr>
                <a:r>
                  <a:rPr lang="pt-BR" sz="2000" dirty="0">
                    <a:solidFill>
                      <a:srgbClr val="000000"/>
                    </a:solidFill>
                    <a:latin typeface="Helvetica" pitchFamily="2" charset="0"/>
                  </a:rPr>
                  <a:t>Em determinado momento, a diferença se tornará marginal. Graficamente, forma-se um "cotovelo“ (Figura 5). O ponto em que essa estabilização se torna perceptível representa uma estimativa do número ideal de clusters.</a:t>
                </a:r>
                <a:endParaRPr lang="pt-BR" sz="2000" b="0" i="0" u="none" strike="noStrike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797752-DF14-11FD-FD02-7A6C4E7C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66489" cy="4489450"/>
              </a:xfrm>
              <a:blipFill>
                <a:blip r:embed="rId2"/>
                <a:stretch>
                  <a:fillRect l="-1324" r="-2527" b="-5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áfico 3">
            <a:extLst>
              <a:ext uri="{FF2B5EF4-FFF2-40B4-BE49-F238E27FC236}">
                <a16:creationId xmlns:a16="http://schemas.microsoft.com/office/drawing/2014/main" id="{0B4F7025-87E2-E070-A655-3E3622B73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825625"/>
            <a:ext cx="5257800" cy="276835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E42BB9-EE57-6027-A0D6-9BF647A11745}"/>
              </a:ext>
            </a:extLst>
          </p:cNvPr>
          <p:cNvSpPr txBox="1"/>
          <p:nvPr/>
        </p:nvSpPr>
        <p:spPr>
          <a:xfrm>
            <a:off x="10252872" y="4440087"/>
            <a:ext cx="110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Helvetica" pitchFamily="2" charset="0"/>
                <a:cs typeface="Arial" panose="020B0604020202020204" pitchFamily="34" charset="0"/>
              </a:rPr>
              <a:t>Figura 5</a:t>
            </a:r>
          </a:p>
        </p:txBody>
      </p:sp>
    </p:spTree>
    <p:extLst>
      <p:ext uri="{BB962C8B-B14F-4D97-AF65-F5344CB8AC3E}">
        <p14:creationId xmlns:p14="http://schemas.microsoft.com/office/powerpoint/2010/main" val="173078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F1CF0-7D3A-1F30-A06D-DD96920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Helvetica" pitchFamily="2" charset="0"/>
                <a:cs typeface="Arial" panose="020B0604020202020204" pitchFamily="34" charset="0"/>
              </a:rPr>
              <a:t>K-MEANS 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Método K-</a:t>
            </a:r>
            <a:r>
              <a:rPr lang="pt-B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Means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797752-DF14-11FD-FD02-7A6C4E7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1196" cy="4489450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Após a determinação do número ideal de clusters, utilizou-se o método de inicialização K-</a:t>
            </a:r>
            <a:r>
              <a:rPr lang="pt-BR" sz="2000" dirty="0" err="1">
                <a:solidFill>
                  <a:srgbClr val="000000"/>
                </a:solidFill>
                <a:latin typeface="Helvetica" pitchFamily="2" charset="0"/>
              </a:rPr>
              <a:t>Means</a:t>
            </a: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++.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Helvetica" pitchFamily="2" charset="0"/>
              </a:rPr>
              <a:t>Nele, o centroide de cada cluster passa por iterações para definição de onde ele deve se posicionar. O ponto escolhido decorre da probabilidade de determinado ponto ser o melhor centroide com base na sua distância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A1C27A-88E9-1B3F-9154-854C731DF4E6}"/>
                  </a:ext>
                </a:extLst>
              </p:cNvPr>
              <p:cNvSpPr txBox="1"/>
              <p:nvPr/>
            </p:nvSpPr>
            <p:spPr>
              <a:xfrm>
                <a:off x="5914417" y="1825625"/>
                <a:ext cx="5439383" cy="39022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lIns="180000" rIns="180000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endParaRPr lang="pt-BR" sz="2000" dirty="0">
                  <a:latin typeface="Helvetica" pitchFamily="2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3000"/>
                  </a:lnSpc>
                  <a:buAutoNum type="arabicPeriod"/>
                </a:pPr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Escolha aleatória de um centroide.</a:t>
                </a:r>
              </a:p>
              <a:p>
                <a:pPr marL="457200" indent="-457200">
                  <a:lnSpc>
                    <a:spcPts val="3000"/>
                  </a:lnSpc>
                  <a:buAutoNum type="arabicPeriod"/>
                </a:pPr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Cálculo das distâncias de cada ponto em relação ao centroide escolhido.</a:t>
                </a:r>
              </a:p>
              <a:p>
                <a:pPr marL="457200" indent="-457200">
                  <a:lnSpc>
                    <a:spcPts val="3000"/>
                  </a:lnSpc>
                  <a:buAutoNum type="arabicPeriod"/>
                </a:pPr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Seleção de um ponto para ser o próximo centroide a partir da probabilidade proporcional ao quadrado da distância em relação ao centroide anterior.</a:t>
                </a:r>
              </a:p>
              <a:p>
                <a:pPr marL="457200" indent="-457200">
                  <a:lnSpc>
                    <a:spcPts val="3000"/>
                  </a:lnSpc>
                  <a:buAutoNum type="arabicPeriod"/>
                </a:pPr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Repetição das etapas 2 e 3 até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Helvetica" pitchFamily="2" charset="0"/>
                    <a:cs typeface="Arial" panose="020B0604020202020204" pitchFamily="34" charset="0"/>
                  </a:rPr>
                  <a:t> centroides sejam escolhidos.</a:t>
                </a: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A1C27A-88E9-1B3F-9154-854C731DF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17" y="1825625"/>
                <a:ext cx="5439383" cy="3902287"/>
              </a:xfrm>
              <a:prstGeom prst="rect">
                <a:avLst/>
              </a:prstGeom>
              <a:blipFill>
                <a:blip r:embed="rId2"/>
                <a:stretch>
                  <a:fillRect b="-12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2EEC734D-2E9A-ADF0-C47C-41546FE9041D}"/>
              </a:ext>
            </a:extLst>
          </p:cNvPr>
          <p:cNvSpPr txBox="1"/>
          <p:nvPr/>
        </p:nvSpPr>
        <p:spPr>
          <a:xfrm>
            <a:off x="7883844" y="1690688"/>
            <a:ext cx="15005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/>
                </a:solidFill>
                <a:latin typeface="Helvetica" pitchFamily="2" charset="0"/>
                <a:cs typeface="Arial" panose="020B0604020202020204" pitchFamily="34" charset="0"/>
              </a:rPr>
              <a:t>ETAPAS</a:t>
            </a:r>
            <a:endParaRPr lang="pt-B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14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905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Wingdings</vt:lpstr>
      <vt:lpstr>Tema do Office</vt:lpstr>
      <vt:lpstr>Detecção de anomalias em gastos dos deputados estaduais com K-Means</vt:lpstr>
      <vt:lpstr>INTRODUÇÃO A verba de gabinete</vt:lpstr>
      <vt:lpstr>INTRODUÇÃO Controle de gastos</vt:lpstr>
      <vt:lpstr>INTRODUÇÃO Papel de ciência de dados</vt:lpstr>
      <vt:lpstr>K-MEANS Definição</vt:lpstr>
      <vt:lpstr>K-MEANS Visualização</vt:lpstr>
      <vt:lpstr>K-MEANS Desafios e soluções</vt:lpstr>
      <vt:lpstr>K-MEANS Método do cotovelo</vt:lpstr>
      <vt:lpstr>K-MEANS Método K-Means++</vt:lpstr>
      <vt:lpstr>K-MEANS Comparação de movimento de centroides</vt:lpstr>
      <vt:lpstr>VALIDAÇÃO Método da silhueta</vt:lpstr>
      <vt:lpstr>VALIDAÇÃO Índice de Davies-Bouldin</vt:lpstr>
      <vt:lpstr>INTRODUÇÃO A verba de gabinete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Rodolfo Viana</cp:lastModifiedBy>
  <cp:revision>20</cp:revision>
  <dcterms:created xsi:type="dcterms:W3CDTF">2018-01-31T14:12:27Z</dcterms:created>
  <dcterms:modified xsi:type="dcterms:W3CDTF">2023-10-02T16:11:55Z</dcterms:modified>
</cp:coreProperties>
</file>