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82" r:id="rId12"/>
    <p:sldId id="265" r:id="rId13"/>
    <p:sldId id="273" r:id="rId14"/>
    <p:sldId id="27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29A1C-E8FF-4056-B803-A7D52EC703F4}" type="datetimeFigureOut">
              <a:rPr lang="pt-BR" smtClean="0"/>
              <a:t>04/10/2018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48A97-D6EB-4A53-A1C0-78BE6FC67E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622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05204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333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34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222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698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61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99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66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54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pt-BR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99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071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pt-B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92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686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769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64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546100" y="-4763"/>
            <a:ext cx="5014911" cy="6862763"/>
            <a:chOff x="2928938" y="-4763"/>
            <a:chExt cx="5014911" cy="6862763"/>
          </a:xfrm>
        </p:grpSpPr>
        <p:sp>
          <p:nvSpPr>
            <p:cNvPr id="24" name="Shape 24"/>
            <p:cNvSpPr/>
            <p:nvPr/>
          </p:nvSpPr>
          <p:spPr>
            <a:xfrm>
              <a:off x="3367087" y="-4763"/>
              <a:ext cx="1063624" cy="2782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-4763"/>
              <a:ext cx="1035049" cy="2673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2928938" y="2582861"/>
              <a:ext cx="2693986" cy="42751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3371850" y="2692400"/>
              <a:ext cx="3332161" cy="416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3367087" y="2687636"/>
              <a:ext cx="4576761" cy="41703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928400" y="1380067"/>
            <a:ext cx="8574621" cy="2616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4515376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Panorâmica com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484311" y="4732864"/>
            <a:ext cx="1001871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2386011" y="932112"/>
            <a:ext cx="8225943" cy="3164975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ção com Legenda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8000" b="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8000" b="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436810" y="3428998"/>
            <a:ext cx="853281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tão de Nom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484312" y="3308580"/>
            <a:ext cx="1001870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484312" y="4777380"/>
            <a:ext cx="1001871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o Cartão de Nom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8000" b="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8000" b="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484312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r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iro ou Falso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2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4931565" y="-780257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 rot="5400000">
            <a:off x="8065139" y="2353315"/>
            <a:ext cx="5105399" cy="177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 rot="5400000">
            <a:off x="2941482" y="-771371"/>
            <a:ext cx="5105399" cy="8019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572278" y="2666999"/>
            <a:ext cx="8930746" cy="21103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572277" y="4777380"/>
            <a:ext cx="893074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72178" y="2658533"/>
            <a:ext cx="460718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6880486" y="2667000"/>
            <a:ext cx="462253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262032" y="685799"/>
            <a:ext cx="6240989" cy="5105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425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7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3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7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50812" y="0"/>
            <a:ext cx="2436812" cy="6858000"/>
            <a:chOff x="1320800" y="0"/>
            <a:chExt cx="2436812" cy="6858000"/>
          </a:xfrm>
        </p:grpSpPr>
        <p:sp>
          <p:nvSpPr>
            <p:cNvPr id="11" name="Shape 11"/>
            <p:cNvSpPr/>
            <p:nvPr/>
          </p:nvSpPr>
          <p:spPr>
            <a:xfrm>
              <a:off x="1627187" y="0"/>
              <a:ext cx="1122363" cy="5329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0"/>
              <a:ext cx="1117599" cy="5276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320800" y="5238750"/>
              <a:ext cx="1228724" cy="1619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627187" y="5291137"/>
              <a:ext cx="1495424" cy="1566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627187" y="5286375"/>
              <a:ext cx="2130424" cy="1571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1320800" y="5238750"/>
              <a:ext cx="1695450" cy="1619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jp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1687132" y="1380067"/>
            <a:ext cx="9815890" cy="2616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5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Monolítico e </a:t>
            </a:r>
            <a:r>
              <a:rPr lang="pt-BR" sz="5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Microserviços</a:t>
            </a:r>
            <a:endParaRPr lang="pt-BR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4515378" y="4362026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685786" y="6286147"/>
            <a:ext cx="239936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4" name="Shape 239"/>
          <p:cNvSpPr txBox="1">
            <a:spLocks noGrp="1"/>
          </p:cNvSpPr>
          <p:nvPr>
            <p:ph type="title"/>
          </p:nvPr>
        </p:nvSpPr>
        <p:spPr>
          <a:xfrm>
            <a:off x="1484308" y="418514"/>
            <a:ext cx="10018712" cy="974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</a:t>
            </a:r>
            <a:r>
              <a:rPr lang="pt-BR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Microserviços</a:t>
            </a:r>
            <a:endParaRPr lang="pt-B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01" y="1704959"/>
            <a:ext cx="1589614" cy="20086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CaixaDeTexto 3"/>
          <p:cNvSpPr txBox="1"/>
          <p:nvPr/>
        </p:nvSpPr>
        <p:spPr>
          <a:xfrm>
            <a:off x="1251142" y="3885949"/>
            <a:ext cx="249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alibri" panose="020F0502020204030204" pitchFamily="34" charset="0"/>
              </a:rPr>
              <a:t>Martin Fowler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047906" y="1781483"/>
            <a:ext cx="6879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</a:rPr>
              <a:t>Desenvolver aplicações de software em um conjuntos de serviços.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173010" y="3129844"/>
            <a:ext cx="6879495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0000"/>
              </a:lnSpc>
              <a:spcBef>
                <a:spcPts val="1044"/>
              </a:spcBef>
              <a:buClr>
                <a:srgbClr val="1186C3"/>
              </a:buClr>
              <a:buSzPct val="146318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Independente</a:t>
            </a:r>
          </a:p>
          <a:p>
            <a:pPr marL="285750" lvl="0" indent="-285750">
              <a:lnSpc>
                <a:spcPct val="90000"/>
              </a:lnSpc>
              <a:spcBef>
                <a:spcPts val="1044"/>
              </a:spcBef>
              <a:buClr>
                <a:srgbClr val="1186C3"/>
              </a:buClr>
              <a:buSzPct val="146318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Implementável</a:t>
            </a:r>
          </a:p>
          <a:p>
            <a:pPr marL="285750" lvl="0" indent="-285750">
              <a:lnSpc>
                <a:spcPct val="90000"/>
              </a:lnSpc>
              <a:spcBef>
                <a:spcPts val="1044"/>
              </a:spcBef>
              <a:buClr>
                <a:srgbClr val="1186C3"/>
              </a:buClr>
              <a:buSzPct val="146318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Escalável</a:t>
            </a:r>
          </a:p>
        </p:txBody>
      </p:sp>
      <p:pic>
        <p:nvPicPr>
          <p:cNvPr id="16" name="Shape 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760" y="3407816"/>
            <a:ext cx="2603606" cy="246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273294" y="1654172"/>
            <a:ext cx="10018712" cy="25732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2800" b="0" i="0" u="none" strike="noStrike" cap="none" dirty="0">
                <a:solidFill>
                  <a:schemeClr val="dk1"/>
                </a:solidFill>
                <a:sym typeface="Calibri"/>
              </a:rPr>
              <a:t>Realiza a segmentação de uma parte especifica ou de toda aplicação</a:t>
            </a:r>
            <a:r>
              <a:rPr lang="pt-BR" sz="2800" dirty="0"/>
              <a:t>;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2800" b="0" i="0" u="none" strike="noStrike" cap="none" dirty="0">
                <a:solidFill>
                  <a:schemeClr val="dk1"/>
                </a:solidFill>
                <a:sym typeface="Calibri"/>
              </a:rPr>
              <a:t> Usando uma abordagem em um conjunto de serviços</a:t>
            </a:r>
            <a:r>
              <a:rPr lang="pt-BR" sz="2800" dirty="0"/>
              <a:t>;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2800" b="0" i="0" u="none" strike="noStrike" cap="none" dirty="0">
                <a:solidFill>
                  <a:schemeClr val="dk1"/>
                </a:solidFill>
                <a:sym typeface="Calibri"/>
              </a:rPr>
              <a:t>Cada um é executado em seu próprio processo</a:t>
            </a:r>
            <a:r>
              <a:rPr lang="pt-BR" sz="2800" dirty="0"/>
              <a:t>.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5443" y="4227450"/>
            <a:ext cx="1906328" cy="179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 l="1368" t="2295" r="40777" b="55100"/>
          <a:stretch/>
        </p:blipFill>
        <p:spPr>
          <a:xfrm>
            <a:off x="7693734" y="4181941"/>
            <a:ext cx="1978054" cy="184290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3011157" y="6130207"/>
            <a:ext cx="319350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serviço em seu processo…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639574" y="6126764"/>
            <a:ext cx="40863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…Instância de servidor com os serviços… 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503020" y="6294575"/>
            <a:ext cx="507010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4" name="Shape 239"/>
          <p:cNvSpPr txBox="1">
            <a:spLocks noGrp="1"/>
          </p:cNvSpPr>
          <p:nvPr>
            <p:ph type="title"/>
          </p:nvPr>
        </p:nvSpPr>
        <p:spPr>
          <a:xfrm>
            <a:off x="1484308" y="418514"/>
            <a:ext cx="10018712" cy="974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</a:t>
            </a:r>
            <a:r>
              <a:rPr lang="pt-BR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Microserviços</a:t>
            </a:r>
            <a:endParaRPr lang="pt-B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54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484308" y="418514"/>
            <a:ext cx="10018712" cy="974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</a:t>
            </a:r>
            <a:r>
              <a:rPr lang="pt-BR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Microserviços</a:t>
            </a:r>
            <a:endParaRPr lang="pt-B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807770" y="2958875"/>
            <a:ext cx="4561650" cy="25732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6318"/>
              <a:buFont typeface="Arial"/>
              <a:buChar char="•"/>
            </a:pPr>
            <a:r>
              <a:rPr lang="pt-BR" sz="28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Isolamento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6318"/>
              <a:buFont typeface="Arial"/>
              <a:buChar char="•"/>
            </a:pPr>
            <a:r>
              <a:rPr lang="pt-BR" sz="28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Autonomia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6318"/>
              <a:buFont typeface="Arial"/>
              <a:buChar char="•"/>
            </a:pPr>
            <a:r>
              <a:rPr lang="pt-BR" sz="28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6318"/>
              <a:buFont typeface="Arial"/>
              <a:buChar char="•"/>
            </a:pPr>
            <a:r>
              <a:rPr lang="pt-BR" sz="28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 único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6318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Manutenção</a:t>
            </a:r>
            <a:endParaRPr lang="pt-BR" sz="28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endParaRPr sz="222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503020" y="6286147"/>
            <a:ext cx="520658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lang="pt-BR"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65552" y="1809567"/>
            <a:ext cx="249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Calibri" panose="020F0502020204030204" pitchFamily="34" charset="0"/>
              </a:rPr>
              <a:t>Vantagens:</a:t>
            </a:r>
          </a:p>
        </p:txBody>
      </p:sp>
      <p:pic>
        <p:nvPicPr>
          <p:cNvPr id="8" name="Shape 240"/>
          <p:cNvPicPr/>
          <p:nvPr/>
        </p:nvPicPr>
        <p:blipFill rotWithShape="1">
          <a:blip r:embed="rId3">
            <a:alphaModFix/>
          </a:blip>
          <a:srcRect l="46537" t="36334" r="1" b="-322"/>
          <a:stretch/>
        </p:blipFill>
        <p:spPr bwMode="auto">
          <a:xfrm>
            <a:off x="6369420" y="3182317"/>
            <a:ext cx="4709061" cy="3305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Shape 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3939" y="1460416"/>
            <a:ext cx="1591090" cy="1344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589412" y="281741"/>
            <a:ext cx="10018712" cy="974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Arquitetura </a:t>
            </a:r>
            <a:r>
              <a:rPr lang="pt-BR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Microserviços</a:t>
            </a:r>
            <a:endParaRPr lang="pt-B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480800" y="6286147"/>
            <a:ext cx="543412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1886427" y="1217674"/>
            <a:ext cx="8895303" cy="5471514"/>
            <a:chOff x="0" y="0"/>
            <a:chExt cx="7491239" cy="4899803"/>
          </a:xfrm>
        </p:grpSpPr>
        <p:sp>
          <p:nvSpPr>
            <p:cNvPr id="83" name="Caixa de texto 133"/>
            <p:cNvSpPr txBox="1"/>
            <p:nvPr/>
          </p:nvSpPr>
          <p:spPr>
            <a:xfrm>
              <a:off x="3847381" y="4313207"/>
              <a:ext cx="1319016" cy="586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Microservice Architecture</a:t>
              </a:r>
              <a:endParaRPr lang="pt-B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4" name="Grupo 83"/>
            <p:cNvGrpSpPr/>
            <p:nvPr/>
          </p:nvGrpSpPr>
          <p:grpSpPr>
            <a:xfrm>
              <a:off x="0" y="0"/>
              <a:ext cx="7491239" cy="4537135"/>
              <a:chOff x="0" y="0"/>
              <a:chExt cx="7491239" cy="4537135"/>
            </a:xfrm>
          </p:grpSpPr>
          <p:grpSp>
            <p:nvGrpSpPr>
              <p:cNvPr id="85" name="Grupo 84"/>
              <p:cNvGrpSpPr/>
              <p:nvPr/>
            </p:nvGrpSpPr>
            <p:grpSpPr>
              <a:xfrm>
                <a:off x="0" y="301924"/>
                <a:ext cx="1119962" cy="975961"/>
                <a:chOff x="0" y="0"/>
                <a:chExt cx="1119962" cy="975961"/>
              </a:xfrm>
            </p:grpSpPr>
            <p:sp>
              <p:nvSpPr>
                <p:cNvPr id="153" name="Oval 129"/>
                <p:cNvSpPr/>
                <p:nvPr/>
              </p:nvSpPr>
              <p:spPr>
                <a:xfrm>
                  <a:off x="0" y="0"/>
                  <a:ext cx="1119962" cy="975961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/>
                </a:p>
              </p:txBody>
            </p:sp>
            <p:pic>
              <p:nvPicPr>
                <p:cNvPr id="154" name="Imagem 15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026" y="119269"/>
                  <a:ext cx="814070" cy="751205"/>
                </a:xfrm>
                <a:prstGeom prst="rect">
                  <a:avLst/>
                </a:prstGeom>
              </p:spPr>
            </p:pic>
          </p:grpSp>
          <p:sp>
            <p:nvSpPr>
              <p:cNvPr id="86" name="Retângulo arredondado 136"/>
              <p:cNvSpPr/>
              <p:nvPr/>
            </p:nvSpPr>
            <p:spPr>
              <a:xfrm>
                <a:off x="1613140" y="1268083"/>
                <a:ext cx="923925" cy="466165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endParaRPr lang="pt-BR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sz="11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API GATEWAY</a:t>
                </a:r>
                <a:endPara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87" name="Conexão reta 137"/>
              <p:cNvCxnSpPr>
                <a:endCxn id="86" idx="2"/>
              </p:cNvCxnSpPr>
              <p:nvPr/>
            </p:nvCxnSpPr>
            <p:spPr>
              <a:xfrm flipH="1" flipV="1">
                <a:off x="2075103" y="1734248"/>
                <a:ext cx="689277" cy="10576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xão reta 138"/>
              <p:cNvCxnSpPr/>
              <p:nvPr/>
            </p:nvCxnSpPr>
            <p:spPr>
              <a:xfrm flipH="1" flipV="1">
                <a:off x="1061049" y="1035170"/>
                <a:ext cx="560705" cy="4647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xão reta 139"/>
              <p:cNvCxnSpPr/>
              <p:nvPr/>
            </p:nvCxnSpPr>
            <p:spPr>
              <a:xfrm flipH="1" flipV="1">
                <a:off x="2516357" y="1705295"/>
                <a:ext cx="2363178" cy="5866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xão reta 140"/>
              <p:cNvCxnSpPr/>
              <p:nvPr/>
            </p:nvCxnSpPr>
            <p:spPr>
              <a:xfrm flipV="1">
                <a:off x="5633049" y="897147"/>
                <a:ext cx="136187" cy="810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xão reta 141"/>
              <p:cNvCxnSpPr/>
              <p:nvPr/>
            </p:nvCxnSpPr>
            <p:spPr>
              <a:xfrm flipH="1" flipV="1">
                <a:off x="5569588" y="2679452"/>
                <a:ext cx="552174" cy="10444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xão reta 142"/>
              <p:cNvCxnSpPr/>
              <p:nvPr/>
            </p:nvCxnSpPr>
            <p:spPr>
              <a:xfrm flipH="1">
                <a:off x="2061713" y="707366"/>
                <a:ext cx="1084834" cy="5690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xão reta 143"/>
              <p:cNvCxnSpPr/>
              <p:nvPr/>
            </p:nvCxnSpPr>
            <p:spPr>
              <a:xfrm flipH="1" flipV="1">
                <a:off x="4382219" y="1130060"/>
                <a:ext cx="694944" cy="8983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upo 93"/>
              <p:cNvGrpSpPr/>
              <p:nvPr/>
            </p:nvGrpSpPr>
            <p:grpSpPr>
              <a:xfrm>
                <a:off x="5814204" y="3260785"/>
                <a:ext cx="1677035" cy="1276350"/>
                <a:chOff x="0" y="0"/>
                <a:chExt cx="1677035" cy="1276350"/>
              </a:xfrm>
            </p:grpSpPr>
            <p:grpSp>
              <p:nvGrpSpPr>
                <p:cNvPr id="142" name="Grupo 141"/>
                <p:cNvGrpSpPr/>
                <p:nvPr/>
              </p:nvGrpSpPr>
              <p:grpSpPr>
                <a:xfrm>
                  <a:off x="0" y="0"/>
                  <a:ext cx="1677035" cy="1276350"/>
                  <a:chOff x="0" y="0"/>
                  <a:chExt cx="1677339" cy="1276350"/>
                </a:xfrm>
              </p:grpSpPr>
              <p:grpSp>
                <p:nvGrpSpPr>
                  <p:cNvPr id="147" name="Grupo 146"/>
                  <p:cNvGrpSpPr/>
                  <p:nvPr/>
                </p:nvGrpSpPr>
                <p:grpSpPr>
                  <a:xfrm>
                    <a:off x="367748" y="0"/>
                    <a:ext cx="1138373" cy="1276350"/>
                    <a:chOff x="0" y="0"/>
                    <a:chExt cx="1138373" cy="1276350"/>
                  </a:xfrm>
                </p:grpSpPr>
                <p:grpSp>
                  <p:nvGrpSpPr>
                    <p:cNvPr id="149" name="Grupo 148"/>
                    <p:cNvGrpSpPr/>
                    <p:nvPr/>
                  </p:nvGrpSpPr>
                  <p:grpSpPr>
                    <a:xfrm>
                      <a:off x="0" y="0"/>
                      <a:ext cx="1138373" cy="1276350"/>
                      <a:chOff x="384" y="0"/>
                      <a:chExt cx="2410700" cy="2618501"/>
                    </a:xfrm>
                  </p:grpSpPr>
                  <p:sp>
                    <p:nvSpPr>
                      <p:cNvPr id="151" name="Hexágono 150"/>
                      <p:cNvSpPr/>
                      <p:nvPr/>
                    </p:nvSpPr>
                    <p:spPr>
                      <a:xfrm rot="5400000">
                        <a:off x="-103517" y="103901"/>
                        <a:ext cx="2618501" cy="2410700"/>
                      </a:xfrm>
                      <a:prstGeom prst="hexagon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52" name="Losango 151"/>
                      <p:cNvSpPr/>
                      <p:nvPr/>
                    </p:nvSpPr>
                    <p:spPr>
                      <a:xfrm>
                        <a:off x="49232" y="0"/>
                        <a:ext cx="2312580" cy="1232785"/>
                      </a:xfrm>
                      <a:prstGeom prst="diamond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150" name="Caixa de texto 77"/>
                    <p:cNvSpPr txBox="1"/>
                    <p:nvPr/>
                  </p:nvSpPr>
                  <p:spPr>
                    <a:xfrm>
                      <a:off x="153361" y="618725"/>
                      <a:ext cx="938462" cy="3213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5" name="Lata 115"/>
                  <p:cNvSpPr/>
                  <p:nvPr/>
                </p:nvSpPr>
                <p:spPr>
                  <a:xfrm>
                    <a:off x="1500809" y="805069"/>
                    <a:ext cx="176530" cy="205740"/>
                  </a:xfrm>
                  <a:prstGeom prst="can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BR"/>
                  </a:p>
                </p:txBody>
              </p:sp>
              <p:sp>
                <p:nvSpPr>
                  <p:cNvPr id="146" name="Retângulo arredondado 119"/>
                  <p:cNvSpPr/>
                  <p:nvPr/>
                </p:nvSpPr>
                <p:spPr>
                  <a:xfrm>
                    <a:off x="0" y="467139"/>
                    <a:ext cx="576469" cy="461755"/>
                  </a:xfrm>
                  <a:prstGeom prst="roundRect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pt-BR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pt-BR" sz="1100" b="1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REST</a:t>
                    </a:r>
                    <a:endParaRPr lang="pt-B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pt-BR" sz="1100" b="1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API</a:t>
                    </a:r>
                    <a:endParaRPr lang="pt-B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pt-BR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pic>
              <p:nvPicPr>
                <p:cNvPr id="143" name="Imagem 14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770" y="169324"/>
                  <a:ext cx="313690" cy="2978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5" name="Grupo 94"/>
              <p:cNvGrpSpPr/>
              <p:nvPr/>
            </p:nvGrpSpPr>
            <p:grpSpPr>
              <a:xfrm>
                <a:off x="5771072" y="0"/>
                <a:ext cx="1687194" cy="1276350"/>
                <a:chOff x="0" y="0"/>
                <a:chExt cx="1687194" cy="1276350"/>
              </a:xfrm>
            </p:grpSpPr>
            <p:grpSp>
              <p:nvGrpSpPr>
                <p:cNvPr id="131" name="Grupo 130"/>
                <p:cNvGrpSpPr/>
                <p:nvPr/>
              </p:nvGrpSpPr>
              <p:grpSpPr>
                <a:xfrm>
                  <a:off x="0" y="0"/>
                  <a:ext cx="1687194" cy="1276350"/>
                  <a:chOff x="0" y="0"/>
                  <a:chExt cx="1687390" cy="1276350"/>
                </a:xfrm>
              </p:grpSpPr>
              <p:grpSp>
                <p:nvGrpSpPr>
                  <p:cNvPr id="136" name="Grupo 135"/>
                  <p:cNvGrpSpPr/>
                  <p:nvPr/>
                </p:nvGrpSpPr>
                <p:grpSpPr>
                  <a:xfrm>
                    <a:off x="367748" y="0"/>
                    <a:ext cx="1137920" cy="1276350"/>
                    <a:chOff x="0" y="0"/>
                    <a:chExt cx="1138373" cy="1276350"/>
                  </a:xfrm>
                </p:grpSpPr>
                <p:grpSp>
                  <p:nvGrpSpPr>
                    <p:cNvPr id="138" name="Grupo 137"/>
                    <p:cNvGrpSpPr/>
                    <p:nvPr/>
                  </p:nvGrpSpPr>
                  <p:grpSpPr>
                    <a:xfrm>
                      <a:off x="0" y="0"/>
                      <a:ext cx="1138373" cy="1276350"/>
                      <a:chOff x="384" y="0"/>
                      <a:chExt cx="2410700" cy="2618501"/>
                    </a:xfrm>
                  </p:grpSpPr>
                  <p:sp>
                    <p:nvSpPr>
                      <p:cNvPr id="140" name="Hexágono 139"/>
                      <p:cNvSpPr/>
                      <p:nvPr/>
                    </p:nvSpPr>
                    <p:spPr>
                      <a:xfrm rot="5400000">
                        <a:off x="-103517" y="103901"/>
                        <a:ext cx="2618501" cy="2410700"/>
                      </a:xfrm>
                      <a:prstGeom prst="hexagon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41" name="Losango 140"/>
                      <p:cNvSpPr/>
                      <p:nvPr/>
                    </p:nvSpPr>
                    <p:spPr>
                      <a:xfrm>
                        <a:off x="49232" y="0"/>
                        <a:ext cx="2312580" cy="1232785"/>
                      </a:xfrm>
                      <a:prstGeom prst="diamond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139" name="Caixa de texto 89"/>
                    <p:cNvSpPr txBox="1"/>
                    <p:nvPr/>
                  </p:nvSpPr>
                  <p:spPr>
                    <a:xfrm>
                      <a:off x="135707" y="618706"/>
                      <a:ext cx="900291" cy="3213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4" name="Lata 113"/>
                  <p:cNvSpPr/>
                  <p:nvPr/>
                </p:nvSpPr>
                <p:spPr>
                  <a:xfrm>
                    <a:off x="1510748" y="805069"/>
                    <a:ext cx="176642" cy="206189"/>
                  </a:xfrm>
                  <a:prstGeom prst="can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BR"/>
                  </a:p>
                </p:txBody>
              </p:sp>
              <p:sp>
                <p:nvSpPr>
                  <p:cNvPr id="135" name="Retângulo arredondado 118"/>
                  <p:cNvSpPr/>
                  <p:nvPr/>
                </p:nvSpPr>
                <p:spPr>
                  <a:xfrm>
                    <a:off x="0" y="477078"/>
                    <a:ext cx="576469" cy="461755"/>
                  </a:xfrm>
                  <a:prstGeom prst="roundRect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pt-BR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pt-BR" sz="1100" b="1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REST</a:t>
                    </a:r>
                    <a:endParaRPr lang="pt-B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pt-BR" sz="1100" b="1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API</a:t>
                    </a:r>
                    <a:endParaRPr lang="pt-B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pt-BR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pic>
              <p:nvPicPr>
                <p:cNvPr id="132" name="Imagem 1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0131" y="139261"/>
                  <a:ext cx="292735" cy="3136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6" name="Grupo 95"/>
              <p:cNvGrpSpPr/>
              <p:nvPr/>
            </p:nvGrpSpPr>
            <p:grpSpPr>
              <a:xfrm>
                <a:off x="3148642" y="0"/>
                <a:ext cx="1637665" cy="1276350"/>
                <a:chOff x="0" y="0"/>
                <a:chExt cx="1637665" cy="1276350"/>
              </a:xfrm>
            </p:grpSpPr>
            <p:grpSp>
              <p:nvGrpSpPr>
                <p:cNvPr id="120" name="Grupo 119"/>
                <p:cNvGrpSpPr/>
                <p:nvPr/>
              </p:nvGrpSpPr>
              <p:grpSpPr>
                <a:xfrm>
                  <a:off x="0" y="0"/>
                  <a:ext cx="1637665" cy="1276350"/>
                  <a:chOff x="0" y="0"/>
                  <a:chExt cx="1637694" cy="1276350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>
                    <a:off x="327991" y="0"/>
                    <a:ext cx="1138373" cy="1276350"/>
                    <a:chOff x="0" y="0"/>
                    <a:chExt cx="1138373" cy="1276350"/>
                  </a:xfrm>
                </p:grpSpPr>
                <p:grpSp>
                  <p:nvGrpSpPr>
                    <p:cNvPr id="127" name="Grupo 126"/>
                    <p:cNvGrpSpPr/>
                    <p:nvPr/>
                  </p:nvGrpSpPr>
                  <p:grpSpPr>
                    <a:xfrm>
                      <a:off x="0" y="0"/>
                      <a:ext cx="1138373" cy="1276350"/>
                      <a:chOff x="384" y="0"/>
                      <a:chExt cx="2410700" cy="2618501"/>
                    </a:xfrm>
                  </p:grpSpPr>
                  <p:sp>
                    <p:nvSpPr>
                      <p:cNvPr id="129" name="Hexágono 128"/>
                      <p:cNvSpPr/>
                      <p:nvPr/>
                    </p:nvSpPr>
                    <p:spPr>
                      <a:xfrm rot="5400000">
                        <a:off x="-103517" y="103901"/>
                        <a:ext cx="2618501" cy="2410700"/>
                      </a:xfrm>
                      <a:prstGeom prst="hexagon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30" name="Losango 129"/>
                      <p:cNvSpPr/>
                      <p:nvPr/>
                    </p:nvSpPr>
                    <p:spPr>
                      <a:xfrm>
                        <a:off x="49232" y="0"/>
                        <a:ext cx="2312580" cy="1232785"/>
                      </a:xfrm>
                      <a:prstGeom prst="diamond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128" name="Caixa de texto 83"/>
                    <p:cNvSpPr txBox="1"/>
                    <p:nvPr/>
                  </p:nvSpPr>
                  <p:spPr>
                    <a:xfrm>
                      <a:off x="176270" y="669912"/>
                      <a:ext cx="797560" cy="3213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23" name="Lata 114"/>
                  <p:cNvSpPr/>
                  <p:nvPr/>
                </p:nvSpPr>
                <p:spPr>
                  <a:xfrm>
                    <a:off x="1461052" y="795131"/>
                    <a:ext cx="176642" cy="206189"/>
                  </a:xfrm>
                  <a:prstGeom prst="can">
                    <a:avLst/>
                  </a:prstGeom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BR"/>
                  </a:p>
                </p:txBody>
              </p:sp>
              <p:sp>
                <p:nvSpPr>
                  <p:cNvPr id="124" name="Retângulo arredondado 120"/>
                  <p:cNvSpPr/>
                  <p:nvPr/>
                </p:nvSpPr>
                <p:spPr>
                  <a:xfrm>
                    <a:off x="0" y="467139"/>
                    <a:ext cx="576469" cy="471694"/>
                  </a:xfrm>
                  <a:prstGeom prst="roundRect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pt-BR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pt-BR" sz="1100" b="1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REST</a:t>
                    </a:r>
                    <a:endParaRPr lang="pt-B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pt-BR" sz="1100" b="1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API</a:t>
                    </a:r>
                    <a:endParaRPr lang="pt-B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pt-BR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pic>
              <p:nvPicPr>
                <p:cNvPr id="121" name="Imagem 12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710" y="173898"/>
                  <a:ext cx="306705" cy="22796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7" name="Grupo 96"/>
              <p:cNvGrpSpPr/>
              <p:nvPr/>
            </p:nvGrpSpPr>
            <p:grpSpPr>
              <a:xfrm>
                <a:off x="2725947" y="2320506"/>
                <a:ext cx="1706880" cy="1276350"/>
                <a:chOff x="0" y="0"/>
                <a:chExt cx="1706880" cy="1276350"/>
              </a:xfrm>
            </p:grpSpPr>
            <p:grpSp>
              <p:nvGrpSpPr>
                <p:cNvPr id="109" name="Grupo 108"/>
                <p:cNvGrpSpPr/>
                <p:nvPr/>
              </p:nvGrpSpPr>
              <p:grpSpPr>
                <a:xfrm>
                  <a:off x="0" y="0"/>
                  <a:ext cx="1706880" cy="1276350"/>
                  <a:chOff x="0" y="0"/>
                  <a:chExt cx="1707268" cy="1276350"/>
                </a:xfrm>
              </p:grpSpPr>
              <p:grpSp>
                <p:nvGrpSpPr>
                  <p:cNvPr id="114" name="Grupo 113"/>
                  <p:cNvGrpSpPr/>
                  <p:nvPr/>
                </p:nvGrpSpPr>
                <p:grpSpPr>
                  <a:xfrm>
                    <a:off x="397565" y="0"/>
                    <a:ext cx="1138373" cy="1276350"/>
                    <a:chOff x="0" y="0"/>
                    <a:chExt cx="1138373" cy="1276350"/>
                  </a:xfrm>
                </p:grpSpPr>
                <p:grpSp>
                  <p:nvGrpSpPr>
                    <p:cNvPr id="116" name="Grupo 115"/>
                    <p:cNvGrpSpPr/>
                    <p:nvPr/>
                  </p:nvGrpSpPr>
                  <p:grpSpPr>
                    <a:xfrm>
                      <a:off x="0" y="0"/>
                      <a:ext cx="1138373" cy="1276350"/>
                      <a:chOff x="384" y="0"/>
                      <a:chExt cx="2410700" cy="2618501"/>
                    </a:xfrm>
                  </p:grpSpPr>
                  <p:sp>
                    <p:nvSpPr>
                      <p:cNvPr id="118" name="Hexágono 117"/>
                      <p:cNvSpPr/>
                      <p:nvPr/>
                    </p:nvSpPr>
                    <p:spPr>
                      <a:xfrm rot="5400000">
                        <a:off x="-103517" y="103901"/>
                        <a:ext cx="2618501" cy="2410700"/>
                      </a:xfrm>
                      <a:prstGeom prst="hexagon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19" name="Losango 118"/>
                      <p:cNvSpPr/>
                      <p:nvPr/>
                    </p:nvSpPr>
                    <p:spPr>
                      <a:xfrm>
                        <a:off x="49232" y="0"/>
                        <a:ext cx="2312580" cy="1232785"/>
                      </a:xfrm>
                      <a:prstGeom prst="diamond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117" name="Caixa de texto 71"/>
                    <p:cNvSpPr txBox="1"/>
                    <p:nvPr/>
                  </p:nvSpPr>
                  <p:spPr>
                    <a:xfrm>
                      <a:off x="176270" y="679960"/>
                      <a:ext cx="797560" cy="3213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2" name="Lata 112"/>
                  <p:cNvSpPr/>
                  <p:nvPr/>
                </p:nvSpPr>
                <p:spPr>
                  <a:xfrm>
                    <a:off x="1530626" y="785191"/>
                    <a:ext cx="176642" cy="206189"/>
                  </a:xfrm>
                  <a:prstGeom prst="can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BR"/>
                  </a:p>
                </p:txBody>
              </p:sp>
              <p:sp>
                <p:nvSpPr>
                  <p:cNvPr id="113" name="Retângulo arredondado 121"/>
                  <p:cNvSpPr/>
                  <p:nvPr/>
                </p:nvSpPr>
                <p:spPr>
                  <a:xfrm>
                    <a:off x="0" y="457200"/>
                    <a:ext cx="576469" cy="461755"/>
                  </a:xfrm>
                  <a:prstGeom prst="roundRect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pt-BR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pt-BR" sz="1100" b="1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REST</a:t>
                    </a:r>
                    <a:endParaRPr lang="pt-B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pt-BR" sz="1100" b="1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API</a:t>
                    </a:r>
                    <a:endParaRPr lang="pt-B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pt-BR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pic>
              <p:nvPicPr>
                <p:cNvPr id="110" name="Imagem 10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99278" y="206076"/>
                  <a:ext cx="345440" cy="2470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8" name="Grupo 97"/>
              <p:cNvGrpSpPr/>
              <p:nvPr/>
            </p:nvGrpSpPr>
            <p:grpSpPr>
              <a:xfrm>
                <a:off x="4882550" y="1578634"/>
                <a:ext cx="1786256" cy="1276350"/>
                <a:chOff x="-1" y="0"/>
                <a:chExt cx="1786256" cy="1276350"/>
              </a:xfrm>
            </p:grpSpPr>
            <p:grpSp>
              <p:nvGrpSpPr>
                <p:cNvPr id="99" name="Grupo 98"/>
                <p:cNvGrpSpPr/>
                <p:nvPr/>
              </p:nvGrpSpPr>
              <p:grpSpPr>
                <a:xfrm>
                  <a:off x="-1" y="0"/>
                  <a:ext cx="1786256" cy="1276350"/>
                  <a:chOff x="0" y="0"/>
                  <a:chExt cx="1786781" cy="1276350"/>
                </a:xfrm>
              </p:grpSpPr>
              <p:grpSp>
                <p:nvGrpSpPr>
                  <p:cNvPr id="101" name="Grupo 100"/>
                  <p:cNvGrpSpPr/>
                  <p:nvPr/>
                </p:nvGrpSpPr>
                <p:grpSpPr>
                  <a:xfrm>
                    <a:off x="457200" y="0"/>
                    <a:ext cx="1138373" cy="1276350"/>
                    <a:chOff x="0" y="0"/>
                    <a:chExt cx="1138373" cy="1276350"/>
                  </a:xfrm>
                </p:grpSpPr>
                <p:grpSp>
                  <p:nvGrpSpPr>
                    <p:cNvPr id="104" name="Grupo 103"/>
                    <p:cNvGrpSpPr/>
                    <p:nvPr/>
                  </p:nvGrpSpPr>
                  <p:grpSpPr>
                    <a:xfrm>
                      <a:off x="0" y="0"/>
                      <a:ext cx="1138373" cy="1276350"/>
                      <a:chOff x="384" y="0"/>
                      <a:chExt cx="2410700" cy="2618501"/>
                    </a:xfrm>
                  </p:grpSpPr>
                  <p:sp>
                    <p:nvSpPr>
                      <p:cNvPr id="107" name="Hexágono 106"/>
                      <p:cNvSpPr/>
                      <p:nvPr/>
                    </p:nvSpPr>
                    <p:spPr>
                      <a:xfrm rot="5400000">
                        <a:off x="-103517" y="103901"/>
                        <a:ext cx="2618501" cy="2410700"/>
                      </a:xfrm>
                      <a:prstGeom prst="hexagon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08" name="Losango 107"/>
                      <p:cNvSpPr/>
                      <p:nvPr/>
                    </p:nvSpPr>
                    <p:spPr>
                      <a:xfrm>
                        <a:off x="49232" y="0"/>
                        <a:ext cx="2312580" cy="1232785"/>
                      </a:xfrm>
                      <a:prstGeom prst="diamond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106" name="Caixa de texto 42"/>
                    <p:cNvSpPr txBox="1"/>
                    <p:nvPr/>
                  </p:nvSpPr>
                  <p:spPr>
                    <a:xfrm>
                      <a:off x="176270" y="654840"/>
                      <a:ext cx="797560" cy="3213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2" name="Lata 111"/>
                  <p:cNvSpPr/>
                  <p:nvPr/>
                </p:nvSpPr>
                <p:spPr>
                  <a:xfrm>
                    <a:off x="1610139" y="795130"/>
                    <a:ext cx="176642" cy="206189"/>
                  </a:xfrm>
                  <a:prstGeom prst="can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BR"/>
                  </a:p>
                </p:txBody>
              </p:sp>
              <p:sp>
                <p:nvSpPr>
                  <p:cNvPr id="103" name="Retângulo arredondado 117"/>
                  <p:cNvSpPr/>
                  <p:nvPr/>
                </p:nvSpPr>
                <p:spPr>
                  <a:xfrm>
                    <a:off x="0" y="447261"/>
                    <a:ext cx="576469" cy="461755"/>
                  </a:xfrm>
                  <a:prstGeom prst="roundRect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pt-BR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pt-BR" sz="1100" b="1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REST</a:t>
                    </a:r>
                    <a:endParaRPr lang="pt-B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pt-BR" sz="1100" b="1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API</a:t>
                    </a:r>
                    <a:endParaRPr lang="pt-B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pt-BR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pic>
              <p:nvPicPr>
                <p:cNvPr id="100" name="Imagem 9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6685" y="190722"/>
                  <a:ext cx="265430" cy="2565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8176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462088" y="257436"/>
            <a:ext cx="10018712" cy="974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 na adoção de </a:t>
            </a:r>
            <a:r>
              <a:rPr lang="pt-BR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Microserviços</a:t>
            </a:r>
            <a:endParaRPr lang="pt-B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480800" y="6286147"/>
            <a:ext cx="543412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7" y="4166360"/>
            <a:ext cx="2886711" cy="16418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947" y="4146012"/>
            <a:ext cx="3013113" cy="16948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1891908"/>
            <a:ext cx="4201171" cy="159381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09" y="1615759"/>
            <a:ext cx="2978748" cy="223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5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427050" y="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dirty="0"/>
              <a:t>Sumário</a:t>
            </a:r>
            <a:endParaRPr lang="pt-BR" sz="4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812527" y="1116281"/>
            <a:ext cx="9247757" cy="51698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2800" b="0" i="0" u="none" strike="noStrike" cap="none" dirty="0">
                <a:solidFill>
                  <a:schemeClr val="dk1"/>
                </a:solidFill>
                <a:sym typeface="Calibri"/>
              </a:rPr>
              <a:t>Arquitetura de Software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2800" b="0" i="0" u="none" strike="noStrike" cap="none" dirty="0">
                <a:solidFill>
                  <a:schemeClr val="dk1"/>
                </a:solidFill>
                <a:sym typeface="Calibri"/>
              </a:rPr>
              <a:t>Arquitetura Monolítica</a:t>
            </a:r>
          </a:p>
          <a:p>
            <a:pPr lvl="0" indent="-285750">
              <a:spcBef>
                <a:spcPts val="1080"/>
              </a:spcBef>
              <a:spcAft>
                <a:spcPts val="0"/>
              </a:spcAft>
            </a:pPr>
            <a:r>
              <a:rPr lang="pt-BR" sz="2800" dirty="0"/>
              <a:t>Limitações da arquitetura Monolítica </a:t>
            </a:r>
          </a:p>
          <a:p>
            <a:pPr lvl="0" indent="-285750">
              <a:spcBef>
                <a:spcPts val="1080"/>
              </a:spcBef>
              <a:spcAft>
                <a:spcPts val="0"/>
              </a:spcAft>
            </a:pPr>
            <a:r>
              <a:rPr lang="pt-BR" sz="2800" dirty="0"/>
              <a:t>Arquitetura de </a:t>
            </a:r>
            <a:r>
              <a:rPr lang="pt-BR" sz="2800" dirty="0" err="1"/>
              <a:t>Microserviços</a:t>
            </a:r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685786" y="6286147"/>
            <a:ext cx="239936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pt-BR"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484220" y="492369"/>
            <a:ext cx="10018712" cy="10691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Software</a:t>
            </a:r>
            <a:br>
              <a:rPr lang="pt-BR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t-BR"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2153050" y="4065606"/>
            <a:ext cx="7064603" cy="12706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Estrutura(s) do sistema</a:t>
            </a:r>
            <a:r>
              <a:rPr lang="pt-BR" sz="2800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None/>
            </a:pPr>
            <a:endParaRPr lang="pt-BR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2800" dirty="0"/>
              <a:t>Conjunto de Regras;</a:t>
            </a:r>
            <a:endParaRPr lang="pt-BR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endParaRPr lang="pt-BR" sz="2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2800" dirty="0"/>
              <a:t>Identificações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componentes;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endParaRPr lang="pt-BR" sz="2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Relações entre eles.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3362" y="3527135"/>
            <a:ext cx="3599658" cy="26294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54"/>
          <p:cNvSpPr txBox="1">
            <a:spLocks/>
          </p:cNvSpPr>
          <p:nvPr/>
        </p:nvSpPr>
        <p:spPr>
          <a:xfrm>
            <a:off x="1484132" y="1224658"/>
            <a:ext cx="10018800" cy="17233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6477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28575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Arquitetura de </a:t>
            </a:r>
            <a:r>
              <a:rPr lang="pt-BR" sz="2800" i="1" dirty="0"/>
              <a:t>software</a:t>
            </a:r>
            <a:r>
              <a:rPr lang="pt-BR" sz="2800" dirty="0"/>
              <a:t> desempenha um papel fundamental para gerenciar a complexidade inerente ao software a ser criado. 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685786" y="6286147"/>
            <a:ext cx="239936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Componente ?</a:t>
            </a:r>
          </a:p>
        </p:txBody>
      </p:sp>
      <p:pic>
        <p:nvPicPr>
          <p:cNvPr id="5" name="Image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2" y="2847613"/>
            <a:ext cx="832485" cy="794069"/>
          </a:xfrm>
          <a:prstGeom prst="rect">
            <a:avLst/>
          </a:prstGeom>
        </p:spPr>
      </p:pic>
      <p:sp>
        <p:nvSpPr>
          <p:cNvPr id="6" name="Caixa de texto 12"/>
          <p:cNvSpPr txBox="1"/>
          <p:nvPr/>
        </p:nvSpPr>
        <p:spPr>
          <a:xfrm>
            <a:off x="2263765" y="3825960"/>
            <a:ext cx="1176020" cy="29273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23" y="4433948"/>
            <a:ext cx="792504" cy="59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14" y="2438399"/>
            <a:ext cx="883285" cy="873761"/>
          </a:xfrm>
          <a:prstGeom prst="rect">
            <a:avLst/>
          </a:prstGeom>
        </p:spPr>
      </p:pic>
      <p:sp>
        <p:nvSpPr>
          <p:cNvPr id="9" name="Caixa de texto 18"/>
          <p:cNvSpPr txBox="1"/>
          <p:nvPr/>
        </p:nvSpPr>
        <p:spPr>
          <a:xfrm>
            <a:off x="4032279" y="3576045"/>
            <a:ext cx="1176020" cy="29273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26" y="4047490"/>
            <a:ext cx="534798" cy="5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09" y="2890054"/>
            <a:ext cx="1232056" cy="1181281"/>
          </a:xfrm>
          <a:prstGeom prst="rect">
            <a:avLst/>
          </a:prstGeom>
        </p:spPr>
      </p:pic>
      <p:sp>
        <p:nvSpPr>
          <p:cNvPr id="12" name="Caixa de texto 1"/>
          <p:cNvSpPr txBox="1"/>
          <p:nvPr/>
        </p:nvSpPr>
        <p:spPr>
          <a:xfrm>
            <a:off x="5605884" y="4007527"/>
            <a:ext cx="1687195" cy="29337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CATALOG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m 12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10" y="4469623"/>
            <a:ext cx="792885" cy="55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91229" y="2613843"/>
            <a:ext cx="972049" cy="962202"/>
          </a:xfrm>
          <a:prstGeom prst="rect">
            <a:avLst/>
          </a:prstGeom>
        </p:spPr>
      </p:pic>
      <p:sp>
        <p:nvSpPr>
          <p:cNvPr id="15" name="Caixa de texto 16"/>
          <p:cNvSpPr txBox="1"/>
          <p:nvPr/>
        </p:nvSpPr>
        <p:spPr>
          <a:xfrm>
            <a:off x="7689245" y="3601615"/>
            <a:ext cx="1176020" cy="29273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058" y="4061378"/>
            <a:ext cx="632393" cy="5728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aixa de texto 14"/>
          <p:cNvSpPr txBox="1"/>
          <p:nvPr/>
        </p:nvSpPr>
        <p:spPr>
          <a:xfrm>
            <a:off x="9330716" y="3908818"/>
            <a:ext cx="1287241" cy="39207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Imagem 17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156" y="2939032"/>
            <a:ext cx="786904" cy="929748"/>
          </a:xfrm>
          <a:prstGeom prst="rect">
            <a:avLst/>
          </a:prstGeom>
        </p:spPr>
      </p:pic>
      <p:pic>
        <p:nvPicPr>
          <p:cNvPr id="19" name="Imagem 18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893" y="4322127"/>
            <a:ext cx="730885" cy="693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685786" y="6286147"/>
            <a:ext cx="239936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pt-BR"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01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281587" y="326268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Monolítica</a:t>
            </a:r>
            <a:b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t-B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484311" y="1578988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desenvolvido em um único módulo;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módulo está incluso a interface com o usuário, as regras de negócio, persistência de dados e comunicações com outros sistemas;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 do núcleo podem acessar os demais componentes por estarem no mesmo módulo.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l="66039" r="3789" b="76747"/>
          <a:stretch/>
        </p:blipFill>
        <p:spPr>
          <a:xfrm>
            <a:off x="4171166" y="4523862"/>
            <a:ext cx="1918389" cy="175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1178" y="4244997"/>
            <a:ext cx="2009161" cy="2032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087975" y="6302327"/>
            <a:ext cx="408477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em um único processo…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582911" y="6277634"/>
            <a:ext cx="39201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…em uma única Instância de servidor… 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685786" y="6286147"/>
            <a:ext cx="239936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73295" y="266404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Limitações da arquitetura Monolítica</a:t>
            </a:r>
            <a:br>
              <a:rPr lang="pt-BR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t-BR"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73295" y="2370989"/>
            <a:ext cx="4466323" cy="312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Escalabilidade</a:t>
            </a:r>
          </a:p>
          <a:p>
            <a:pPr marL="285750" marR="0" lvl="0" indent="-285750" algn="l" rtl="0">
              <a:spcBef>
                <a:spcPts val="132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Acoplamento</a:t>
            </a:r>
          </a:p>
          <a:p>
            <a:pPr marL="285750" marR="0" lvl="0" indent="-285750" algn="l" rtl="0">
              <a:spcBef>
                <a:spcPts val="132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Manutenibilidade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685786" y="6286147"/>
            <a:ext cx="239936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pt-BR"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436" y="1276487"/>
            <a:ext cx="5080145" cy="5211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498378" y="1229559"/>
            <a:ext cx="3706668" cy="13422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Escalabilidade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1684" y="4445207"/>
            <a:ext cx="1907091" cy="1967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6692" y="1872695"/>
            <a:ext cx="1907091" cy="1967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2742" y="4038207"/>
            <a:ext cx="1907091" cy="1967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0639" y="4038207"/>
            <a:ext cx="1907091" cy="19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797967" y="4753489"/>
            <a:ext cx="1308294" cy="6752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237D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7335990" y="6077853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  através de replicação......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625118" y="2571851"/>
            <a:ext cx="34531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 necessita de recurso </a:t>
            </a:r>
          </a:p>
        </p:txBody>
      </p:sp>
      <p:sp>
        <p:nvSpPr>
          <p:cNvPr id="195" name="Shape 195"/>
          <p:cNvSpPr/>
          <p:nvPr/>
        </p:nvSpPr>
        <p:spPr>
          <a:xfrm>
            <a:off x="3080822" y="4214333"/>
            <a:ext cx="168813" cy="23087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237D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685786" y="6286147"/>
            <a:ext cx="239936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pt-BR"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77"/>
          <p:cNvSpPr txBox="1">
            <a:spLocks/>
          </p:cNvSpPr>
          <p:nvPr/>
        </p:nvSpPr>
        <p:spPr>
          <a:xfrm>
            <a:off x="1273295" y="266404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SzPct val="25000"/>
            </a:pPr>
            <a:r>
              <a:rPr lang="pt-BR" sz="4400" dirty="0"/>
              <a:t>Limitações da arquitetura Monolítica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15" name="Imagem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49" y="3072134"/>
            <a:ext cx="617198" cy="628223"/>
          </a:xfrm>
          <a:prstGeom prst="rect">
            <a:avLst/>
          </a:prstGeom>
        </p:spPr>
      </p:pic>
      <p:pic>
        <p:nvPicPr>
          <p:cNvPr id="16" name="Imagem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67" y="3680798"/>
            <a:ext cx="508205" cy="53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444835" y="1693771"/>
            <a:ext cx="3706668" cy="13422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Acoplamento</a:t>
            </a:r>
          </a:p>
        </p:txBody>
      </p:sp>
      <p:sp>
        <p:nvSpPr>
          <p:cNvPr id="202" name="Shape 202"/>
          <p:cNvSpPr/>
          <p:nvPr/>
        </p:nvSpPr>
        <p:spPr>
          <a:xfrm>
            <a:off x="7695964" y="4040878"/>
            <a:ext cx="1308294" cy="6752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237D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l="66039" r="3789" b="76747"/>
          <a:stretch/>
        </p:blipFill>
        <p:spPr>
          <a:xfrm>
            <a:off x="5277216" y="3586544"/>
            <a:ext cx="1918389" cy="175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2721" y="3265590"/>
            <a:ext cx="2009161" cy="203263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363024" y="3261704"/>
            <a:ext cx="242085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 com falha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9210730" y="2398450"/>
            <a:ext cx="1975220" cy="3770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39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185829" y="4300628"/>
            <a:ext cx="54373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685786" y="6286147"/>
            <a:ext cx="239936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pt-BR"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77"/>
          <p:cNvSpPr txBox="1">
            <a:spLocks/>
          </p:cNvSpPr>
          <p:nvPr/>
        </p:nvSpPr>
        <p:spPr>
          <a:xfrm>
            <a:off x="1273295" y="266404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SzPct val="25000"/>
            </a:pPr>
            <a:r>
              <a:rPr lang="pt-BR" sz="4400" dirty="0"/>
              <a:t>Limitações da arquitetura Monolítica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20" name="Shape 202"/>
          <p:cNvSpPr/>
          <p:nvPr/>
        </p:nvSpPr>
        <p:spPr>
          <a:xfrm>
            <a:off x="3824863" y="4040878"/>
            <a:ext cx="1308294" cy="6752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237D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m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28" y="3796246"/>
            <a:ext cx="617198" cy="628223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46" y="4404910"/>
            <a:ext cx="508205" cy="53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647910" y="1757754"/>
            <a:ext cx="4255307" cy="13422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pt-BR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Manutenibilidade</a:t>
            </a:r>
          </a:p>
        </p:txBody>
      </p:sp>
      <p:sp>
        <p:nvSpPr>
          <p:cNvPr id="216" name="Shape 216"/>
          <p:cNvSpPr/>
          <p:nvPr/>
        </p:nvSpPr>
        <p:spPr>
          <a:xfrm>
            <a:off x="3455769" y="4181089"/>
            <a:ext cx="1571781" cy="6752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237D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l="66039" r="3789" b="76747"/>
          <a:stretch/>
        </p:blipFill>
        <p:spPr>
          <a:xfrm>
            <a:off x="1586752" y="3933187"/>
            <a:ext cx="1489215" cy="1361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3280157" y="3778102"/>
            <a:ext cx="196079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Novo componente</a:t>
            </a:r>
          </a:p>
        </p:txBody>
      </p:sp>
      <p:sp>
        <p:nvSpPr>
          <p:cNvPr id="220" name="Shape 220"/>
          <p:cNvSpPr/>
          <p:nvPr/>
        </p:nvSpPr>
        <p:spPr>
          <a:xfrm>
            <a:off x="3944111" y="3302485"/>
            <a:ext cx="595095" cy="51736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0099"/>
          </a:solidFill>
          <a:ln w="158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9814213" y="4613900"/>
            <a:ext cx="382042" cy="329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5875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7135643" y="4181089"/>
            <a:ext cx="1571781" cy="6752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237D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5291997" y="3933187"/>
            <a:ext cx="1399537" cy="1350752"/>
            <a:chOff x="5162092" y="4560543"/>
            <a:chExt cx="1968637" cy="2046602"/>
          </a:xfrm>
          <a:solidFill>
            <a:srgbClr val="000099"/>
          </a:solidFill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2092" y="4560543"/>
              <a:ext cx="1968637" cy="2046602"/>
            </a:xfrm>
            <a:prstGeom prst="rect">
              <a:avLst/>
            </a:prstGeom>
            <a:grpFill/>
          </p:spPr>
        </p:pic>
        <p:sp>
          <p:nvSpPr>
            <p:cNvPr id="223" name="Shape 223"/>
            <p:cNvSpPr/>
            <p:nvPr/>
          </p:nvSpPr>
          <p:spPr>
            <a:xfrm>
              <a:off x="6242122" y="5819921"/>
              <a:ext cx="523550" cy="52309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 w="1587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892" y="5813035"/>
              <a:ext cx="573031" cy="550991"/>
            </a:xfrm>
            <a:prstGeom prst="rect">
              <a:avLst/>
            </a:prstGeom>
            <a:grpFill/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72892" y="4813345"/>
              <a:ext cx="610964" cy="448041"/>
            </a:xfrm>
            <a:prstGeom prst="rect">
              <a:avLst/>
            </a:prstGeom>
            <a:grpFill/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27031" y="5334826"/>
              <a:ext cx="594824" cy="383757"/>
            </a:xfrm>
            <a:prstGeom prst="rect">
              <a:avLst/>
            </a:prstGeom>
            <a:grpFill/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80056" y="4757936"/>
              <a:ext cx="533664" cy="533664"/>
            </a:xfrm>
            <a:prstGeom prst="rect">
              <a:avLst/>
            </a:prstGeom>
            <a:grpFill/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1694" y="5291600"/>
              <a:ext cx="433978" cy="528321"/>
            </a:xfrm>
            <a:prstGeom prst="rect">
              <a:avLst/>
            </a:prstGeom>
            <a:grpFill/>
          </p:spPr>
        </p:pic>
      </p:grpSp>
      <p:pic>
        <p:nvPicPr>
          <p:cNvPr id="218" name="Shape 2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51591" y="2862071"/>
            <a:ext cx="2650332" cy="26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Espaço Reservado para Número de Slide 5"/>
          <p:cNvSpPr>
            <a:spLocks noGrp="1"/>
          </p:cNvSpPr>
          <p:nvPr>
            <p:ph type="sldNum" idx="12"/>
          </p:nvPr>
        </p:nvSpPr>
        <p:spPr>
          <a:xfrm>
            <a:off x="11685786" y="6286147"/>
            <a:ext cx="239936" cy="403041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42" name="Shape 177"/>
          <p:cNvSpPr txBox="1">
            <a:spLocks/>
          </p:cNvSpPr>
          <p:nvPr/>
        </p:nvSpPr>
        <p:spPr>
          <a:xfrm>
            <a:off x="1273295" y="266404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SzPct val="25000"/>
            </a:pPr>
            <a:r>
              <a:rPr lang="pt-BR" sz="4400" dirty="0"/>
              <a:t>Limitações da arquitetura Monolítica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43" name="Shape 192"/>
          <p:cNvSpPr txBox="1"/>
          <p:nvPr/>
        </p:nvSpPr>
        <p:spPr>
          <a:xfrm>
            <a:off x="4807204" y="5543371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Reconstrução do código...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220604" y="3632845"/>
            <a:ext cx="1535287" cy="1490636"/>
            <a:chOff x="5162092" y="4560543"/>
            <a:chExt cx="1968637" cy="2046602"/>
          </a:xfrm>
          <a:solidFill>
            <a:srgbClr val="000099"/>
          </a:solidFill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2092" y="4560543"/>
              <a:ext cx="1968637" cy="2046602"/>
            </a:xfrm>
            <a:prstGeom prst="rect">
              <a:avLst/>
            </a:prstGeom>
            <a:grpFill/>
          </p:spPr>
        </p:pic>
        <p:sp>
          <p:nvSpPr>
            <p:cNvPr id="26" name="Shape 223"/>
            <p:cNvSpPr/>
            <p:nvPr/>
          </p:nvSpPr>
          <p:spPr>
            <a:xfrm>
              <a:off x="6242122" y="5819921"/>
              <a:ext cx="523550" cy="52309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 w="15875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892" y="5813035"/>
              <a:ext cx="573031" cy="550991"/>
            </a:xfrm>
            <a:prstGeom prst="rect">
              <a:avLst/>
            </a:prstGeom>
            <a:grpFill/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72892" y="4813345"/>
              <a:ext cx="610964" cy="448041"/>
            </a:xfrm>
            <a:prstGeom prst="rect">
              <a:avLst/>
            </a:prstGeom>
            <a:grpFill/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27031" y="5334826"/>
              <a:ext cx="594824" cy="383757"/>
            </a:xfrm>
            <a:prstGeom prst="rect">
              <a:avLst/>
            </a:prstGeom>
            <a:grpFill/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80056" y="4757936"/>
              <a:ext cx="533664" cy="533664"/>
            </a:xfrm>
            <a:prstGeom prst="rect">
              <a:avLst/>
            </a:prstGeom>
            <a:grpFill/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1694" y="5291600"/>
              <a:ext cx="433978" cy="528321"/>
            </a:xfrm>
            <a:prstGeom prst="rect">
              <a:avLst/>
            </a:prstGeom>
            <a:grpFill/>
          </p:spPr>
        </p:pic>
      </p:grpSp>
      <p:pic>
        <p:nvPicPr>
          <p:cNvPr id="32" name="Imagem 31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11" y="2838178"/>
            <a:ext cx="568783" cy="505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aralaxe">
  <a:themeElements>
    <a:clrScheme name="Paralaxe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</TotalTime>
  <Words>297</Words>
  <Application>Microsoft Office PowerPoint</Application>
  <PresentationFormat>Widescreen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Paralaxe</vt:lpstr>
      <vt:lpstr>Monolítico e Microserviços</vt:lpstr>
      <vt:lpstr>Sumário</vt:lpstr>
      <vt:lpstr>Arquitetura de Software </vt:lpstr>
      <vt:lpstr>O que é Componente ?</vt:lpstr>
      <vt:lpstr>Arquitetura Monolítica </vt:lpstr>
      <vt:lpstr>Limitações da arquitetura Monolítica </vt:lpstr>
      <vt:lpstr>Apresentação do PowerPoint</vt:lpstr>
      <vt:lpstr>Apresentação do PowerPoint</vt:lpstr>
      <vt:lpstr>Apresentação do PowerPoint</vt:lpstr>
      <vt:lpstr>Arquitetura de Microserviços</vt:lpstr>
      <vt:lpstr>Arquitetura de Microserviços</vt:lpstr>
      <vt:lpstr>Arquitetura de Microserviços</vt:lpstr>
      <vt:lpstr>Modelo de Arquitetura Microserviços</vt:lpstr>
      <vt:lpstr>Cases na adoção de Microserviços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Aplicando o modelo arquitetural baseado em micro serviços no desenvolvimento de software</dc:title>
  <dc:creator>Vinício Ramos</dc:creator>
  <cp:lastModifiedBy>Daniel Abella</cp:lastModifiedBy>
  <cp:revision>71</cp:revision>
  <dcterms:modified xsi:type="dcterms:W3CDTF">2018-10-04T11:26:15Z</dcterms:modified>
</cp:coreProperties>
</file>