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2" r:id="rId4"/>
    <p:sldId id="263" r:id="rId5"/>
    <p:sldId id="259" r:id="rId6"/>
    <p:sldId id="261" r:id="rId7"/>
    <p:sldId id="279" r:id="rId8"/>
    <p:sldId id="280" r:id="rId9"/>
    <p:sldId id="281" r:id="rId10"/>
    <p:sldId id="269" r:id="rId11"/>
    <p:sldId id="290" r:id="rId12"/>
    <p:sldId id="292" r:id="rId13"/>
    <p:sldId id="293" r:id="rId14"/>
    <p:sldId id="297" r:id="rId15"/>
    <p:sldId id="266" r:id="rId16"/>
    <p:sldId id="291" r:id="rId17"/>
    <p:sldId id="294" r:id="rId18"/>
    <p:sldId id="295" r:id="rId19"/>
    <p:sldId id="296" r:id="rId20"/>
    <p:sldId id="268" r:id="rId21"/>
    <p:sldId id="272" r:id="rId22"/>
    <p:sldId id="282" r:id="rId23"/>
    <p:sldId id="283" r:id="rId24"/>
    <p:sldId id="284" r:id="rId25"/>
    <p:sldId id="285" r:id="rId26"/>
    <p:sldId id="278" r:id="rId27"/>
    <p:sldId id="287" r:id="rId28"/>
    <p:sldId id="288" r:id="rId29"/>
    <p:sldId id="289" r:id="rId30"/>
    <p:sldId id="276" r:id="rId31"/>
    <p:sldId id="270" r:id="rId32"/>
    <p:sldId id="298" r:id="rId33"/>
    <p:sldId id="286" r:id="rId34"/>
    <p:sldId id="299" r:id="rId35"/>
    <p:sldId id="277" r:id="rId36"/>
    <p:sldId id="300" r:id="rId37"/>
    <p:sldId id="304" r:id="rId38"/>
    <p:sldId id="303" r:id="rId39"/>
    <p:sldId id="260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D679A7-F3A2-49E8-8023-F8561E01C682}">
          <p14:sldIdLst>
            <p14:sldId id="256"/>
            <p14:sldId id="257"/>
          </p14:sldIdLst>
        </p14:section>
        <p14:section name="Contextualização do AM" id="{68E42AA3-989B-4772-8F3F-8C2606C8979C}">
          <p14:sldIdLst>
            <p14:sldId id="262"/>
            <p14:sldId id="263"/>
            <p14:sldId id="259"/>
            <p14:sldId id="261"/>
            <p14:sldId id="279"/>
            <p14:sldId id="280"/>
            <p14:sldId id="281"/>
          </p14:sldIdLst>
        </p14:section>
        <p14:section name="Conjunto de Dados" id="{131BE5DB-5C27-4C8A-8896-657D1816F607}">
          <p14:sldIdLst>
            <p14:sldId id="269"/>
            <p14:sldId id="290"/>
            <p14:sldId id="292"/>
            <p14:sldId id="293"/>
            <p14:sldId id="297"/>
          </p14:sldIdLst>
        </p14:section>
        <p14:section name="Modelos de AM" id="{D307371D-6395-4400-92F4-7297AE09DD10}">
          <p14:sldIdLst>
            <p14:sldId id="266"/>
            <p14:sldId id="291"/>
            <p14:sldId id="294"/>
            <p14:sldId id="295"/>
            <p14:sldId id="296"/>
          </p14:sldIdLst>
        </p14:section>
        <p14:section name="Métricas Estatísticas" id="{9F33A64F-CD4C-4DB1-8621-30A6EB88591A}">
          <p14:sldIdLst>
            <p14:sldId id="268"/>
            <p14:sldId id="272"/>
            <p14:sldId id="282"/>
            <p14:sldId id="283"/>
            <p14:sldId id="284"/>
            <p14:sldId id="285"/>
          </p14:sldIdLst>
        </p14:section>
        <p14:section name="Limpeza de Dados" id="{3F45E6AC-D8CA-4C4B-8FFC-0B22F0FA1079}">
          <p14:sldIdLst>
            <p14:sldId id="278"/>
            <p14:sldId id="287"/>
            <p14:sldId id="288"/>
            <p14:sldId id="289"/>
          </p14:sldIdLst>
        </p14:section>
        <p14:section name="Balanceamento de Dados" id="{20CBE018-5625-497E-AAE9-6EE13601D7E2}">
          <p14:sldIdLst>
            <p14:sldId id="276"/>
            <p14:sldId id="270"/>
            <p14:sldId id="298"/>
            <p14:sldId id="286"/>
            <p14:sldId id="299"/>
          </p14:sldIdLst>
        </p14:section>
        <p14:section name="Validação Cruzada" id="{62080B2E-2E1E-48EB-AF93-A8F1CD1E2F13}">
          <p14:sldIdLst>
            <p14:sldId id="277"/>
            <p14:sldId id="300"/>
            <p14:sldId id="304"/>
            <p14:sldId id="30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44" autoAdjust="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34C4-4A1A-4E66-922C-6D38AA719B26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62E06-349F-4711-86F2-B7596D8E6E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3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B969-09E2-425C-BF3F-7683E6115220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DC8E-28F9-4E9C-8F79-C0DF35F0B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53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Espaço Reservado para Número de Slide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370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F25730-7105-4692-8C56-55EDC2CCA7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765365" y="3197085"/>
            <a:ext cx="10661270" cy="1327788"/>
          </a:xfrm>
        </p:spPr>
        <p:txBody>
          <a:bodyPr anchor="ctr">
            <a:normAutofit/>
          </a:bodyPr>
          <a:lstStyle>
            <a:lvl1pPr algn="ctr">
              <a:defRPr sz="5400" b="1" baseline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021496" y="4524874"/>
            <a:ext cx="6149008" cy="9887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SUBTÍTULO DO SLIDE</a:t>
            </a:r>
            <a:endParaRPr lang="pt-BR" dirty="0"/>
          </a:p>
        </p:txBody>
      </p:sp>
      <p:grpSp>
        <p:nvGrpSpPr>
          <p:cNvPr id="4" name="Agrupar 3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Imagem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122363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1843"/>
              <a:ext cx="12192000" cy="171615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37" y="6195487"/>
              <a:ext cx="832620" cy="468498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04" y="6195487"/>
              <a:ext cx="1464608" cy="468498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60" y="919746"/>
            <a:ext cx="6267726" cy="20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838200" y="365126"/>
            <a:ext cx="10515600" cy="958488"/>
          </a:xfrm>
        </p:spPr>
        <p:txBody>
          <a:bodyPr>
            <a:normAutofit/>
          </a:bodyPr>
          <a:lstStyle>
            <a:lvl1pPr algn="ctr">
              <a:defRPr sz="4000" b="1" baseline="0">
                <a:latin typeface="+mj-lt"/>
              </a:defRPr>
            </a:lvl1pPr>
          </a:lstStyle>
          <a:p>
            <a:r>
              <a:rPr lang="pt-BR" dirty="0" smtClean="0"/>
              <a:t>TÍTULO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487489"/>
            <a:ext cx="10515600" cy="4222679"/>
          </a:xfrm>
        </p:spPr>
        <p:txBody>
          <a:bodyPr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grpSp>
        <p:nvGrpSpPr>
          <p:cNvPr id="12" name="Agrupar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Imagem 12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122363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1843"/>
              <a:ext cx="12192000" cy="171615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37" y="6195487"/>
              <a:ext cx="832620" cy="468498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04" y="6195487"/>
              <a:ext cx="1464608" cy="468498"/>
            </a:xfrm>
            <a:prstGeom prst="rect">
              <a:avLst/>
            </a:prstGeom>
          </p:spPr>
        </p:pic>
      </p:grpSp>
      <p:sp>
        <p:nvSpPr>
          <p:cNvPr id="6" name="Espaço Reservado para Número de Slide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247174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1EF25730-7105-4692-8C56-55EDC2CCA71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95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838200" y="1716157"/>
            <a:ext cx="10515600" cy="3425686"/>
          </a:xfrm>
        </p:spPr>
        <p:txBody>
          <a:bodyPr>
            <a:noAutofit/>
          </a:bodyPr>
          <a:lstStyle>
            <a:lvl1pPr algn="ctr">
              <a:defRPr sz="7200" b="1" baseline="0">
                <a:latin typeface="+mj-lt"/>
              </a:defRPr>
            </a:lvl1pPr>
          </a:lstStyle>
          <a:p>
            <a:r>
              <a:rPr lang="pt-BR" dirty="0" smtClean="0"/>
              <a:t>TÍTULO DA SEÇÃO</a:t>
            </a:r>
            <a:endParaRPr lang="pt-BR" dirty="0"/>
          </a:p>
        </p:txBody>
      </p:sp>
      <p:grpSp>
        <p:nvGrpSpPr>
          <p:cNvPr id="12" name="Agrupar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Imagem 12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122363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1843"/>
              <a:ext cx="12192000" cy="171615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37" y="6195487"/>
              <a:ext cx="832620" cy="468498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04" y="6195487"/>
              <a:ext cx="1464608" cy="468498"/>
            </a:xfrm>
            <a:prstGeom prst="rect">
              <a:avLst/>
            </a:prstGeom>
          </p:spPr>
        </p:pic>
      </p:grpSp>
      <p:sp>
        <p:nvSpPr>
          <p:cNvPr id="6" name="Espaço Reservado para Número de Slide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247174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1EF25730-7105-4692-8C56-55EDC2CCA71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55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838200" y="365126"/>
            <a:ext cx="10515600" cy="958488"/>
          </a:xfrm>
        </p:spPr>
        <p:txBody>
          <a:bodyPr>
            <a:normAutofit/>
          </a:bodyPr>
          <a:lstStyle>
            <a:lvl1pPr algn="ctr">
              <a:defRPr sz="4000" b="1" baseline="0">
                <a:latin typeface="+mj-lt"/>
              </a:defRPr>
            </a:lvl1pPr>
          </a:lstStyle>
          <a:p>
            <a:r>
              <a:rPr lang="pt-BR" dirty="0" smtClean="0"/>
              <a:t>TÍTULO DA PÁGINA</a:t>
            </a:r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487489"/>
            <a:ext cx="4852916" cy="4222679"/>
          </a:xfrm>
        </p:spPr>
        <p:txBody>
          <a:bodyPr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8" name="Espaço Reservado para Conteúdo 2"/>
          <p:cNvSpPr>
            <a:spLocks noGrp="1"/>
          </p:cNvSpPr>
          <p:nvPr userDrawn="1">
            <p:ph idx="13"/>
          </p:nvPr>
        </p:nvSpPr>
        <p:spPr>
          <a:xfrm>
            <a:off x="5950424" y="1487489"/>
            <a:ext cx="5403375" cy="4222679"/>
          </a:xfrm>
        </p:spPr>
        <p:txBody>
          <a:bodyPr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grpSp>
        <p:nvGrpSpPr>
          <p:cNvPr id="29" name="Agrupar 2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Imagem 2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122363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1843"/>
              <a:ext cx="12192000" cy="1716157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37" y="6195487"/>
              <a:ext cx="832620" cy="468498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04" y="6195487"/>
              <a:ext cx="1464608" cy="468498"/>
            </a:xfrm>
            <a:prstGeom prst="rect">
              <a:avLst/>
            </a:prstGeom>
          </p:spPr>
        </p:pic>
      </p:grpSp>
      <p:sp>
        <p:nvSpPr>
          <p:cNvPr id="2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247174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1EF25730-7105-4692-8C56-55EDC2CCA71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3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Agrupar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122363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1843"/>
              <a:ext cx="12192000" cy="171615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37" y="6195487"/>
              <a:ext cx="832620" cy="468498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04" y="6195487"/>
              <a:ext cx="1464608" cy="468498"/>
            </a:xfrm>
            <a:prstGeom prst="rect">
              <a:avLst/>
            </a:prstGeom>
          </p:spPr>
        </p:pic>
      </p:grpSp>
      <p:sp>
        <p:nvSpPr>
          <p:cNvPr id="3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247174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1EF25730-7105-4692-8C56-55EDC2CCA7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Título 1"/>
          <p:cNvSpPr txBox="1">
            <a:spLocks/>
          </p:cNvSpPr>
          <p:nvPr userDrawn="1"/>
        </p:nvSpPr>
        <p:spPr>
          <a:xfrm>
            <a:off x="838200" y="365126"/>
            <a:ext cx="10515600" cy="95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OBRIGADO!</a:t>
            </a:r>
            <a:endParaRPr lang="pt-BR" dirty="0"/>
          </a:p>
        </p:txBody>
      </p:sp>
      <p:pic>
        <p:nvPicPr>
          <p:cNvPr id="20" name="Picture 6" descr="Resultado de imagem para gmail logo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83" y="2892131"/>
            <a:ext cx="735632" cy="7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/>
          <p:cNvGrpSpPr/>
          <p:nvPr userDrawn="1"/>
        </p:nvGrpSpPr>
        <p:grpSpPr>
          <a:xfrm>
            <a:off x="5318561" y="4444085"/>
            <a:ext cx="1554876" cy="652929"/>
            <a:chOff x="4867588" y="4447718"/>
            <a:chExt cx="1554876" cy="652929"/>
          </a:xfrm>
        </p:grpSpPr>
        <p:pic>
          <p:nvPicPr>
            <p:cNvPr id="18" name="Picture 2" descr="Resultado de imagem para facebook logo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588" y="4465112"/>
              <a:ext cx="602842" cy="61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Resultado de imagem para instagram logo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69535" y="4447718"/>
              <a:ext cx="652929" cy="65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Espaço Reservado para Conteúdo 7"/>
          <p:cNvSpPr>
            <a:spLocks noGrp="1"/>
          </p:cNvSpPr>
          <p:nvPr>
            <p:ph sz="quarter" idx="13" hasCustomPrompt="1"/>
          </p:nvPr>
        </p:nvSpPr>
        <p:spPr>
          <a:xfrm>
            <a:off x="4093909" y="3662881"/>
            <a:ext cx="4082432" cy="46952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algn="ctr"/>
            <a:r>
              <a:rPr lang="pt-BR" sz="2800" dirty="0" smtClean="0"/>
              <a:t>E-mail</a:t>
            </a:r>
            <a:endParaRPr lang="pt-BR" sz="2800" dirty="0"/>
          </a:p>
        </p:txBody>
      </p:sp>
      <p:sp>
        <p:nvSpPr>
          <p:cNvPr id="26" name="Espaço Reservado para Conteúdo 7"/>
          <p:cNvSpPr>
            <a:spLocks noGrp="1"/>
          </p:cNvSpPr>
          <p:nvPr>
            <p:ph sz="quarter" idx="15" hasCustomPrompt="1"/>
          </p:nvPr>
        </p:nvSpPr>
        <p:spPr>
          <a:xfrm>
            <a:off x="4054783" y="5269883"/>
            <a:ext cx="4082432" cy="469529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algn="ctr"/>
            <a:r>
              <a:rPr lang="pt-BR" sz="2800" dirty="0" smtClean="0"/>
              <a:t>Redes Sociais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48" y="1496483"/>
            <a:ext cx="614703" cy="614703"/>
          </a:xfrm>
          <a:prstGeom prst="rect">
            <a:avLst/>
          </a:prstGeom>
        </p:spPr>
      </p:pic>
      <p:sp>
        <p:nvSpPr>
          <p:cNvPr id="22" name="Espaço Reservado para Conteúdo 7"/>
          <p:cNvSpPr>
            <a:spLocks noGrp="1"/>
          </p:cNvSpPr>
          <p:nvPr>
            <p:ph sz="quarter" idx="16" hasCustomPrompt="1"/>
          </p:nvPr>
        </p:nvSpPr>
        <p:spPr>
          <a:xfrm>
            <a:off x="4054783" y="2240924"/>
            <a:ext cx="4082432" cy="46952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algn="ctr"/>
            <a:r>
              <a:rPr lang="pt-BR" sz="2800" dirty="0" smtClean="0"/>
              <a:t>Site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6023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5730-7105-4692-8C56-55EDC2CCA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2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load_breast_canc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ultinomial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ecisionTre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andomFor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daBoo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onfusionMatri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it.ly/accuracySco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it.ly/accuracySco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bit.ly/recallScor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python.org/3/library/tim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overSampl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underSampl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odelKfol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trainTestSpl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sampleBootstra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 smtClean="0"/>
              <a:t>Aprendizado de Máquina</a:t>
            </a:r>
            <a:br>
              <a:rPr lang="pt-BR" b="0" dirty="0" smtClean="0"/>
            </a:br>
            <a:r>
              <a:rPr lang="pt-BR" b="0" dirty="0" smtClean="0"/>
              <a:t>Supervisionado com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21496" y="4666541"/>
            <a:ext cx="6149008" cy="988722"/>
          </a:xfrm>
        </p:spPr>
        <p:txBody>
          <a:bodyPr/>
          <a:lstStyle/>
          <a:p>
            <a:r>
              <a:rPr lang="pt-BR" dirty="0" smtClean="0"/>
              <a:t>Ministrante:</a:t>
            </a:r>
          </a:p>
          <a:p>
            <a:r>
              <a:rPr lang="pt-BR" dirty="0" smtClean="0"/>
              <a:t>Rodolfo Bolconte Donato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1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763" y="1407063"/>
            <a:ext cx="11214412" cy="3879311"/>
          </a:xfrm>
        </p:spPr>
        <p:txBody>
          <a:bodyPr/>
          <a:lstStyle/>
          <a:p>
            <a:r>
              <a:rPr lang="pt-BR" dirty="0" smtClean="0"/>
              <a:t>APRENDIZADO DE MÁQUINA SUPERVISIONADO</a:t>
            </a:r>
            <a:br>
              <a:rPr lang="pt-BR" dirty="0" smtClean="0"/>
            </a:br>
            <a:r>
              <a:rPr lang="pt-BR" dirty="0" smtClean="0"/>
              <a:t>COM PYTHON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6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763" y="1407063"/>
            <a:ext cx="11214412" cy="3879311"/>
          </a:xfrm>
        </p:spPr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6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DIAGNÓSTICOS DE CÂNCER DE MAMA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Construído em 1995;</a:t>
            </a:r>
          </a:p>
          <a:p>
            <a:pPr algn="just"/>
            <a:r>
              <a:rPr lang="pt-BR" dirty="0" smtClean="0"/>
              <a:t>Número de instâncias: 569;</a:t>
            </a:r>
          </a:p>
          <a:p>
            <a:pPr algn="just"/>
            <a:r>
              <a:rPr lang="pt-BR" dirty="0" smtClean="0"/>
              <a:t>Duas classificações:</a:t>
            </a:r>
          </a:p>
          <a:p>
            <a:pPr lvl="1" algn="just"/>
            <a:r>
              <a:rPr lang="pt-BR" dirty="0" smtClean="0"/>
              <a:t>Diagnósticos Benígnos: 357;</a:t>
            </a:r>
          </a:p>
          <a:p>
            <a:pPr lvl="1" algn="just"/>
            <a:r>
              <a:rPr lang="pt-BR" dirty="0" smtClean="0"/>
              <a:t>Diagnósticos Malígnos: 212.</a:t>
            </a:r>
          </a:p>
          <a:p>
            <a:pPr algn="just"/>
            <a:r>
              <a:rPr lang="pt-BR" dirty="0" smtClean="0"/>
              <a:t>Número de Atributos: 30.</a:t>
            </a:r>
            <a:r>
              <a:rPr lang="pt-BR" u="sng" dirty="0" smtClean="0"/>
              <a:t>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4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DIAGNÓSTICOS DE CÂNCER DE MAMA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Origem dos dados: </a:t>
            </a:r>
            <a:r>
              <a:rPr lang="pt-BR" i="1" dirty="0" smtClean="0"/>
              <a:t>scikit-learn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Estrutura de dados da origem: </a:t>
            </a:r>
            <a:r>
              <a:rPr lang="pt-BR" i="1" dirty="0" smtClean="0"/>
              <a:t>Bunch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Atributos da estrutura:	</a:t>
            </a:r>
          </a:p>
          <a:p>
            <a:pPr lvl="1" algn="just"/>
            <a:r>
              <a:rPr lang="pt-BR" i="1" dirty="0" smtClean="0"/>
              <a:t>target</a:t>
            </a:r>
            <a:r>
              <a:rPr lang="pt-BR" dirty="0" smtClean="0"/>
              <a:t>: os rótulos das amostras;</a:t>
            </a:r>
          </a:p>
          <a:p>
            <a:pPr lvl="1" algn="just"/>
            <a:r>
              <a:rPr lang="pt-BR" i="1" dirty="0" smtClean="0"/>
              <a:t>target_names</a:t>
            </a:r>
            <a:r>
              <a:rPr lang="pt-BR" dirty="0" smtClean="0"/>
              <a:t>: o significado dos rótulos;</a:t>
            </a:r>
          </a:p>
          <a:p>
            <a:pPr lvl="1" algn="just"/>
            <a:r>
              <a:rPr lang="pt-BR" i="1" dirty="0" smtClean="0"/>
              <a:t>feature_names</a:t>
            </a:r>
            <a:r>
              <a:rPr lang="pt-BR" dirty="0" smtClean="0"/>
              <a:t>: os nomes dos atributos;</a:t>
            </a:r>
          </a:p>
          <a:p>
            <a:pPr lvl="1" algn="just"/>
            <a:r>
              <a:rPr lang="pt-BR" i="1" dirty="0" smtClean="0"/>
              <a:t>DESCR</a:t>
            </a:r>
            <a:r>
              <a:rPr lang="pt-BR" dirty="0" smtClean="0"/>
              <a:t>: a descrição do Conjunto de Dados;</a:t>
            </a:r>
          </a:p>
          <a:p>
            <a:pPr lvl="1" algn="just"/>
            <a:r>
              <a:rPr lang="pt-BR" i="1" dirty="0" smtClean="0"/>
              <a:t>filename</a:t>
            </a:r>
            <a:r>
              <a:rPr lang="pt-BR" dirty="0" smtClean="0"/>
              <a:t>: a localização do Conjunto de Dados em .CSV.</a:t>
            </a:r>
          </a:p>
          <a:p>
            <a:pPr algn="just"/>
            <a:r>
              <a:rPr lang="pt-BR" dirty="0" smtClean="0"/>
              <a:t>Página do Conjunto de Dados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bit.ly/load_breast_cancer</a:t>
            </a:r>
            <a:r>
              <a:rPr lang="pt-BR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4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DO 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Criação de dois subconjuntos para utilizar os algoritmos:</a:t>
            </a:r>
          </a:p>
          <a:p>
            <a:pPr lvl="1" algn="just"/>
            <a:r>
              <a:rPr lang="pt-BR" dirty="0" smtClean="0"/>
              <a:t>Subconjunto para Treino – </a:t>
            </a:r>
            <a:r>
              <a:rPr lang="pt-BR" dirty="0" smtClean="0"/>
              <a:t>70% </a:t>
            </a:r>
            <a:r>
              <a:rPr lang="pt-BR" dirty="0" smtClean="0"/>
              <a:t>dos dados – 398 amostras</a:t>
            </a:r>
          </a:p>
          <a:p>
            <a:pPr lvl="1" algn="just"/>
            <a:r>
              <a:rPr lang="pt-BR" dirty="0" smtClean="0"/>
              <a:t>Subconjunto para Teste – </a:t>
            </a:r>
            <a:r>
              <a:rPr lang="pt-BR" dirty="0" smtClean="0"/>
              <a:t>30</a:t>
            </a:r>
            <a:r>
              <a:rPr lang="pt-BR" dirty="0" smtClean="0"/>
              <a:t>% dos dados – 171 amostras</a:t>
            </a:r>
          </a:p>
          <a:p>
            <a:pPr algn="just"/>
            <a:r>
              <a:rPr lang="pt-BR" dirty="0" smtClean="0"/>
              <a:t>Executar primeiro o treinamento com os algoritmos;</a:t>
            </a:r>
            <a:endParaRPr lang="pt-BR" dirty="0"/>
          </a:p>
          <a:p>
            <a:pPr algn="just"/>
            <a:r>
              <a:rPr lang="pt-BR" dirty="0" smtClean="0"/>
              <a:t>Em seguida, executar as previsões com os algoritmos;</a:t>
            </a:r>
          </a:p>
          <a:p>
            <a:pPr algn="just"/>
            <a:r>
              <a:rPr lang="pt-BR" dirty="0" smtClean="0"/>
              <a:t>Saber de alguma forma o desempenho dos algoritmos.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3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85888"/>
            <a:ext cx="10515600" cy="3755955"/>
          </a:xfrm>
        </p:spPr>
        <p:txBody>
          <a:bodyPr/>
          <a:lstStyle/>
          <a:p>
            <a:r>
              <a:rPr lang="pt-BR" dirty="0" smtClean="0"/>
              <a:t>ALGORITMOS DE CLASSIFICAÇÃO DE DADOS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21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MULTINOMIAL NAIVE BAYES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Algoritmo baseado na teoria probabilistica de Thomas Bayes, para determinar a propabilidade de ocorrência de um evento;</a:t>
            </a:r>
          </a:p>
          <a:p>
            <a:pPr algn="just"/>
            <a:r>
              <a:rPr lang="pt-BR" dirty="0" smtClean="0"/>
              <a:t>O ingênuo (</a:t>
            </a:r>
            <a:r>
              <a:rPr lang="pt-BR" i="1" dirty="0" smtClean="0"/>
              <a:t>naive</a:t>
            </a:r>
            <a:r>
              <a:rPr lang="pt-BR" dirty="0" smtClean="0"/>
              <a:t>) em seu nome, representa uma não correlação dos atributos, por exemplo:</a:t>
            </a:r>
          </a:p>
          <a:p>
            <a:pPr lvl="1" algn="just"/>
            <a:r>
              <a:rPr lang="pt-BR" dirty="0" smtClean="0"/>
              <a:t>Uma fruta é considerada uma maçã se for vermelha (cor), redonda (formato) e com aproximadamente 10 cm de diâmetro (dimensões);</a:t>
            </a:r>
          </a:p>
          <a:p>
            <a:pPr lvl="1" algn="just"/>
            <a:r>
              <a:rPr lang="pt-BR" dirty="0" smtClean="0"/>
              <a:t>O </a:t>
            </a:r>
            <a:r>
              <a:rPr lang="pt-BR" i="1" dirty="0" smtClean="0"/>
              <a:t>Naive Bayes </a:t>
            </a:r>
            <a:r>
              <a:rPr lang="pt-BR" dirty="0" smtClean="0"/>
              <a:t>não leva em consideração uma relação entre estes 3 atributos;</a:t>
            </a:r>
          </a:p>
          <a:p>
            <a:pPr lvl="1" algn="just"/>
            <a:r>
              <a:rPr lang="pt-BR" dirty="0" smtClean="0"/>
              <a:t>Realiza as classificações analisando cada atributo independentemente.</a:t>
            </a:r>
          </a:p>
          <a:p>
            <a:r>
              <a:rPr lang="pt-BR" dirty="0" smtClean="0"/>
              <a:t>Encontrado na biblioteca </a:t>
            </a:r>
            <a:r>
              <a:rPr lang="pt-BR" i="1" dirty="0" smtClean="0"/>
              <a:t>scikit-learn</a:t>
            </a:r>
            <a:r>
              <a:rPr lang="pt-BR" dirty="0" smtClean="0"/>
              <a:t> no conjunto </a:t>
            </a:r>
            <a:r>
              <a:rPr lang="pt-BR" i="1" dirty="0" smtClean="0"/>
              <a:t>naive_bayes</a:t>
            </a:r>
            <a:r>
              <a:rPr lang="pt-BR" dirty="0" smtClean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bit.ly/multinomialNB</a:t>
            </a:r>
            <a:r>
              <a:rPr lang="pt-BR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1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DECISION TREE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 uma estrutura de dados do tipo Árvore de Busca Binária para realizar a classificação;</a:t>
            </a:r>
          </a:p>
          <a:p>
            <a:pPr algn="just"/>
            <a:r>
              <a:rPr lang="pt-BR" dirty="0" smtClean="0"/>
              <a:t>Cada nó pai da árvore representa uma tomada de decisão do tipo </a:t>
            </a:r>
            <a:r>
              <a:rPr lang="pt-BR" i="1" dirty="0" smtClean="0"/>
              <a:t>if-else;</a:t>
            </a:r>
          </a:p>
          <a:p>
            <a:pPr algn="just"/>
            <a:r>
              <a:rPr lang="pt-BR" dirty="0" smtClean="0"/>
              <a:t>Os atributos do cojunto de dados estão presentes nas estruturas </a:t>
            </a:r>
            <a:r>
              <a:rPr lang="pt-BR" i="1" dirty="0" smtClean="0"/>
              <a:t>if-else </a:t>
            </a:r>
            <a:r>
              <a:rPr lang="pt-BR" dirty="0" smtClean="0"/>
              <a:t>para realizar decisões </a:t>
            </a:r>
            <a:r>
              <a:rPr lang="pt-BR" dirty="0" smtClean="0"/>
              <a:t>em cima das </a:t>
            </a:r>
            <a:r>
              <a:rPr lang="pt-BR" dirty="0" smtClean="0"/>
              <a:t>amostras </a:t>
            </a:r>
            <a:r>
              <a:rPr lang="pt-BR" dirty="0" smtClean="0"/>
              <a:t>trabalhadas;</a:t>
            </a:r>
            <a:endParaRPr lang="pt-BR" dirty="0" smtClean="0"/>
          </a:p>
          <a:p>
            <a:pPr algn="just"/>
            <a:r>
              <a:rPr lang="pt-BR" dirty="0" smtClean="0"/>
              <a:t>Cada nó folha representa um tipo de classificação;</a:t>
            </a:r>
          </a:p>
          <a:p>
            <a:r>
              <a:rPr lang="pt-BR" dirty="0"/>
              <a:t>Encontrado na biblioteca </a:t>
            </a:r>
            <a:r>
              <a:rPr lang="pt-BR" i="1" dirty="0" smtClean="0"/>
              <a:t>scikit-learn</a:t>
            </a:r>
            <a:r>
              <a:rPr lang="pt-BR" dirty="0" smtClean="0"/>
              <a:t> no conjunto </a:t>
            </a:r>
            <a:r>
              <a:rPr lang="pt-BR" i="1" dirty="0" smtClean="0"/>
              <a:t>tree</a:t>
            </a:r>
            <a:r>
              <a:rPr lang="pt-BR" dirty="0" smtClean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bit.ly/decisionTree</a:t>
            </a:r>
            <a:r>
              <a:rPr lang="pt-BR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7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RANDOM FOREST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 várias instâncias de um modelo de classificação que trabalham em conjunto por Agrupamento;</a:t>
            </a:r>
          </a:p>
          <a:p>
            <a:pPr algn="just"/>
            <a:r>
              <a:rPr lang="pt-BR" dirty="0" smtClean="0"/>
              <a:t>Os modelo se diferenciam um do outro pela aleatoriedade dos subconjuntos utilizados para treino e as combinações de atributos em cada nó de decisão;</a:t>
            </a:r>
          </a:p>
          <a:p>
            <a:r>
              <a:rPr lang="pt-BR" dirty="0" smtClean="0"/>
              <a:t>Encontrado </a:t>
            </a:r>
            <a:r>
              <a:rPr lang="pt-BR" dirty="0"/>
              <a:t>na biblioteca </a:t>
            </a:r>
            <a:r>
              <a:rPr lang="pt-BR" i="1" dirty="0" smtClean="0"/>
              <a:t>scikit-learn</a:t>
            </a:r>
            <a:r>
              <a:rPr lang="pt-BR" dirty="0" smtClean="0"/>
              <a:t> no conjunto </a:t>
            </a:r>
            <a:r>
              <a:rPr lang="pt-BR" i="1" dirty="0" smtClean="0"/>
              <a:t>ensemble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bit.ly/randomForest</a:t>
            </a:r>
            <a:r>
              <a:rPr lang="pt-BR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1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ADAPTIVE BOOSTING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Cria várias instâncias de um modelo de classificação que trabalham em conjunto por </a:t>
            </a:r>
            <a:r>
              <a:rPr lang="pt-BR" dirty="0" smtClean="0"/>
              <a:t>Impulso;</a:t>
            </a:r>
          </a:p>
          <a:p>
            <a:pPr algn="just"/>
            <a:r>
              <a:rPr lang="pt-BR" dirty="0" smtClean="0"/>
              <a:t>Cada modelo utiliza o mesmo conjunto para treino, a diferença destes se dá pela utilização de distribuições ponderadas a partir de cada modelo criado;</a:t>
            </a:r>
          </a:p>
          <a:p>
            <a:pPr algn="just"/>
            <a:r>
              <a:rPr lang="pt-BR" dirty="0" smtClean="0"/>
              <a:t>O próximo modelo criado tem o propósito de ser melhor que o modelo criado anteriormente;</a:t>
            </a:r>
            <a:endParaRPr lang="pt-BR" dirty="0"/>
          </a:p>
          <a:p>
            <a:r>
              <a:rPr lang="pt-BR" dirty="0" smtClean="0"/>
              <a:t>Encontrado </a:t>
            </a:r>
            <a:r>
              <a:rPr lang="pt-BR" dirty="0"/>
              <a:t>na biblioteca </a:t>
            </a:r>
            <a:r>
              <a:rPr lang="pt-BR" i="1" dirty="0" smtClean="0"/>
              <a:t>scikit-learn </a:t>
            </a:r>
            <a:r>
              <a:rPr lang="pt-BR" dirty="0" smtClean="0"/>
              <a:t>no conjunto </a:t>
            </a:r>
            <a:r>
              <a:rPr lang="pt-BR" i="1" dirty="0" smtClean="0"/>
              <a:t>ensemble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bit.ly/adaBoost</a:t>
            </a:r>
            <a:r>
              <a:rPr lang="pt-BR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4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CURRÍCULO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89"/>
            <a:ext cx="10515600" cy="43337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IFPB:</a:t>
            </a:r>
          </a:p>
          <a:p>
            <a:pPr lvl="1" algn="just"/>
            <a:r>
              <a:rPr lang="pt-BR" dirty="0" smtClean="0"/>
              <a:t>Tecnólogo em Telemática (Concluído);</a:t>
            </a:r>
          </a:p>
          <a:p>
            <a:pPr lvl="1" algn="just"/>
            <a:r>
              <a:rPr lang="pt-BR" dirty="0" smtClean="0"/>
              <a:t>Subsequente em Informática (Em Andamento).</a:t>
            </a:r>
          </a:p>
          <a:p>
            <a:pPr algn="just"/>
            <a:r>
              <a:rPr lang="pt-BR" i="1" dirty="0" smtClean="0"/>
              <a:t>IEEE</a:t>
            </a:r>
            <a:r>
              <a:rPr lang="pt-BR" dirty="0" smtClean="0"/>
              <a:t>:</a:t>
            </a:r>
          </a:p>
          <a:p>
            <a:pPr lvl="1" algn="just"/>
            <a:r>
              <a:rPr lang="pt-BR" dirty="0" smtClean="0"/>
              <a:t>Membro Estudante;</a:t>
            </a:r>
          </a:p>
          <a:p>
            <a:pPr lvl="1" algn="just"/>
            <a:r>
              <a:rPr lang="pt-BR" dirty="0" smtClean="0"/>
              <a:t>Ex-Presidente do Ramo Estudantil do IFPB-CG;</a:t>
            </a:r>
          </a:p>
          <a:p>
            <a:pPr lvl="1" algn="just"/>
            <a:r>
              <a:rPr lang="pt-BR" dirty="0" smtClean="0"/>
              <a:t>Coordenador de Comunicação do Ramo Estudantil do IFPB-CG.</a:t>
            </a:r>
          </a:p>
          <a:p>
            <a:pPr algn="just"/>
            <a:r>
              <a:rPr lang="pt-BR" dirty="0" smtClean="0"/>
              <a:t>Projetos:</a:t>
            </a:r>
          </a:p>
          <a:p>
            <a:pPr lvl="1" algn="just"/>
            <a:r>
              <a:rPr lang="pt-BR" dirty="0"/>
              <a:t>Ferramenta Para Patrulha Multiagente Orientada a </a:t>
            </a:r>
            <a:r>
              <a:rPr lang="pt-BR" dirty="0" smtClean="0"/>
              <a:t>Eventos;</a:t>
            </a:r>
          </a:p>
          <a:p>
            <a:pPr lvl="1" algn="just"/>
            <a:r>
              <a:rPr lang="pt-BR" dirty="0" smtClean="0"/>
              <a:t>Previsão Automática de Evasão Estudantil nos Cursos do IFPB;</a:t>
            </a:r>
          </a:p>
          <a:p>
            <a:pPr lvl="1" algn="just"/>
            <a:r>
              <a:rPr lang="pt-BR" dirty="0" smtClean="0"/>
              <a:t>Computando </a:t>
            </a:r>
            <a:r>
              <a:rPr lang="pt-BR" i="1" dirty="0" smtClean="0"/>
              <a:t>Ensemble Methods </a:t>
            </a:r>
            <a:r>
              <a:rPr lang="pt-BR" dirty="0" smtClean="0"/>
              <a:t>para Predizer Evasões Estudantis (Trabalho de Conclusão de Curso).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9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br>
              <a:rPr lang="pt-BR" dirty="0" smtClean="0"/>
            </a:br>
            <a:r>
              <a:rPr lang="pt-BR" dirty="0" smtClean="0"/>
              <a:t>ESTATÍSTICAS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3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MATRIZ DE CONFUSÃO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38200" y="1487489"/>
            <a:ext cx="10515600" cy="1970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Define os 4 resultados possíveis que um modelo de Classificação de Dados pode apresentar;</a:t>
            </a:r>
          </a:p>
          <a:p>
            <a:pPr algn="just"/>
            <a:r>
              <a:rPr lang="pt-BR" dirty="0" smtClean="0"/>
              <a:t>Suas possibilidades são utilizadas para o cálculo de Métricas Estatísticas.</a:t>
            </a:r>
          </a:p>
          <a:p>
            <a:r>
              <a:rPr lang="pt-BR" dirty="0" smtClean="0"/>
              <a:t>Encontrada na biblioteca </a:t>
            </a:r>
            <a:r>
              <a:rPr lang="pt-BR" i="1" dirty="0" smtClean="0"/>
              <a:t>scikit-learn </a:t>
            </a:r>
            <a:r>
              <a:rPr lang="pt-BR" dirty="0" smtClean="0"/>
              <a:t>no conjunto </a:t>
            </a:r>
            <a:r>
              <a:rPr lang="pt-BR" i="1" dirty="0" smtClean="0"/>
              <a:t>metrics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bit.ly/confusionMatrix</a:t>
            </a: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4810"/>
              </p:ext>
            </p:extLst>
          </p:nvPr>
        </p:nvGraphicFramePr>
        <p:xfrm>
          <a:off x="838200" y="3621448"/>
          <a:ext cx="10515600" cy="2226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36820">
                  <a:extLst>
                    <a:ext uri="{9D8B030D-6E8A-4147-A177-3AD203B41FA5}">
                      <a16:colId xmlns:a16="http://schemas.microsoft.com/office/drawing/2014/main" val="3549646005"/>
                    </a:ext>
                  </a:extLst>
                </a:gridCol>
                <a:gridCol w="1558343">
                  <a:extLst>
                    <a:ext uri="{9D8B030D-6E8A-4147-A177-3AD203B41FA5}">
                      <a16:colId xmlns:a16="http://schemas.microsoft.com/office/drawing/2014/main" val="2702484264"/>
                    </a:ext>
                  </a:extLst>
                </a:gridCol>
                <a:gridCol w="3477296">
                  <a:extLst>
                    <a:ext uri="{9D8B030D-6E8A-4147-A177-3AD203B41FA5}">
                      <a16:colId xmlns:a16="http://schemas.microsoft.com/office/drawing/2014/main" val="182701424"/>
                    </a:ext>
                  </a:extLst>
                </a:gridCol>
                <a:gridCol w="3343141">
                  <a:extLst>
                    <a:ext uri="{9D8B030D-6E8A-4147-A177-3AD203B41FA5}">
                      <a16:colId xmlns:a16="http://schemas.microsoft.com/office/drawing/2014/main" val="3444730616"/>
                    </a:ext>
                  </a:extLst>
                </a:gridCol>
              </a:tblGrid>
              <a:tr h="58058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PREVISTO</a:t>
                      </a:r>
                      <a:r>
                        <a:rPr lang="pt-BR" baseline="0" dirty="0" smtClean="0"/>
                        <a:t> NOS TESTES</a:t>
                      </a:r>
                      <a:endParaRPr lang="pt-BR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079624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NEGATIVO (0)</a:t>
                      </a:r>
                      <a:endParaRPr lang="pt-BR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POSITIVO (1)</a:t>
                      </a:r>
                      <a:endParaRPr lang="pt-B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80300"/>
                  </a:ext>
                </a:extLst>
              </a:tr>
              <a:tr h="594278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CORRETO</a:t>
                      </a:r>
                      <a:endParaRPr lang="pt-BR" baseline="0" dirty="0" smtClean="0"/>
                    </a:p>
                    <a:p>
                      <a:pPr algn="ctr"/>
                      <a:r>
                        <a:rPr lang="pt-BR" baseline="0" dirty="0" smtClean="0"/>
                        <a:t>NA ORIGEM</a:t>
                      </a:r>
                      <a:endParaRPr lang="pt-BR" dirty="0" smtClean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NEGATIVO (0)</a:t>
                      </a:r>
                      <a:endParaRPr lang="pt-BR" sz="1600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r>
                        <a:rPr lang="pt-BR" baseline="0" dirty="0" smtClean="0"/>
                        <a:t> NEGATIVO</a:t>
                      </a:r>
                    </a:p>
                    <a:p>
                      <a:pPr algn="ctr"/>
                      <a:r>
                        <a:rPr lang="pt-BR" baseline="0" dirty="0" smtClean="0"/>
                        <a:t>(VN – 00)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 POSITIVO</a:t>
                      </a:r>
                    </a:p>
                    <a:p>
                      <a:pPr algn="ctr"/>
                      <a:r>
                        <a:rPr lang="pt-BR" dirty="0" smtClean="0"/>
                        <a:t>(FP – 01)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71642"/>
                  </a:ext>
                </a:extLst>
              </a:tr>
              <a:tr h="594278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POSITIVO (1)</a:t>
                      </a:r>
                      <a:endParaRPr lang="pt-B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 NEGATIVO</a:t>
                      </a:r>
                    </a:p>
                    <a:p>
                      <a:pPr algn="ctr"/>
                      <a:r>
                        <a:rPr lang="pt-BR" dirty="0" smtClean="0"/>
                        <a:t>(FN – 10)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 POSITIVO</a:t>
                      </a:r>
                    </a:p>
                    <a:p>
                      <a:pPr algn="ctr"/>
                      <a:r>
                        <a:rPr lang="pt-BR" dirty="0" smtClean="0"/>
                        <a:t>(VP – 11)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3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ACURÁCIA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Proporção de predições corretas, sem levar em consideração positivas ou negativas (</a:t>
                </a:r>
                <a:r>
                  <a:rPr lang="pt-BR" i="1" dirty="0" smtClean="0"/>
                  <a:t>Accuracy</a:t>
                </a:r>
                <a:r>
                  <a:rPr lang="pt-BR" dirty="0" smtClean="0"/>
                  <a:t>, no inglês);</a:t>
                </a:r>
              </a:p>
              <a:p>
                <a:pPr algn="just"/>
                <a:r>
                  <a:rPr lang="pt-BR" dirty="0"/>
                  <a:t>Encontrada na biblioteca </a:t>
                </a:r>
                <a:r>
                  <a:rPr lang="pt-BR" i="1" dirty="0"/>
                  <a:t>scikit-learn </a:t>
                </a:r>
                <a:r>
                  <a:rPr lang="pt-BR" dirty="0"/>
                  <a:t>no conjunto </a:t>
                </a:r>
                <a:r>
                  <a:rPr lang="pt-BR" i="1" dirty="0"/>
                  <a:t>metrics</a:t>
                </a:r>
                <a:r>
                  <a:rPr lang="pt-BR" dirty="0"/>
                  <a:t>: </a:t>
                </a:r>
                <a:r>
                  <a:rPr lang="pt-BR" dirty="0">
                    <a:hlinkClick r:id="rId2"/>
                  </a:rPr>
                  <a:t>http://</a:t>
                </a:r>
                <a:r>
                  <a:rPr lang="pt-BR" dirty="0" smtClean="0">
                    <a:hlinkClick r:id="rId2"/>
                  </a:rPr>
                  <a:t>bit.ly/accuracyScore</a:t>
                </a:r>
                <a:r>
                  <a:rPr lang="pt-BR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Fórmula: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𝐴𝑐𝑢𝑟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0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PRECISÃO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Proporção de predições positivas para o total de dados positivos do modelo obtido (</a:t>
                </a:r>
                <a:r>
                  <a:rPr lang="pt-BR" i="1" dirty="0" smtClean="0"/>
                  <a:t>Precision</a:t>
                </a:r>
                <a:r>
                  <a:rPr lang="pt-BR" dirty="0" smtClean="0"/>
                  <a:t>, no inglês);</a:t>
                </a:r>
              </a:p>
              <a:p>
                <a:pPr algn="just"/>
                <a:r>
                  <a:rPr lang="pt-BR" dirty="0"/>
                  <a:t>Encontrada na biblioteca </a:t>
                </a:r>
                <a:r>
                  <a:rPr lang="pt-BR" i="1" dirty="0"/>
                  <a:t>scikit-learn </a:t>
                </a:r>
                <a:r>
                  <a:rPr lang="pt-BR" dirty="0"/>
                  <a:t>no conjunto </a:t>
                </a:r>
                <a:r>
                  <a:rPr lang="pt-BR" i="1" dirty="0"/>
                  <a:t>metrics</a:t>
                </a:r>
                <a:r>
                  <a:rPr lang="pt-BR" dirty="0"/>
                  <a:t>: </a:t>
                </a:r>
                <a:r>
                  <a:rPr lang="pt-BR" dirty="0">
                    <a:hlinkClick r:id="rId2"/>
                  </a:rPr>
                  <a:t>http://</a:t>
                </a:r>
                <a:r>
                  <a:rPr lang="pt-BR" dirty="0" smtClean="0">
                    <a:hlinkClick r:id="rId2"/>
                  </a:rPr>
                  <a:t>bit.ly/precisionScore</a:t>
                </a:r>
                <a:r>
                  <a:rPr lang="pt-BR" dirty="0" smtClean="0"/>
                  <a:t> </a:t>
                </a:r>
                <a:endParaRPr lang="pt-BR" dirty="0"/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Fórmula: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𝑃𝑟𝑒𝑐𝑖𝑠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0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1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SENSIBILIDADE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 smtClean="0"/>
                  <a:t>Proporção de verdadeiros positivos, capacidade do sistema predizer corretamente a condição para casos realmente verdadeiros (</a:t>
                </a:r>
                <a:r>
                  <a:rPr lang="pt-BR" i="1" dirty="0" smtClean="0"/>
                  <a:t>Recall</a:t>
                </a:r>
                <a:r>
                  <a:rPr lang="pt-BR" dirty="0" smtClean="0"/>
                  <a:t>, no inglês);</a:t>
                </a:r>
              </a:p>
              <a:p>
                <a:pPr algn="just"/>
                <a:r>
                  <a:rPr lang="pt-BR" dirty="0"/>
                  <a:t>Encontrada na biblioteca </a:t>
                </a:r>
                <a:r>
                  <a:rPr lang="pt-BR" i="1" dirty="0"/>
                  <a:t>scikit-learn </a:t>
                </a:r>
                <a:r>
                  <a:rPr lang="pt-BR" dirty="0"/>
                  <a:t>no conjunto </a:t>
                </a:r>
                <a:r>
                  <a:rPr lang="pt-BR" i="1" dirty="0"/>
                  <a:t>metrics</a:t>
                </a:r>
                <a:r>
                  <a:rPr lang="pt-BR" dirty="0"/>
                  <a:t>: </a:t>
                </a:r>
                <a:r>
                  <a:rPr lang="pt-BR" dirty="0">
                    <a:hlinkClick r:id="rId2"/>
                  </a:rPr>
                  <a:t>http://</a:t>
                </a:r>
                <a:r>
                  <a:rPr lang="pt-BR" dirty="0" smtClean="0">
                    <a:hlinkClick r:id="rId2"/>
                  </a:rPr>
                  <a:t>bit.ly/recallScore</a:t>
                </a:r>
                <a:r>
                  <a:rPr lang="pt-BR" dirty="0" smtClean="0"/>
                  <a:t> </a:t>
                </a:r>
                <a:endParaRPr lang="pt-BR" dirty="0"/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Fórmula: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𝑆𝑒𝑛𝑠𝑖𝑏𝑖𝑙𝑖𝑑𝑎𝑑𝑒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175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 DE PROCESSAMENTO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/>
                  <a:t>Tempo de execução de determinada parte do código por parte dos sistemas de processamento, geralmente computada em segundos (s);</a:t>
                </a:r>
              </a:p>
              <a:p>
                <a:pPr algn="just"/>
                <a:r>
                  <a:rPr lang="pt-BR" dirty="0" smtClean="0"/>
                  <a:t>Utilizar a biblioteca </a:t>
                </a:r>
                <a:r>
                  <a:rPr lang="pt-BR" i="1" dirty="0" smtClean="0"/>
                  <a:t>time</a:t>
                </a:r>
                <a:r>
                  <a:rPr lang="pt-BR" dirty="0" smtClean="0"/>
                  <a:t> para calcular a métrica: </a:t>
                </a:r>
                <a:r>
                  <a:rPr lang="pt-BR" dirty="0">
                    <a:hlinkClick r:id="rId2"/>
                  </a:rPr>
                  <a:t>https://</a:t>
                </a:r>
                <a:r>
                  <a:rPr lang="pt-BR" dirty="0" smtClean="0">
                    <a:hlinkClick r:id="rId2"/>
                  </a:rPr>
                  <a:t>docs.python.org/3/library/time.html</a:t>
                </a:r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Fórmula: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𝑃𝑟𝑜𝑐𝑒𝑠𝑠𝑎𝑚𝑒𝑛𝑡𝑜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0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1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LIMPEZA DE DADOS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7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Dados Ruidosos: erros de medidas ou em valores consideravelmente diferentes dos demais. Exemplo: valores negativos que representam o ganho de uma renda, ou quantidades de vendas;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Dados Inconsistentes: várias formas para um mesmo atributo. Exemplo: um campo de data de nascimento, uma pessoa informa apenas números para dia, mês e ano, e outra informa siglas para os meses;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4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Dados Ausentes: quando não existem valores para determinados atributos. Exemplo: num cadastro de clientes, alguns podem não informar o endereço ou ocupação profissional;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Dados Discrepantes (no inglês, </a:t>
            </a:r>
            <a:r>
              <a:rPr lang="pt-BR" i="1" dirty="0" smtClean="0"/>
              <a:t>Outliers</a:t>
            </a:r>
            <a:r>
              <a:rPr lang="pt-BR" dirty="0" smtClean="0"/>
              <a:t>): dados drasticamente diferentes dos demais, “pontos fora da curva”, podendo causar anormalidades nos resultados.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SOLUÇÕES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Preenchimento de Valores: caso haja a presença de um especialista do conjunto de dados, é possível encontrar os valores corretos de determinados atributos;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Correção Manual e Automática: dependendo da quantidade de dados, realizar uma correção de informações através de médias e medianas seja de forma manual ou automatizada;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Remoção de Informações: quando o preenchimento ou correção das informações são impossíveis de se realizar, sendo não aconselhado para conjuntos pequenos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9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22974"/>
            <a:ext cx="10515600" cy="3425686"/>
          </a:xfrm>
        </p:spPr>
        <p:txBody>
          <a:bodyPr/>
          <a:lstStyle/>
          <a:p>
            <a:r>
              <a:rPr lang="pt-BR" dirty="0" smtClean="0"/>
              <a:t>APRENDIZADO</a:t>
            </a:r>
            <a:br>
              <a:rPr lang="pt-BR" dirty="0" smtClean="0"/>
            </a:br>
            <a:r>
              <a:rPr lang="pt-BR" dirty="0" smtClean="0"/>
              <a:t>DE MÁQUINA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83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BALANCEAMENTO</a:t>
            </a:r>
            <a:br>
              <a:rPr lang="pt-BR" dirty="0" smtClean="0"/>
            </a:br>
            <a:r>
              <a:rPr lang="pt-BR" dirty="0" smtClean="0"/>
              <a:t>DE DADOS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7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OVERSAMPLING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920860"/>
          </a:xfrm>
        </p:spPr>
        <p:txBody>
          <a:bodyPr/>
          <a:lstStyle/>
          <a:p>
            <a:pPr algn="just"/>
            <a:r>
              <a:rPr lang="pt-BR" dirty="0" smtClean="0"/>
              <a:t>Iguala a quantidade de dados da(s) classe(s) menor(es) com a quantidade de dados da classe maior, duplicando 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024908" y="3594083"/>
            <a:ext cx="1929684" cy="82424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Oversampling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590333" y="2787746"/>
            <a:ext cx="4033182" cy="2929231"/>
            <a:chOff x="590333" y="2787746"/>
            <a:chExt cx="4033182" cy="2929231"/>
          </a:xfrm>
        </p:grpSpPr>
        <p:grpSp>
          <p:nvGrpSpPr>
            <p:cNvPr id="13" name="Agrupar 12"/>
            <p:cNvGrpSpPr/>
            <p:nvPr/>
          </p:nvGrpSpPr>
          <p:grpSpPr>
            <a:xfrm>
              <a:off x="1727694" y="2787746"/>
              <a:ext cx="1758461" cy="1218461"/>
              <a:chOff x="681608" y="2734830"/>
              <a:chExt cx="1758461" cy="1218461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1900069" y="2747709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100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30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08" y="2734830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/>
            <p:cNvGrpSpPr/>
            <p:nvPr/>
          </p:nvGrpSpPr>
          <p:grpSpPr>
            <a:xfrm>
              <a:off x="590333" y="4498516"/>
              <a:ext cx="1771340" cy="1218461"/>
              <a:chOff x="668729" y="4229892"/>
              <a:chExt cx="1771340" cy="1218461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900069" y="4242771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70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34" name="Picture 10" descr="Imagem relacionada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29" y="422989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Agrupar 10"/>
            <p:cNvGrpSpPr/>
            <p:nvPr/>
          </p:nvGrpSpPr>
          <p:grpSpPr>
            <a:xfrm>
              <a:off x="2852334" y="4481713"/>
              <a:ext cx="1771181" cy="1218461"/>
              <a:chOff x="3751340" y="4741712"/>
              <a:chExt cx="1771181" cy="1218461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4982680" y="4754591"/>
                <a:ext cx="539841" cy="5398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50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36" name="Picture 12" descr="Resultado de imagem para angry bird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340" y="474171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Agrupar 19"/>
          <p:cNvGrpSpPr/>
          <p:nvPr/>
        </p:nvGrpSpPr>
        <p:grpSpPr>
          <a:xfrm>
            <a:off x="7320618" y="2770943"/>
            <a:ext cx="4033182" cy="2929231"/>
            <a:chOff x="590333" y="2787746"/>
            <a:chExt cx="4033182" cy="2929231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27694" y="2787746"/>
              <a:ext cx="1758461" cy="1218461"/>
              <a:chOff x="681608" y="2734830"/>
              <a:chExt cx="1758461" cy="1218461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1900069" y="2747709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100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9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08" y="2734830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Agrupar 21"/>
            <p:cNvGrpSpPr/>
            <p:nvPr/>
          </p:nvGrpSpPr>
          <p:grpSpPr>
            <a:xfrm>
              <a:off x="590333" y="4498516"/>
              <a:ext cx="1771340" cy="1218461"/>
              <a:chOff x="668729" y="4229892"/>
              <a:chExt cx="1771340" cy="1218461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1900069" y="4242771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100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7" name="Picture 10" descr="Imagem relacionada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29" y="422989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Agrupar 22"/>
            <p:cNvGrpSpPr/>
            <p:nvPr/>
          </p:nvGrpSpPr>
          <p:grpSpPr>
            <a:xfrm>
              <a:off x="2852334" y="4481713"/>
              <a:ext cx="1771181" cy="1218461"/>
              <a:chOff x="3751340" y="4741712"/>
              <a:chExt cx="1771181" cy="1218461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4982680" y="4754591"/>
                <a:ext cx="539841" cy="5398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100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5" name="Picture 12" descr="Resultado de imagem para angry bird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340" y="474171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541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OVERSAMPLING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228441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Utilização do </a:t>
            </a:r>
            <a:r>
              <a:rPr lang="pt-BR" i="1" dirty="0" smtClean="0"/>
              <a:t>Oversampling</a:t>
            </a:r>
            <a:r>
              <a:rPr lang="pt-BR" dirty="0" smtClean="0"/>
              <a:t> de forma aleatória;</a:t>
            </a:r>
          </a:p>
          <a:p>
            <a:r>
              <a:rPr lang="pt-BR" dirty="0" smtClean="0"/>
              <a:t>Encontrado na biblioteca </a:t>
            </a:r>
            <a:r>
              <a:rPr lang="pt-BR" i="1" dirty="0" smtClean="0"/>
              <a:t>imbalanced-learn </a:t>
            </a:r>
            <a:r>
              <a:rPr lang="pt-BR" dirty="0" smtClean="0"/>
              <a:t>no conjunto </a:t>
            </a:r>
            <a:r>
              <a:rPr lang="pt-BR" i="1" dirty="0" smtClean="0"/>
              <a:t>over_sampling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bit.ly/overSampling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8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UNDERSAMPLING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920860"/>
          </a:xfrm>
        </p:spPr>
        <p:txBody>
          <a:bodyPr/>
          <a:lstStyle/>
          <a:p>
            <a:pPr algn="just"/>
            <a:r>
              <a:rPr lang="pt-BR" dirty="0"/>
              <a:t>Iguala a quantidade de dados da(s) classe(s) maior(es) com a quantidade de dados da classe menor, excluindo os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024908" y="3594083"/>
            <a:ext cx="1929684" cy="82424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Undersampling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590333" y="2787746"/>
            <a:ext cx="4033182" cy="2929231"/>
            <a:chOff x="590333" y="2787746"/>
            <a:chExt cx="4033182" cy="2929231"/>
          </a:xfrm>
        </p:grpSpPr>
        <p:grpSp>
          <p:nvGrpSpPr>
            <p:cNvPr id="13" name="Agrupar 12"/>
            <p:cNvGrpSpPr/>
            <p:nvPr/>
          </p:nvGrpSpPr>
          <p:grpSpPr>
            <a:xfrm>
              <a:off x="1727694" y="2787746"/>
              <a:ext cx="1758461" cy="1218461"/>
              <a:chOff x="681608" y="2734830"/>
              <a:chExt cx="1758461" cy="1218461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1900069" y="2747709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100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30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08" y="2734830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/>
            <p:cNvGrpSpPr/>
            <p:nvPr/>
          </p:nvGrpSpPr>
          <p:grpSpPr>
            <a:xfrm>
              <a:off x="590333" y="4498516"/>
              <a:ext cx="1771340" cy="1218461"/>
              <a:chOff x="668729" y="4229892"/>
              <a:chExt cx="1771340" cy="1218461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900069" y="4242771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70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34" name="Picture 10" descr="Imagem relacionada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29" y="422989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Agrupar 10"/>
            <p:cNvGrpSpPr/>
            <p:nvPr/>
          </p:nvGrpSpPr>
          <p:grpSpPr>
            <a:xfrm>
              <a:off x="2852334" y="4481713"/>
              <a:ext cx="1771181" cy="1218461"/>
              <a:chOff x="3751340" y="4741712"/>
              <a:chExt cx="1771181" cy="1218461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4982680" y="4754591"/>
                <a:ext cx="539841" cy="5398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50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36" name="Picture 12" descr="Resultado de imagem para angry bird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340" y="474171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Agrupar 19"/>
          <p:cNvGrpSpPr/>
          <p:nvPr/>
        </p:nvGrpSpPr>
        <p:grpSpPr>
          <a:xfrm>
            <a:off x="7320618" y="2770943"/>
            <a:ext cx="4033182" cy="2929231"/>
            <a:chOff x="590333" y="2787746"/>
            <a:chExt cx="4033182" cy="2929231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27694" y="2787746"/>
              <a:ext cx="1758461" cy="1218461"/>
              <a:chOff x="681608" y="2734830"/>
              <a:chExt cx="1758461" cy="1218461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1900069" y="2747709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50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9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08" y="2734830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Agrupar 21"/>
            <p:cNvGrpSpPr/>
            <p:nvPr/>
          </p:nvGrpSpPr>
          <p:grpSpPr>
            <a:xfrm>
              <a:off x="590333" y="4498516"/>
              <a:ext cx="1771340" cy="1218461"/>
              <a:chOff x="668729" y="4229892"/>
              <a:chExt cx="1771340" cy="1218461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1900069" y="4242771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50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7" name="Picture 10" descr="Imagem relacionada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29" y="422989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Agrupar 22"/>
            <p:cNvGrpSpPr/>
            <p:nvPr/>
          </p:nvGrpSpPr>
          <p:grpSpPr>
            <a:xfrm>
              <a:off x="2852334" y="4481713"/>
              <a:ext cx="1771181" cy="1218461"/>
              <a:chOff x="3751340" y="4741712"/>
              <a:chExt cx="1771181" cy="1218461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4982680" y="4754591"/>
                <a:ext cx="539841" cy="5398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ysClr val="windowText" lastClr="000000"/>
                    </a:solidFill>
                  </a:rPr>
                  <a:t>50</a:t>
                </a:r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5" name="Picture 12" descr="Resultado de imagem para angry bird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340" y="4741712"/>
                <a:ext cx="1218461" cy="121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99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UNDERSAMPLING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228441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Utilização do </a:t>
            </a:r>
            <a:r>
              <a:rPr lang="pt-BR" i="1" dirty="0" smtClean="0"/>
              <a:t>Undersampling</a:t>
            </a:r>
            <a:r>
              <a:rPr lang="pt-BR" dirty="0" smtClean="0"/>
              <a:t> de forma aleatória;</a:t>
            </a:r>
          </a:p>
          <a:p>
            <a:pPr algn="just"/>
            <a:r>
              <a:rPr lang="pt-BR" dirty="0" smtClean="0"/>
              <a:t>Encontrado na biblioteca </a:t>
            </a:r>
            <a:r>
              <a:rPr lang="pt-BR" i="1" dirty="0" smtClean="0"/>
              <a:t>imbalanced-learn </a:t>
            </a:r>
            <a:r>
              <a:rPr lang="pt-BR" dirty="0" smtClean="0"/>
              <a:t>no conjunto </a:t>
            </a:r>
            <a:r>
              <a:rPr lang="pt-BR" i="1" dirty="0" smtClean="0"/>
              <a:t>under_sampling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bit.ly/underSampling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1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392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K-FOLD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412749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Divide o Conjunto de Dados em </a:t>
            </a:r>
            <a:r>
              <a:rPr lang="pt-BR" i="1" dirty="0" smtClean="0"/>
              <a:t>k</a:t>
            </a:r>
            <a:r>
              <a:rPr lang="pt-BR" dirty="0" smtClean="0"/>
              <a:t> subconjuntos mutuamente exclusivos;</a:t>
            </a:r>
          </a:p>
          <a:p>
            <a:pPr algn="just"/>
            <a:r>
              <a:rPr lang="pt-BR" dirty="0" smtClean="0"/>
              <a:t>Executa o treino e teste </a:t>
            </a:r>
            <a:r>
              <a:rPr lang="pt-BR" i="1" dirty="0" smtClean="0"/>
              <a:t>k </a:t>
            </a:r>
            <a:r>
              <a:rPr lang="pt-BR" dirty="0" smtClean="0"/>
              <a:t>vezes utilizando os subconjuntos pelo menos uma vez para teste;</a:t>
            </a:r>
          </a:p>
          <a:p>
            <a:pPr algn="just"/>
            <a:r>
              <a:rPr lang="pt-BR" dirty="0" smtClean="0"/>
              <a:t>Geralmente a quantidade </a:t>
            </a:r>
            <a:r>
              <a:rPr lang="pt-BR" i="1" dirty="0" smtClean="0"/>
              <a:t>k </a:t>
            </a:r>
            <a:r>
              <a:rPr lang="pt-BR" dirty="0" smtClean="0"/>
              <a:t>de subconjuntos e execuções está entre 5&lt;=</a:t>
            </a:r>
            <a:r>
              <a:rPr lang="pt-BR" i="1" dirty="0" smtClean="0"/>
              <a:t>k</a:t>
            </a:r>
            <a:r>
              <a:rPr lang="pt-BR" dirty="0" smtClean="0"/>
              <a:t>&lt;=10</a:t>
            </a:r>
            <a:r>
              <a:rPr lang="pt-BR" i="1" dirty="0" smtClean="0"/>
              <a:t>;</a:t>
            </a:r>
            <a:endParaRPr lang="pt-BR" i="1" dirty="0" smtClean="0"/>
          </a:p>
          <a:p>
            <a:pPr algn="just"/>
            <a:r>
              <a:rPr lang="pt-BR" dirty="0" smtClean="0"/>
              <a:t>Encontrado na biblioteca </a:t>
            </a:r>
            <a:r>
              <a:rPr lang="pt-BR" i="1" dirty="0" smtClean="0"/>
              <a:t>scikit-learn </a:t>
            </a:r>
            <a:r>
              <a:rPr lang="pt-BR" dirty="0" smtClean="0"/>
              <a:t>no conjunto </a:t>
            </a:r>
            <a:r>
              <a:rPr lang="pt-BR" i="1" dirty="0" smtClean="0"/>
              <a:t>model_selection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bit.ly/modelKfold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4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HOLDOUT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412749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Dividir o Conjunto de Dados em dois subconjuntos mutuamente exclusivos;</a:t>
            </a:r>
          </a:p>
          <a:p>
            <a:pPr algn="just"/>
            <a:r>
              <a:rPr lang="pt-BR" dirty="0" smtClean="0"/>
              <a:t>Indicado para Conjuntos de Dados médios;</a:t>
            </a:r>
          </a:p>
          <a:p>
            <a:pPr algn="just"/>
            <a:r>
              <a:rPr lang="pt-BR" dirty="0" smtClean="0"/>
              <a:t>Geralmente os subconjuntos possuem 70% para treino e 30% para teste do Conjunto de Dados original;</a:t>
            </a:r>
            <a:endParaRPr lang="pt-BR" dirty="0" smtClean="0"/>
          </a:p>
          <a:p>
            <a:pPr algn="just"/>
            <a:r>
              <a:rPr lang="pt-BR" dirty="0" smtClean="0"/>
              <a:t>Pode ser feito através da função </a:t>
            </a:r>
            <a:r>
              <a:rPr lang="pt-BR" i="1" dirty="0" smtClean="0"/>
              <a:t>train_test_split</a:t>
            </a:r>
            <a:r>
              <a:rPr lang="pt-BR" dirty="0" smtClean="0"/>
              <a:t> da </a:t>
            </a:r>
            <a:r>
              <a:rPr lang="pt-BR" dirty="0" smtClean="0"/>
              <a:t>biblioteca </a:t>
            </a:r>
            <a:r>
              <a:rPr lang="pt-BR" i="1" dirty="0" smtClean="0"/>
              <a:t>scikit-learn </a:t>
            </a:r>
            <a:r>
              <a:rPr lang="pt-BR" dirty="0" smtClean="0"/>
              <a:t>no conjunto </a:t>
            </a:r>
            <a:r>
              <a:rPr lang="pt-BR" i="1" dirty="0" smtClean="0"/>
              <a:t>model_selection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bit.ly/trainTestSplit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BOOTSTRAP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412749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Dividir o Conjunto de Dados em dois subconjuntos com reamostragem dos dados;</a:t>
            </a:r>
          </a:p>
          <a:p>
            <a:pPr algn="just"/>
            <a:r>
              <a:rPr lang="pt-BR" dirty="0" smtClean="0"/>
              <a:t>Indicado para Conjuntos de Dados pequenos;</a:t>
            </a:r>
          </a:p>
          <a:p>
            <a:pPr algn="just"/>
            <a:r>
              <a:rPr lang="pt-BR" dirty="0" smtClean="0"/>
              <a:t>Geralmente os subconjuntos possuem 63% para treino e 37% para teste do Conjunto de Dados original;</a:t>
            </a:r>
            <a:endParaRPr lang="pt-BR" dirty="0" smtClean="0"/>
          </a:p>
          <a:p>
            <a:pPr algn="just"/>
            <a:r>
              <a:rPr lang="pt-BR" dirty="0" smtClean="0"/>
              <a:t>Pode ser feito através da função </a:t>
            </a:r>
            <a:r>
              <a:rPr lang="pt-BR" i="1" dirty="0" smtClean="0"/>
              <a:t>resample</a:t>
            </a:r>
            <a:r>
              <a:rPr lang="pt-BR" dirty="0" smtClean="0"/>
              <a:t> da </a:t>
            </a:r>
            <a:r>
              <a:rPr lang="pt-BR" dirty="0" smtClean="0"/>
              <a:t>biblioteca </a:t>
            </a:r>
            <a:r>
              <a:rPr lang="pt-BR" i="1" dirty="0" smtClean="0"/>
              <a:t>scikit-learn </a:t>
            </a:r>
            <a:r>
              <a:rPr lang="pt-BR" dirty="0" smtClean="0"/>
              <a:t>no conjunto </a:t>
            </a:r>
            <a:r>
              <a:rPr lang="pt-BR" i="1" dirty="0" smtClean="0"/>
              <a:t>utils</a:t>
            </a:r>
            <a:r>
              <a:rPr lang="pt-BR" dirty="0" smtClean="0"/>
              <a:t>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bit.ly/resampleBootstrap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3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ramoifpbcg@gmail.com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@ieeeifpbcg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www.ieeeifpbcg.org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76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1952, o cientista da computação da </a:t>
            </a:r>
            <a:r>
              <a:rPr lang="pt-BR" i="1" dirty="0"/>
              <a:t>International Business Machines</a:t>
            </a:r>
            <a:r>
              <a:rPr lang="pt-BR" dirty="0"/>
              <a:t> (</a:t>
            </a:r>
            <a:r>
              <a:rPr lang="pt-BR" i="1" dirty="0"/>
              <a:t>IBM</a:t>
            </a:r>
            <a:r>
              <a:rPr lang="pt-BR" dirty="0"/>
              <a:t>), Arthur </a:t>
            </a:r>
            <a:r>
              <a:rPr lang="pt-BR" dirty="0" smtClean="0"/>
              <a:t>Lee Samuel propôs </a:t>
            </a:r>
            <a:r>
              <a:rPr lang="pt-BR" dirty="0"/>
              <a:t>um jogo de damas para o IBM </a:t>
            </a:r>
            <a:r>
              <a:rPr lang="pt-BR" dirty="0" smtClean="0"/>
              <a:t>701;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Em </a:t>
            </a:r>
            <a:r>
              <a:rPr lang="pt-BR" dirty="0"/>
              <a:t>1955, finalizou </a:t>
            </a:r>
            <a:r>
              <a:rPr lang="pt-BR" dirty="0" smtClean="0"/>
              <a:t>então seu </a:t>
            </a:r>
            <a:r>
              <a:rPr lang="pt-BR" dirty="0"/>
              <a:t>primeiro jogo baseado no reconhecimento de </a:t>
            </a:r>
            <a:r>
              <a:rPr lang="pt-BR" dirty="0" smtClean="0"/>
              <a:t>padrões;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Propósito da criação do jogo: verificar se o computador pode aprender a jogar melhor do que a pessoa que o desenvolveu.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5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“É </a:t>
            </a:r>
            <a:r>
              <a:rPr lang="pt-BR" dirty="0"/>
              <a:t>um ensinamento às máquinas de como elas devem </a:t>
            </a:r>
            <a:r>
              <a:rPr lang="pt-BR" dirty="0" smtClean="0"/>
              <a:t>executar tarefas sozinhas” [Richert e Coelho 2013];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“Uma </a:t>
            </a:r>
            <a:r>
              <a:rPr lang="pt-BR" dirty="0"/>
              <a:t>extração de conhecimento a partir de determinados dados, sendo um campo de </a:t>
            </a:r>
            <a:r>
              <a:rPr lang="pt-BR" dirty="0" smtClean="0"/>
              <a:t>pesquisa </a:t>
            </a:r>
            <a:r>
              <a:rPr lang="pt-BR" dirty="0"/>
              <a:t>no encontro da Estatística, </a:t>
            </a:r>
            <a:r>
              <a:rPr lang="pt-BR" dirty="0" smtClean="0"/>
              <a:t>Inteligência </a:t>
            </a:r>
            <a:r>
              <a:rPr lang="pt-BR" dirty="0"/>
              <a:t>Artificial (IA) e </a:t>
            </a:r>
            <a:r>
              <a:rPr lang="pt-BR" dirty="0" smtClean="0"/>
              <a:t>Ciência </a:t>
            </a:r>
            <a:r>
              <a:rPr lang="pt-BR" dirty="0"/>
              <a:t>da </a:t>
            </a:r>
            <a:r>
              <a:rPr lang="pt-BR" dirty="0" smtClean="0"/>
              <a:t>Computação (CC)” [Müller e Guido 2016];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É a capacidade de sistemas aprenderem informações para a realização de ações;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Também é conhecido como Análise Preditiva ou Aprendizagem Estatística.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5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Reconhecimento de Imagens:</a:t>
            </a:r>
          </a:p>
          <a:p>
            <a:pPr lvl="1"/>
            <a:r>
              <a:rPr lang="pt-BR" dirty="0" smtClean="0"/>
              <a:t>O </a:t>
            </a:r>
            <a:r>
              <a:rPr lang="pt-BR" i="1" dirty="0" smtClean="0"/>
              <a:t>Facebook</a:t>
            </a:r>
            <a:r>
              <a:rPr lang="pt-BR" dirty="0" smtClean="0"/>
              <a:t>, por exemplo, que reconhece os nossos rostos em fotos com nossa participação em outros perfis.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Reconhecimento de Textos:</a:t>
            </a:r>
          </a:p>
          <a:p>
            <a:pPr lvl="1"/>
            <a:r>
              <a:rPr lang="pt-BR" dirty="0" smtClean="0"/>
              <a:t>Corretores ortográficos e pesquisas de caracterização de comportamentos humanos.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Buscas Inteligentes:</a:t>
            </a:r>
          </a:p>
          <a:p>
            <a:pPr lvl="1"/>
            <a:r>
              <a:rPr lang="pt-BR" dirty="0" smtClean="0"/>
              <a:t>Sugestões de mídias em plataformas de </a:t>
            </a:r>
            <a:r>
              <a:rPr lang="pt-BR" i="1" dirty="0" smtClean="0"/>
              <a:t>streaming</a:t>
            </a:r>
            <a:r>
              <a:rPr lang="pt-BR" dirty="0"/>
              <a:t> </a:t>
            </a:r>
            <a:r>
              <a:rPr lang="pt-BR" dirty="0" smtClean="0"/>
              <a:t>e rotas alternativas em aplicações de mapeamentos.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02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– POR REFORÇO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7490"/>
            <a:ext cx="10515600" cy="4204972"/>
          </a:xfrm>
        </p:spPr>
        <p:txBody>
          <a:bodyPr>
            <a:normAutofit/>
          </a:bodyPr>
          <a:lstStyle/>
          <a:p>
            <a:r>
              <a:rPr lang="pt-BR" dirty="0" smtClean="0"/>
              <a:t>Aprendizado de Máquina Por Reforço: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Quando as ações são tomadas a partir de punições ou recompensas recebidas;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Exemplo: um cachorro sendo adestrado quando faz uma ação, recebe uma recompesa ou uma punição após o término da mesma.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– NÃO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de Máquina Não Supervisionado: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Quando não se sabe como classificar os dados, ou seja, eles não tem uma marcação do que representam.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Exemplo: gestores de supermercado que querem conhecer o perfil de seus consumidores, que podem existir vários dependendo das compras realizadas.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26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–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de Máquina Supervisionado: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Quando se sabe em que classificar os dados, ou seja, eles tem uma marcação que representam o que são.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Exemplo: em uma base de dados queremos saber se os objetos são um Cachorro, um Peixe ou um Pássaro.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5730-7105-4692-8C56-55EDC2CCA718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7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1642</Words>
  <Application>Microsoft Office PowerPoint</Application>
  <PresentationFormat>Widescreen</PresentationFormat>
  <Paragraphs>247</Paragraphs>
  <Slides>39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Tema do Office</vt:lpstr>
      <vt:lpstr>Aprendizado de Máquina Supervisionado com Python</vt:lpstr>
      <vt:lpstr>CURRÍCULO</vt:lpstr>
      <vt:lpstr>APRENDIZADO DE MÁQUINA</vt:lpstr>
      <vt:lpstr>CONTEXTUALIZAÇÃO</vt:lpstr>
      <vt:lpstr>O QUE É?</vt:lpstr>
      <vt:lpstr>APLICABILIDADES</vt:lpstr>
      <vt:lpstr>ABORDAGENS – POR REFORÇO</vt:lpstr>
      <vt:lpstr>ABORDAGENS – NÃO SUPERVISIONADO</vt:lpstr>
      <vt:lpstr>ABORDAGENS – SUPERVISIONADO</vt:lpstr>
      <vt:lpstr>APRENDIZADO DE MÁQUINA SUPERVISIONADO COM PYTHON</vt:lpstr>
      <vt:lpstr>CONJUNTO DE DADOS</vt:lpstr>
      <vt:lpstr>DIAGNÓSTICOS DE CÂNCER DE MAMA</vt:lpstr>
      <vt:lpstr>DIAGNÓSTICOS DE CÂNCER DE MAMA</vt:lpstr>
      <vt:lpstr>DIVISÃO DO CONJUNTO DE DADOS</vt:lpstr>
      <vt:lpstr>ALGORITMOS DE CLASSIFICAÇÃO DE DADOS</vt:lpstr>
      <vt:lpstr>MULTINOMIAL NAIVE BAYES</vt:lpstr>
      <vt:lpstr>DECISION TREE</vt:lpstr>
      <vt:lpstr>RANDOM FOREST</vt:lpstr>
      <vt:lpstr>ADAPTIVE BOOSTING</vt:lpstr>
      <vt:lpstr>MÉTRICAS ESTATÍSTICAS</vt:lpstr>
      <vt:lpstr>MATRIZ DE CONFUSÃO</vt:lpstr>
      <vt:lpstr>ACURÁCIA</vt:lpstr>
      <vt:lpstr>PRECISÃO</vt:lpstr>
      <vt:lpstr>SENSIBILIDADE</vt:lpstr>
      <vt:lpstr>TEMPO DE PROCESSAMENTO</vt:lpstr>
      <vt:lpstr>LIMPEZA DE DADOS</vt:lpstr>
      <vt:lpstr>DESAFIOS</vt:lpstr>
      <vt:lpstr>DESAFIOS</vt:lpstr>
      <vt:lpstr>POSSÍVEIS SOLUÇÕES</vt:lpstr>
      <vt:lpstr>BALANCEAMENTO DE DADOS</vt:lpstr>
      <vt:lpstr>OVERSAMPLING</vt:lpstr>
      <vt:lpstr>OVERSAMPLING</vt:lpstr>
      <vt:lpstr>UNDERSAMPLING</vt:lpstr>
      <vt:lpstr>UNDERSAMPLING</vt:lpstr>
      <vt:lpstr>VALIDAÇÃO CRUZADA</vt:lpstr>
      <vt:lpstr>K-FOLD</vt:lpstr>
      <vt:lpstr>HOLDOUT</vt:lpstr>
      <vt:lpstr>BOOTSTRAP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Bolconte</dc:creator>
  <cp:lastModifiedBy>Rodolfo Bolconte</cp:lastModifiedBy>
  <cp:revision>211</cp:revision>
  <dcterms:created xsi:type="dcterms:W3CDTF">2018-05-25T19:02:54Z</dcterms:created>
  <dcterms:modified xsi:type="dcterms:W3CDTF">2019-06-24T04:01:34Z</dcterms:modified>
</cp:coreProperties>
</file>