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21" r:id="rId18"/>
    <p:sldId id="272" r:id="rId19"/>
    <p:sldId id="273" r:id="rId20"/>
    <p:sldId id="274" r:id="rId21"/>
    <p:sldId id="275" r:id="rId22"/>
    <p:sldId id="322" r:id="rId23"/>
    <p:sldId id="323" r:id="rId24"/>
    <p:sldId id="277" r:id="rId25"/>
    <p:sldId id="278" r:id="rId26"/>
    <p:sldId id="279" r:id="rId27"/>
    <p:sldId id="280" r:id="rId28"/>
    <p:sldId id="314" r:id="rId29"/>
    <p:sldId id="324" r:id="rId30"/>
    <p:sldId id="325" r:id="rId31"/>
    <p:sldId id="282" r:id="rId32"/>
    <p:sldId id="283" r:id="rId33"/>
    <p:sldId id="316" r:id="rId34"/>
    <p:sldId id="284" r:id="rId35"/>
    <p:sldId id="319" r:id="rId36"/>
    <p:sldId id="320" r:id="rId37"/>
    <p:sldId id="286" r:id="rId38"/>
    <p:sldId id="287" r:id="rId39"/>
    <p:sldId id="288" r:id="rId40"/>
    <p:sldId id="290" r:id="rId41"/>
    <p:sldId id="291" r:id="rId42"/>
    <p:sldId id="317" r:id="rId43"/>
    <p:sldId id="318" r:id="rId44"/>
    <p:sldId id="293" r:id="rId45"/>
    <p:sldId id="294" r:id="rId46"/>
    <p:sldId id="326" r:id="rId47"/>
    <p:sldId id="327" r:id="rId48"/>
    <p:sldId id="328" r:id="rId49"/>
    <p:sldId id="297" r:id="rId50"/>
    <p:sldId id="299" r:id="rId51"/>
    <p:sldId id="329" r:id="rId52"/>
    <p:sldId id="300" r:id="rId53"/>
    <p:sldId id="301" r:id="rId54"/>
    <p:sldId id="304" r:id="rId55"/>
    <p:sldId id="305" r:id="rId56"/>
    <p:sldId id="335" r:id="rId57"/>
    <p:sldId id="336" r:id="rId58"/>
    <p:sldId id="337" r:id="rId59"/>
    <p:sldId id="333" r:id="rId60"/>
    <p:sldId id="309" r:id="rId61"/>
    <p:sldId id="334" r:id="rId62"/>
    <p:sldId id="298" r:id="rId63"/>
    <p:sldId id="313" r:id="rId64"/>
  </p:sldIdLst>
  <p:sldSz cx="1343977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3F3C"/>
    <a:srgbClr val="7B7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EAB2FFE-D80D-425E-A50C-00F702456AFA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73BA5FF-E716-477C-8DED-E75957794329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pt-B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EAB2FFE-D80D-425E-A50C-00F702456AFA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81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880269" y="1746250"/>
            <a:ext cx="11679237" cy="53609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ítulo 5"/>
          <p:cNvSpPr>
            <a:spLocks noGrp="1"/>
          </p:cNvSpPr>
          <p:nvPr>
            <p:ph type="title"/>
          </p:nvPr>
        </p:nvSpPr>
        <p:spPr>
          <a:xfrm>
            <a:off x="1679576" y="0"/>
            <a:ext cx="10080360" cy="1233360"/>
          </a:xfrm>
          <a:prstGeom prst="rect">
            <a:avLst/>
          </a:prstGeom>
          <a:solidFill>
            <a:srgbClr val="AA3F3C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663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923925" y="1772805"/>
            <a:ext cx="11591925" cy="526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Editar estilos de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Título 5"/>
          <p:cNvSpPr>
            <a:spLocks noGrp="1"/>
          </p:cNvSpPr>
          <p:nvPr>
            <p:ph type="title"/>
          </p:nvPr>
        </p:nvSpPr>
        <p:spPr>
          <a:xfrm>
            <a:off x="1679576" y="0"/>
            <a:ext cx="10080360" cy="1233360"/>
          </a:xfrm>
          <a:prstGeom prst="rect">
            <a:avLst/>
          </a:prstGeom>
          <a:solidFill>
            <a:srgbClr val="AA3F3C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TÍTULO MESTRE</a:t>
            </a:r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91443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432000" indent="-324000" algn="l" defTabSz="91443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3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8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4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69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84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99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14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30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5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0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6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1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76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1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06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22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183575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2183575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 descr="A:\OneDrive\Arquivos Gerais\Site Rodolfo\rodolfobolconte.github.io\img\trabalhos-projetos\python-para-zumbi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3453659" cy="755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Table 1"/>
          <p:cNvGraphicFramePr/>
          <p:nvPr>
            <p:extLst>
              <p:ext uri="{D42A27DB-BD31-4B8C-83A1-F6EECF244321}">
                <p14:modId xmlns:p14="http://schemas.microsoft.com/office/powerpoint/2010/main" val="56941330"/>
              </p:ext>
            </p:extLst>
          </p:nvPr>
        </p:nvGraphicFramePr>
        <p:xfrm>
          <a:off x="1041634" y="1532837"/>
          <a:ext cx="11356506" cy="5492669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926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0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4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TIPO</a:t>
                      </a:r>
                      <a:endParaRPr lang="pt-BR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DESCRIÇÃO</a:t>
                      </a:r>
                      <a:endParaRPr lang="pt-BR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Int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Número de precisão </a:t>
                      </a: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fixa: 0, 1, 2;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Float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Número real ou de ponto </a:t>
                      </a: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flutuante: 0.01, 2.34,</a:t>
                      </a:r>
                      <a:r>
                        <a:rPr lang="pt-BR" sz="1800" strike="noStrike" spc="-1" baseline="0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4.5</a:t>
                      </a: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;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String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Uma cadeia de caracteres </a:t>
                      </a: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imutável: 'zumbis</a:t>
                      </a:r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' ou “zumbis</a:t>
                      </a: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”;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4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Bool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Booleano: True </a:t>
                      </a:r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ou </a:t>
                      </a: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False;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4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Tupla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Tupla </a:t>
                      </a: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- Imutável: </a:t>
                      </a:r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(42, 3.14, 'zumbis');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4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Lista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Lista </a:t>
                      </a: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- Mutável: </a:t>
                      </a:r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[42, 3.14, 'zumbis'];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8" name="CustomShape 2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3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TIPOS DE DADOS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Table 1"/>
          <p:cNvGraphicFramePr/>
          <p:nvPr>
            <p:extLst>
              <p:ext uri="{D42A27DB-BD31-4B8C-83A1-F6EECF244321}">
                <p14:modId xmlns:p14="http://schemas.microsoft.com/office/powerpoint/2010/main" val="3765811015"/>
              </p:ext>
            </p:extLst>
          </p:nvPr>
        </p:nvGraphicFramePr>
        <p:xfrm>
          <a:off x="1040887" y="1532455"/>
          <a:ext cx="11358000" cy="54936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034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3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6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SINAL</a:t>
                      </a:r>
                      <a:endParaRPr lang="pt-BR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SIGNIFICADO</a:t>
                      </a:r>
                      <a:endParaRPr lang="pt-BR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=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Faz Atribuição</a:t>
                      </a:r>
                      <a:endParaRPr lang="pt-BR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==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Testa </a:t>
                      </a: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Igualdade</a:t>
                      </a:r>
                      <a:endParaRPr lang="pt-BR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!=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Testa Desigualdade</a:t>
                      </a:r>
                      <a:endParaRPr lang="pt-BR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&lt; &gt;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Testa </a:t>
                      </a: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Menor Que </a:t>
                      </a:r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e </a:t>
                      </a: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Maior Que  </a:t>
                      </a:r>
                      <a:endParaRPr lang="pt-BR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&lt;=  &gt;=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Testa </a:t>
                      </a: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Menor </a:t>
                      </a:r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ou </a:t>
                      </a: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Igual </a:t>
                      </a:r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e </a:t>
                      </a: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Maior </a:t>
                      </a:r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ou </a:t>
                      </a: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Igual</a:t>
                      </a:r>
                      <a:endParaRPr lang="pt-BR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and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Todas as condições tem que ser </a:t>
                      </a: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Verdadeiras</a:t>
                      </a:r>
                      <a:endParaRPr lang="pt-BR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6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Pelo menos </a:t>
                      </a: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Uma </a:t>
                      </a:r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das condições tem que ser </a:t>
                      </a: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Verdadeira</a:t>
                      </a:r>
                      <a:endParaRPr lang="pt-BR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2" name="CustomShape 2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3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3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OPERADORES RELACIONAIS E LÓGICOS</a:t>
            </a:r>
            <a:endParaRPr lang="pt-B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326341" y="2509141"/>
            <a:ext cx="8749388" cy="28293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15000"/>
              </a:lnSpc>
              <a:tabLst>
                <a:tab pos="5912047" algn="l"/>
              </a:tabLst>
            </a:pPr>
            <a:r>
              <a:rPr lang="pt-BR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Microsoft YaHei"/>
              </a:rPr>
              <a:t>Como fazer para mostrar algo na tela?</a:t>
            </a:r>
            <a:endParaRPr lang="pt-BR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>
              <a:lnSpc>
                <a:spcPct val="115000"/>
              </a:lnSpc>
              <a:tabLst>
                <a:tab pos="5912047" algn="l"/>
              </a:tabLst>
            </a:pPr>
            <a:r>
              <a:rPr lang="pt-BR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Microsoft YaHei"/>
              </a:rPr>
              <a:t>É simples. Com o </a:t>
            </a:r>
            <a:r>
              <a:rPr lang="pt-BR" sz="4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Microsoft YaHei"/>
              </a:rPr>
              <a:t>print</a:t>
            </a:r>
            <a:r>
              <a:rPr lang="pt-BR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Microsoft YaHei"/>
              </a:rPr>
              <a:t>() </a:t>
            </a:r>
            <a:endParaRPr lang="pt-BR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>
              <a:lnSpc>
                <a:spcPct val="115000"/>
              </a:lnSpc>
              <a:tabLst>
                <a:tab pos="5912047" algn="l"/>
              </a:tabLst>
            </a:pPr>
            <a:endParaRPr lang="pt-BR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Microsoft YaHei"/>
            </a:endParaRPr>
          </a:p>
          <a:p>
            <a:pPr algn="ctr"/>
            <a:r>
              <a:rPr lang="pt-BR" sz="4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4400" dirty="0">
                <a:solidFill>
                  <a:srgbClr val="A31515"/>
                </a:solidFill>
                <a:latin typeface="Consolas" panose="020B0609020204030204" pitchFamily="49" charset="0"/>
              </a:rPr>
              <a:t>'Alô Mundo</a:t>
            </a:r>
            <a:r>
              <a:rPr lang="pt-BR" sz="4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!'</a:t>
            </a:r>
            <a:r>
              <a:rPr lang="pt-BR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55" name="Picture 72"/>
          <p:cNvPicPr/>
          <p:nvPr/>
        </p:nvPicPr>
        <p:blipFill>
          <a:blip r:embed="rId2"/>
          <a:stretch/>
        </p:blipFill>
        <p:spPr>
          <a:xfrm>
            <a:off x="1672375" y="-4320"/>
            <a:ext cx="10087560" cy="1238040"/>
          </a:xfrm>
          <a:prstGeom prst="rect">
            <a:avLst/>
          </a:prstGeom>
          <a:ln>
            <a:noFill/>
          </a:ln>
        </p:spPr>
      </p:pic>
      <p:sp>
        <p:nvSpPr>
          <p:cNvPr id="156" name="CustomShape 2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3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3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VAMOS AO NOSSO PRIMEIRO PROGRAMA?</a:t>
            </a:r>
            <a:endParaRPr lang="pt-B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425388" y="4178160"/>
            <a:ext cx="10551294" cy="31773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"Meu número da sorte é o: %d"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%a)</a:t>
            </a:r>
          </a:p>
          <a:p>
            <a:pPr algn="ctr"/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3.1415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"Pi é %.4f"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%b)</a:t>
            </a:r>
          </a:p>
          <a:p>
            <a:pPr algn="ctr"/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c =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'Python'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"Nós Programamos em %s"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%c</a:t>
            </a: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59" name="Table 2"/>
          <p:cNvGraphicFramePr/>
          <p:nvPr>
            <p:extLst>
              <p:ext uri="{D42A27DB-BD31-4B8C-83A1-F6EECF244321}">
                <p14:modId xmlns:p14="http://schemas.microsoft.com/office/powerpoint/2010/main" val="55329994"/>
              </p:ext>
            </p:extLst>
          </p:nvPr>
        </p:nvGraphicFramePr>
        <p:xfrm>
          <a:off x="4364275" y="1422000"/>
          <a:ext cx="4673520" cy="25678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15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1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1" strike="noStrike" spc="-1" dirty="0" smtClean="0">
                          <a:solidFill>
                            <a:schemeClr val="lt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MARCADOR</a:t>
                      </a:r>
                      <a:endParaRPr lang="pt-BR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TIPO</a:t>
                      </a:r>
                      <a:endParaRPr lang="pt-BR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913089"/>
                  </a:ext>
                </a:extLst>
              </a:tr>
              <a:tr h="641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%d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Int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%s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String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%f ou %.2f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Float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1" name="CustomShape 3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MARCADORES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927847" y="1775101"/>
            <a:ext cx="11546376" cy="56073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pt-BR" sz="3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  <a:cs typeface="Calibri" panose="020F0502020204030204" pitchFamily="34" charset="0"/>
              </a:rPr>
              <a:t>Dir</a:t>
            </a:r>
            <a:r>
              <a:rPr lang="pt-BR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  <a:cs typeface="Calibri" panose="020F0502020204030204" pitchFamily="34" charset="0"/>
              </a:rPr>
              <a:t> – Mostra todas as operações possíveis para o tipo de dado passado como parâmetro.</a:t>
            </a:r>
            <a:endParaRPr lang="pt-B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pt-B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cs typeface="Calibri" panose="020F0502020204030204" pitchFamily="34" charset="0"/>
            </a:endParaRPr>
          </a:p>
          <a:p>
            <a:pPr algn="ctr"/>
            <a:r>
              <a:rPr lang="pt-BR" sz="3600" dirty="0">
                <a:solidFill>
                  <a:srgbClr val="0000FF"/>
                </a:solidFill>
                <a:latin typeface="Consolas" panose="020B0609020204030204" pitchFamily="49" charset="0"/>
              </a:rPr>
              <a:t>dir</a:t>
            </a:r>
            <a:r>
              <a:rPr lang="pt-BR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3600" dirty="0">
                <a:solidFill>
                  <a:srgbClr val="A31515"/>
                </a:solidFill>
                <a:latin typeface="Consolas" panose="020B0609020204030204" pitchFamily="49" charset="0"/>
              </a:rPr>
              <a:t>'zumbis</a:t>
            </a:r>
            <a:r>
              <a:rPr lang="pt-BR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BR" altLang="pt-BR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altLang="pt-BR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pt-BR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  <a:cs typeface="Calibri" panose="020F0502020204030204" pitchFamily="34" charset="0"/>
              </a:rPr>
              <a:t>Help – Descreve como um determinado comando passado funciona.</a:t>
            </a:r>
            <a:endParaRPr lang="pt-B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pt-B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cs typeface="Calibri" panose="020F0502020204030204" pitchFamily="34" charset="0"/>
            </a:endParaRPr>
          </a:p>
          <a:p>
            <a:pPr algn="ctr"/>
            <a:r>
              <a:rPr lang="pt-BR" sz="3600" dirty="0">
                <a:solidFill>
                  <a:srgbClr val="0000FF"/>
                </a:solidFill>
                <a:latin typeface="Consolas" panose="020B0609020204030204" pitchFamily="49" charset="0"/>
              </a:rPr>
              <a:t>help</a:t>
            </a:r>
            <a:r>
              <a:rPr lang="pt-BR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3600" dirty="0">
                <a:solidFill>
                  <a:srgbClr val="A31515"/>
                </a:solidFill>
                <a:latin typeface="Consolas" panose="020B0609020204030204" pitchFamily="49" charset="0"/>
              </a:rPr>
              <a:t>'zumbis'</a:t>
            </a:r>
            <a:r>
              <a:rPr lang="pt-BR" sz="3600" dirty="0">
                <a:solidFill>
                  <a:srgbClr val="000000"/>
                </a:solidFill>
                <a:latin typeface="Consolas" panose="020B0609020204030204" pitchFamily="49" charset="0"/>
              </a:rPr>
              <a:t>.upper</a:t>
            </a:r>
            <a:r>
              <a:rPr lang="pt-BR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3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DIR e HELP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82388" y="1896035"/>
            <a:ext cx="12867534" cy="53653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pt-BR" sz="4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</a:t>
            </a:r>
            <a:endParaRPr lang="pt-BR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nome = </a:t>
            </a:r>
            <a:r>
              <a:rPr lang="pt-BR" sz="32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3200" dirty="0">
                <a:solidFill>
                  <a:srgbClr val="A31515"/>
                </a:solidFill>
                <a:latin typeface="Consolas" panose="020B0609020204030204" pitchFamily="49" charset="0"/>
              </a:rPr>
              <a:t>'Digite um nome: </a:t>
            </a:r>
            <a:r>
              <a:rPr lang="pt-BR" sz="3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pt-BR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4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</a:t>
            </a:r>
            <a:endParaRPr lang="pt-BR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inteiro = </a:t>
            </a:r>
            <a:r>
              <a:rPr lang="pt-BR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32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3200" dirty="0">
                <a:solidFill>
                  <a:srgbClr val="A31515"/>
                </a:solidFill>
                <a:latin typeface="Consolas" panose="020B0609020204030204" pitchFamily="49" charset="0"/>
              </a:rPr>
              <a:t>'Digite um número inteiro: '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endParaRPr lang="pt-BR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pt-BR" sz="4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Float</a:t>
            </a:r>
            <a:r>
              <a:rPr lang="pt-BR" altLang="pt-BR" sz="4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altLang="pt-BR" sz="4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decimal = </a:t>
            </a:r>
            <a:r>
              <a:rPr lang="pt-BR" sz="3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32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3200" dirty="0">
                <a:solidFill>
                  <a:srgbClr val="A31515"/>
                </a:solidFill>
                <a:latin typeface="Consolas" panose="020B0609020204030204" pitchFamily="49" charset="0"/>
              </a:rPr>
              <a:t>'Digite um número decimal: </a:t>
            </a:r>
            <a:r>
              <a:rPr lang="pt-BR" sz="3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pt-BR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3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ENTRADA DE DADOS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492624" y="1990164"/>
            <a:ext cx="10421292" cy="52040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pt-BR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Faça um programa que receba dois valores, e calcule a média. </a:t>
            </a:r>
            <a:endParaRPr lang="pt-B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 entradas devem seguir os seguintes exemplos:</a:t>
            </a:r>
            <a:endParaRPr lang="pt-B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 = 5</a:t>
            </a:r>
            <a:endParaRPr lang="pt-B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 = 9</a:t>
            </a:r>
            <a:endParaRPr lang="pt-B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*A media entre 5 e 9 é igual a 7</a:t>
            </a:r>
            <a:endParaRPr lang="pt-B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3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EXERCÍCIO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2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3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EXERCÍCIO - RESPOSTA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785270" y="2771711"/>
            <a:ext cx="786897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A31515"/>
                </a:solidFill>
                <a:latin typeface="Consolas" panose="020B0609020204030204" pitchFamily="49" charset="0"/>
              </a:rPr>
              <a:t>"Digite um valor: "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A31515"/>
                </a:solidFill>
                <a:latin typeface="Consolas" panose="020B0609020204030204" pitchFamily="49" charset="0"/>
              </a:rPr>
              <a:t>"Digite uoutro valor: "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((x + y) / </a:t>
            </a:r>
            <a:r>
              <a:rPr lang="pt-BR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9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ESTRUTURAS DE DECISÃO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537882" y="1676923"/>
            <a:ext cx="12326306" cy="55038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pt-BR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</a:t>
            </a:r>
          </a:p>
          <a:p>
            <a:pPr algn="ctr">
              <a:lnSpc>
                <a:spcPct val="100000"/>
              </a:lnSpc>
            </a:pPr>
            <a:endParaRPr lang="pt-B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Ler dois valores inteiros e imprimir o maior deles:</a:t>
            </a:r>
          </a:p>
          <a:p>
            <a:pPr algn="ctr">
              <a:lnSpc>
                <a:spcPct val="100000"/>
              </a:lnSpc>
            </a:pPr>
            <a:endParaRPr lang="pt-B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36788"/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A31515"/>
                </a:solidFill>
                <a:latin typeface="Consolas" panose="020B0609020204030204" pitchFamily="49" charset="0"/>
              </a:rPr>
              <a:t>"Primeiro valor: "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2236788"/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A31515"/>
                </a:solidFill>
                <a:latin typeface="Consolas" panose="020B0609020204030204" pitchFamily="49" charset="0"/>
              </a:rPr>
              <a:t>"Segundo valor: "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2236788"/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a &gt; b:</a:t>
            </a:r>
          </a:p>
          <a:p>
            <a:pPr marL="2693988" lvl="2"/>
            <a:r>
              <a:rPr lang="pt-BR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"O primeiro número é o maior!"</a:t>
            </a:r>
            <a:r>
              <a:rPr lang="pt-BR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2236788"/>
            <a:r>
              <a:rPr lang="pt-BR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 &gt; a:</a:t>
            </a:r>
          </a:p>
          <a:p>
            <a:pPr marL="2693988" lvl="2"/>
            <a:r>
              <a:rPr lang="pt-BR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"O segundo número é o maior!"</a:t>
            </a:r>
            <a:r>
              <a:rPr lang="pt-BR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ESTRUTURAS DE DECISÃO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1679575" y="1293257"/>
            <a:ext cx="10061640" cy="62664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pt-BR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ELSE</a:t>
            </a:r>
          </a:p>
          <a:p>
            <a:pPr algn="ctr">
              <a:lnSpc>
                <a:spcPct val="100000"/>
              </a:lnSpc>
            </a:pP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que fazer quando a condição do </a:t>
            </a:r>
            <a:r>
              <a:rPr lang="pt-B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é falsa?</a:t>
            </a:r>
          </a:p>
          <a:p>
            <a:pPr algn="ctr">
              <a:lnSpc>
                <a:spcPct val="100000"/>
              </a:lnSpc>
            </a:pPr>
            <a:endParaRPr lang="pt-B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*Os códigos abaixo fazem a mesma coisa</a:t>
            </a:r>
          </a:p>
          <a:p>
            <a:pPr algn="ctr">
              <a:lnSpc>
                <a:spcPct val="100000"/>
              </a:lnSpc>
            </a:pP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225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idade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"Digite a idade de seu carro: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1800225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idade &lt;=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257425" lvl="1"/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"Seu carro é novo!"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800225"/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idade &gt;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257425" lvl="1"/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"Seu carro é velho</a:t>
            </a:r>
            <a:r>
              <a:rPr lang="pt-B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2257425" lvl="1"/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00225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idade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"Digite a idade de seu carro: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1800225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idade &lt;=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257425" lvl="1"/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"Seu carro é novo!"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800225"/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257425" lvl="1"/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"Seu carro é velho</a:t>
            </a:r>
            <a:r>
              <a:rPr lang="pt-B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183575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900113" y="1769040"/>
            <a:ext cx="11638204" cy="510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pt-B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-Miqueas </a:t>
            </a:r>
            <a:r>
              <a:rPr lang="pt-B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Galdino dos Santos</a:t>
            </a:r>
            <a:r>
              <a:rPr lang="pt-B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aluno </a:t>
            </a:r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 CST em </a:t>
            </a:r>
            <a:r>
              <a:rPr lang="pt-B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Telemática, concluinte dos Módulos </a:t>
            </a:r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1, 2 e 3 do </a:t>
            </a:r>
            <a:r>
              <a:rPr lang="pt-B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CCNA (Cisco Certified Network Associate), membro voluntário do Ramo Estudantil IEEE do </a:t>
            </a:r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IFPB Campus Campina Grande.</a:t>
            </a:r>
            <a:endParaRPr lang="pt-B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-Rodolfo </a:t>
            </a:r>
            <a:r>
              <a:rPr lang="pt-B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Bolconte Donato</a:t>
            </a:r>
            <a:r>
              <a:rPr lang="pt-B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aluno </a:t>
            </a:r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r>
              <a:rPr lang="pt-B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 CST </a:t>
            </a:r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em</a:t>
            </a:r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Telemática, concluinte </a:t>
            </a:r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dos Módulos 1, 2 e 3 </a:t>
            </a:r>
            <a:r>
              <a:rPr lang="pt-B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 CCNA (Cisco Certified Network Associate), </a:t>
            </a:r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Membro Estudante do </a:t>
            </a:r>
            <a:r>
              <a:rPr lang="pt-B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IEEE e </a:t>
            </a:r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Voluntário do </a:t>
            </a:r>
            <a:r>
              <a:rPr lang="pt-B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Ramo Estudantil IEEE </a:t>
            </a:r>
            <a:r>
              <a:rPr lang="pt-BR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 </a:t>
            </a:r>
            <a:r>
              <a:rPr lang="pt-BR" sz="3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IFPB Campus Campina Grande. </a:t>
            </a:r>
            <a:endParaRPr lang="pt-B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1679575" y="-4680"/>
            <a:ext cx="10080360" cy="123804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5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MINISTRANTES</a:t>
            </a:r>
            <a:endParaRPr lang="pt-BR" sz="5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ESTRUTURAS DE DECISÃO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1679575" y="1371600"/>
            <a:ext cx="10080360" cy="61880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pt-BR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ELIF</a:t>
            </a:r>
          </a:p>
          <a:p>
            <a:pPr algn="ctr">
              <a:lnSpc>
                <a:spcPct val="100000"/>
              </a:lnSpc>
            </a:pP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estrutura </a:t>
            </a:r>
            <a:r>
              <a:rPr lang="pt-B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elif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substitui um par </a:t>
            </a:r>
            <a:r>
              <a:rPr lang="pt-B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if-else</a:t>
            </a:r>
            <a:endParaRPr lang="pt-BR" sz="2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2675"/>
            <a:r>
              <a:rPr lang="pt-BR" sz="2100" dirty="0">
                <a:solidFill>
                  <a:srgbClr val="000000"/>
                </a:solidFill>
                <a:latin typeface="Consolas" panose="020B0609020204030204" pitchFamily="49" charset="0"/>
              </a:rPr>
              <a:t>salario = </a:t>
            </a:r>
            <a:r>
              <a:rPr lang="pt-BR" sz="2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pt-BR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1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pt-BR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100" dirty="0">
                <a:solidFill>
                  <a:srgbClr val="A31515"/>
                </a:solidFill>
                <a:latin typeface="Consolas" panose="020B0609020204030204" pitchFamily="49" charset="0"/>
              </a:rPr>
              <a:t>"Digite o salário: "</a:t>
            </a:r>
            <a:r>
              <a:rPr lang="pt-BR" sz="21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1082675"/>
            <a:r>
              <a:rPr lang="pt-BR" sz="2100" dirty="0">
                <a:solidFill>
                  <a:srgbClr val="000000"/>
                </a:solidFill>
                <a:latin typeface="Consolas" panose="020B0609020204030204" pitchFamily="49" charset="0"/>
              </a:rPr>
              <a:t>vendas = </a:t>
            </a:r>
            <a:r>
              <a:rPr lang="pt-BR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1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pt-BR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100" dirty="0">
                <a:solidFill>
                  <a:srgbClr val="A31515"/>
                </a:solidFill>
                <a:latin typeface="Consolas" panose="020B0609020204030204" pitchFamily="49" charset="0"/>
              </a:rPr>
              <a:t>"Digite a quantidade de vendas: "</a:t>
            </a:r>
            <a:r>
              <a:rPr lang="pt-BR" sz="21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1082675"/>
            <a:r>
              <a:rPr lang="pt-BR" sz="21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2100" dirty="0">
                <a:solidFill>
                  <a:srgbClr val="000000"/>
                </a:solidFill>
                <a:latin typeface="Consolas" panose="020B0609020204030204" pitchFamily="49" charset="0"/>
              </a:rPr>
              <a:t> vendas &lt; </a:t>
            </a:r>
            <a:r>
              <a:rPr lang="pt-BR" sz="21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pt-BR" sz="2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1539875" lvl="1"/>
            <a:r>
              <a:rPr lang="pt-BR" sz="2100" dirty="0">
                <a:solidFill>
                  <a:srgbClr val="000000"/>
                </a:solidFill>
                <a:latin typeface="Consolas" panose="020B0609020204030204" pitchFamily="49" charset="0"/>
              </a:rPr>
              <a:t>bonus = </a:t>
            </a:r>
            <a:r>
              <a:rPr lang="pt-BR" sz="2100" dirty="0">
                <a:solidFill>
                  <a:srgbClr val="09885A"/>
                </a:solidFill>
                <a:latin typeface="Consolas" panose="020B0609020204030204" pitchFamily="49" charset="0"/>
              </a:rPr>
              <a:t>0.10</a:t>
            </a:r>
            <a:r>
              <a:rPr lang="pt-BR" sz="2100" dirty="0">
                <a:solidFill>
                  <a:srgbClr val="000000"/>
                </a:solidFill>
                <a:latin typeface="Consolas" panose="020B0609020204030204" pitchFamily="49" charset="0"/>
              </a:rPr>
              <a:t> * salario</a:t>
            </a:r>
          </a:p>
          <a:p>
            <a:pPr marL="1082675"/>
            <a:r>
              <a:rPr lang="pt-BR" sz="2100" dirty="0">
                <a:solidFill>
                  <a:srgbClr val="0000FF"/>
                </a:solidFill>
                <a:latin typeface="Consolas" panose="020B0609020204030204" pitchFamily="49" charset="0"/>
              </a:rPr>
              <a:t>elif</a:t>
            </a:r>
            <a:r>
              <a:rPr lang="pt-BR" sz="2100" dirty="0">
                <a:solidFill>
                  <a:srgbClr val="000000"/>
                </a:solidFill>
                <a:latin typeface="Consolas" panose="020B0609020204030204" pitchFamily="49" charset="0"/>
              </a:rPr>
              <a:t> vendas &lt;= </a:t>
            </a:r>
            <a:r>
              <a:rPr lang="pt-BR" sz="2100" dirty="0">
                <a:solidFill>
                  <a:srgbClr val="09885A"/>
                </a:solidFill>
                <a:latin typeface="Consolas" panose="020B0609020204030204" pitchFamily="49" charset="0"/>
              </a:rPr>
              <a:t>200</a:t>
            </a:r>
            <a:r>
              <a:rPr lang="pt-BR" sz="2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1539875" lvl="1"/>
            <a:r>
              <a:rPr lang="pt-BR" sz="2100" dirty="0">
                <a:solidFill>
                  <a:srgbClr val="000000"/>
                </a:solidFill>
                <a:latin typeface="Consolas" panose="020B0609020204030204" pitchFamily="49" charset="0"/>
              </a:rPr>
              <a:t>bonus = </a:t>
            </a:r>
            <a:r>
              <a:rPr lang="pt-BR" sz="2100" dirty="0">
                <a:solidFill>
                  <a:srgbClr val="09885A"/>
                </a:solidFill>
                <a:latin typeface="Consolas" panose="020B0609020204030204" pitchFamily="49" charset="0"/>
              </a:rPr>
              <a:t>0.15</a:t>
            </a:r>
            <a:r>
              <a:rPr lang="pt-BR" sz="2100" dirty="0">
                <a:solidFill>
                  <a:srgbClr val="000000"/>
                </a:solidFill>
                <a:latin typeface="Consolas" panose="020B0609020204030204" pitchFamily="49" charset="0"/>
              </a:rPr>
              <a:t> * salario</a:t>
            </a:r>
          </a:p>
          <a:p>
            <a:pPr marL="1082675"/>
            <a:r>
              <a:rPr lang="pt-BR" sz="2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sz="2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1539875" lvl="1"/>
            <a:r>
              <a:rPr lang="pt-BR" sz="2100" dirty="0">
                <a:solidFill>
                  <a:srgbClr val="000000"/>
                </a:solidFill>
                <a:latin typeface="Consolas" panose="020B0609020204030204" pitchFamily="49" charset="0"/>
              </a:rPr>
              <a:t>bonus = </a:t>
            </a:r>
            <a:r>
              <a:rPr lang="pt-BR" sz="2100" dirty="0">
                <a:solidFill>
                  <a:srgbClr val="09885A"/>
                </a:solidFill>
                <a:latin typeface="Consolas" panose="020B0609020204030204" pitchFamily="49" charset="0"/>
              </a:rPr>
              <a:t>0.20</a:t>
            </a:r>
            <a:r>
              <a:rPr lang="pt-BR" sz="21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pt-BR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salario</a:t>
            </a:r>
          </a:p>
          <a:p>
            <a:pPr marL="1539875" lvl="1"/>
            <a:endParaRPr lang="pt-BR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2675"/>
            <a:r>
              <a:rPr lang="pt-BR" sz="21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100" dirty="0">
                <a:solidFill>
                  <a:srgbClr val="A31515"/>
                </a:solidFill>
                <a:latin typeface="Consolas" panose="020B0609020204030204" pitchFamily="49" charset="0"/>
              </a:rPr>
              <a:t>"Salário: %.2f"</a:t>
            </a:r>
            <a:r>
              <a:rPr lang="pt-BR" sz="2100" dirty="0">
                <a:solidFill>
                  <a:srgbClr val="000000"/>
                </a:solidFill>
                <a:latin typeface="Consolas" panose="020B0609020204030204" pitchFamily="49" charset="0"/>
              </a:rPr>
              <a:t> %salario)</a:t>
            </a:r>
          </a:p>
          <a:p>
            <a:pPr marL="1082675"/>
            <a:r>
              <a:rPr lang="pt-BR" sz="21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100" dirty="0">
                <a:solidFill>
                  <a:srgbClr val="A31515"/>
                </a:solidFill>
                <a:latin typeface="Consolas" panose="020B0609020204030204" pitchFamily="49" charset="0"/>
              </a:rPr>
              <a:t>"Bônus: %.2f"</a:t>
            </a:r>
            <a:r>
              <a:rPr lang="pt-BR" sz="2100" dirty="0">
                <a:solidFill>
                  <a:srgbClr val="000000"/>
                </a:solidFill>
                <a:latin typeface="Consolas" panose="020B0609020204030204" pitchFamily="49" charset="0"/>
              </a:rPr>
              <a:t> %bonus)</a:t>
            </a:r>
          </a:p>
          <a:p>
            <a:pPr marL="1082675"/>
            <a:r>
              <a:rPr lang="pt-BR" sz="21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100" dirty="0">
                <a:solidFill>
                  <a:srgbClr val="A31515"/>
                </a:solidFill>
                <a:latin typeface="Consolas" panose="020B0609020204030204" pitchFamily="49" charset="0"/>
              </a:rPr>
              <a:t>"Salário com Bônus: %.2f"</a:t>
            </a:r>
            <a:r>
              <a:rPr lang="pt-BR" sz="2100" dirty="0">
                <a:solidFill>
                  <a:srgbClr val="000000"/>
                </a:solidFill>
                <a:latin typeface="Consolas" panose="020B0609020204030204" pitchFamily="49" charset="0"/>
              </a:rPr>
              <a:t> %(salario + bonus</a:t>
            </a:r>
            <a:r>
              <a:rPr lang="pt-BR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pt-BR" sz="2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EXERCÍCIO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1026388" y="1788887"/>
            <a:ext cx="11386999" cy="53358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indent="171450" algn="ctr">
              <a:lnSpc>
                <a:spcPct val="100000"/>
              </a:lnSpc>
              <a:buFont typeface="+mj-lt"/>
              <a:buAutoNum type="arabicPeriod"/>
            </a:pPr>
            <a:r>
              <a:rPr lang="pt-BR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Faça um programa de uma empresa de telefonia, em que recebe o valor dos minutos. Abaixo de 200 minutos, a empresa cobra R$ 0,20 por minuto. Entre 200 e 400 minutos, o preço é R$ 0,18. Acima de 400 minutos o preço por minuto é R$ 0,15. Calcule sua conta de telefone.</a:t>
            </a:r>
          </a:p>
          <a:p>
            <a:pPr indent="171450" algn="ctr">
              <a:lnSpc>
                <a:spcPct val="100000"/>
              </a:lnSpc>
              <a:buFont typeface="+mj-lt"/>
              <a:buAutoNum type="arabicPeriod"/>
            </a:pPr>
            <a:endParaRPr lang="pt-BR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171450" algn="ctr">
              <a:lnSpc>
                <a:spcPct val="100000"/>
              </a:lnSpc>
              <a:buFont typeface="+mj-lt"/>
              <a:buAutoNum type="arabicPeriod"/>
            </a:pPr>
            <a:r>
              <a:rPr lang="pt-BR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Modifique o programa da empresa Tchau para uma promoção onde a tarifa é de R$ 0,08 quando você utiliza mais que 800 minutos.</a:t>
            </a:r>
            <a:endParaRPr lang="pt-B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EXERCÍCIO – RESPOSTA 1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890201" y="1933179"/>
            <a:ext cx="96593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minutos = 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"Digite a quantidade de minutos: 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minutos &lt;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200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total = minutos *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0.20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elif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minutos &lt;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400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total = minutos *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0.18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total = minutos *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0.15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"Conta do telefone foi R$ %.2f"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%total)</a:t>
            </a:r>
            <a:endParaRPr lang="pt-B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1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EXERCÍCIO – RESPOSTA 2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913206" y="1656180"/>
            <a:ext cx="96133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minutos = 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"Digite a quantidade de minutos: 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minutos &lt;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200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total = minutos *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0.20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elif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minutos &lt;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400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total = minutos *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0.18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elif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minutos &lt;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800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total = minutos *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0.15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total = minutos *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0.08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"Conta do telefone foi R$ %.2f"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%total)</a:t>
            </a:r>
            <a:endParaRPr lang="pt-B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62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REPETIÇÃO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1679575" y="2002971"/>
            <a:ext cx="10080360" cy="47026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pt-BR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Imprimindo de 1 a 3</a:t>
            </a:r>
            <a:endParaRPr lang="pt-BR" sz="3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22625"/>
            <a:r>
              <a:rPr lang="pt-BR" sz="36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pt-BR" sz="3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pt-BR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22625"/>
            <a:r>
              <a:rPr lang="pt-BR" sz="3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3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pt-BR" sz="3600" dirty="0">
                <a:solidFill>
                  <a:srgbClr val="000000"/>
                </a:solidFill>
                <a:latin typeface="Consolas" panose="020B0609020204030204" pitchFamily="49" charset="0"/>
              </a:rPr>
              <a:t> x &lt;= </a:t>
            </a:r>
            <a:r>
              <a:rPr lang="pt-BR" sz="3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679825" lvl="3"/>
            <a:r>
              <a:rPr lang="pt-BR" sz="3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3600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</a:p>
          <a:p>
            <a:pPr marL="3679825" lvl="3"/>
            <a:r>
              <a:rPr lang="pt-BR" sz="3600" dirty="0">
                <a:solidFill>
                  <a:srgbClr val="000000"/>
                </a:solidFill>
                <a:latin typeface="Consolas" panose="020B0609020204030204" pitchFamily="49" charset="0"/>
              </a:rPr>
              <a:t>x = x + </a:t>
            </a:r>
            <a:r>
              <a:rPr lang="pt-BR" sz="36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pt-BR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REPETIÇÃO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972457" y="1843314"/>
            <a:ext cx="11457156" cy="5471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pt-BR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CONTADORES</a:t>
            </a:r>
          </a:p>
          <a:p>
            <a:pPr algn="ctr">
              <a:lnSpc>
                <a:spcPct val="100000"/>
              </a:lnSpc>
            </a:pP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Agora imprima de 1 até um número digitado</a:t>
            </a:r>
            <a:endParaRPr lang="pt-BR" sz="2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12800" defTabSz="812800"/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fim = </a:t>
            </a:r>
            <a:r>
              <a:rPr lang="pt-BR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32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3200" dirty="0">
                <a:solidFill>
                  <a:srgbClr val="A31515"/>
                </a:solidFill>
                <a:latin typeface="Consolas" panose="020B0609020204030204" pitchFamily="49" charset="0"/>
              </a:rPr>
              <a:t>"Digite o último número: "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812800" defTabSz="812800"/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pt-BR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pt-BR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12800" defTabSz="812800"/>
            <a:r>
              <a:rPr lang="pt-BR" sz="3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x &lt;= fim:</a:t>
            </a:r>
          </a:p>
          <a:p>
            <a:pPr marL="1270000" lvl="1" defTabSz="812800"/>
            <a:r>
              <a:rPr lang="pt-BR" sz="3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</a:p>
          <a:p>
            <a:pPr marL="1270000" lvl="1" defTabSz="812800"/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x = x + </a:t>
            </a:r>
            <a:r>
              <a:rPr lang="pt-BR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pt-BR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REPETIÇÃO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003132" y="1970078"/>
            <a:ext cx="441234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letra 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A31515"/>
                </a:solidFill>
                <a:latin typeface="Consolas" panose="020B0609020204030204" pitchFamily="49" charset="0"/>
              </a:rPr>
              <a:t>'aeiou'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(letra)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endParaRPr lang="pt-B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208465" y="1970078"/>
            <a:ext cx="51704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texto = </a:t>
            </a:r>
            <a:r>
              <a:rPr lang="pt-BR" sz="2800" dirty="0">
                <a:solidFill>
                  <a:srgbClr val="A31515"/>
                </a:solidFill>
                <a:latin typeface="Consolas" panose="020B0609020204030204" pitchFamily="49" charset="0"/>
              </a:rPr>
              <a:t>'aeiou'</a:t>
            </a:r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pt-BR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k &lt; 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len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(texto</a:t>
            </a:r>
            <a:r>
              <a:rPr lang="pt-BR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pt-BR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(texto[k])</a:t>
            </a:r>
          </a:p>
          <a:p>
            <a:pPr lvl="1"/>
            <a:r>
              <a:rPr lang="pt-BR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 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= k + </a:t>
            </a:r>
            <a:r>
              <a:rPr lang="pt-BR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endParaRPr lang="pt-B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REPETIÇÃO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795694" y="2156459"/>
            <a:ext cx="392046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BR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print</a:t>
            </a:r>
            <a:r>
              <a:rPr lang="pt-BR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</a:p>
          <a:p>
            <a:r>
              <a:rPr lang="pt-BR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endParaRPr lang="pt-B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749858" y="2156459"/>
            <a:ext cx="339175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pt-BR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k &lt; </a:t>
            </a:r>
            <a:r>
              <a:rPr lang="pt-BR" sz="28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(k)</a:t>
            </a:r>
          </a:p>
          <a:p>
            <a:pPr lvl="1"/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k = k + </a:t>
            </a:r>
            <a:r>
              <a:rPr lang="pt-BR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</a:p>
          <a:p>
            <a:r>
              <a:rPr lang="pt-BR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endParaRPr lang="pt-B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EXERCÍCIO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1026388" y="1788887"/>
            <a:ext cx="11386999" cy="53358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indent="171450" algn="ctr">
              <a:lnSpc>
                <a:spcPct val="100000"/>
              </a:lnSpc>
              <a:buFont typeface="+mj-lt"/>
              <a:buAutoNum type="arabicPeriod"/>
            </a:pPr>
            <a:r>
              <a:rPr lang="pt-BR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Faça um programa utilizando o while, que imprima apenas os valores pares de 0 até o valor fornecido pelo usuário. Dica: utilize o operador de mod (%);</a:t>
            </a:r>
          </a:p>
          <a:p>
            <a:pPr indent="171450" algn="ctr">
              <a:lnSpc>
                <a:spcPct val="100000"/>
              </a:lnSpc>
              <a:buFont typeface="+mj-lt"/>
              <a:buAutoNum type="arabicPeriod"/>
            </a:pPr>
            <a:endParaRPr lang="pt-B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indent="171450" algn="ctr">
              <a:lnSpc>
                <a:spcPct val="100000"/>
              </a:lnSpc>
              <a:buFont typeface="+mj-lt"/>
              <a:buAutoNum type="arabicPeriod"/>
            </a:pPr>
            <a:r>
              <a:rPr lang="pt-BR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Após isso faça o mesmo utilizando o for.</a:t>
            </a:r>
          </a:p>
        </p:txBody>
      </p:sp>
    </p:spTree>
    <p:extLst>
      <p:ext uri="{BB962C8B-B14F-4D97-AF65-F5344CB8AC3E}">
        <p14:creationId xmlns:p14="http://schemas.microsoft.com/office/powerpoint/2010/main" val="10807665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EXERCÍCIO – RESPOSTA 1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039682" y="2316187"/>
            <a:ext cx="936014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final = 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A31515"/>
                </a:solidFill>
                <a:latin typeface="Consolas" panose="020B0609020204030204" pitchFamily="49" charset="0"/>
              </a:rPr>
              <a:t>"Digite um número final: "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numero = </a:t>
            </a:r>
            <a:r>
              <a:rPr lang="pt-BR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numero &lt; final + </a:t>
            </a:r>
            <a:r>
              <a:rPr lang="pt-BR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numero % </a:t>
            </a:r>
            <a:r>
              <a:rPr lang="pt-BR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(numero)</a:t>
            </a:r>
          </a:p>
          <a:p>
            <a:pPr lvl="1"/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numero = numero + </a:t>
            </a:r>
            <a:r>
              <a:rPr lang="pt-BR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pt-B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47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183575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1679575" y="-4680"/>
            <a:ext cx="10080360" cy="123804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5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WE LOVE PYTHON!</a:t>
            </a:r>
            <a:endParaRPr lang="pt-BR" sz="5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Imagem 1"/>
          <p:cNvPicPr/>
          <p:nvPr/>
        </p:nvPicPr>
        <p:blipFill>
          <a:blip r:embed="rId2"/>
          <a:stretch/>
        </p:blipFill>
        <p:spPr>
          <a:xfrm>
            <a:off x="2502895" y="2987640"/>
            <a:ext cx="8425800" cy="244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EXERCÍCIO – RESPOSTA </a:t>
            </a:r>
            <a:r>
              <a:rPr lang="pt-BR" sz="4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2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039815" y="3041174"/>
            <a:ext cx="93601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final = 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A31515"/>
                </a:solidFill>
                <a:latin typeface="Consolas" panose="020B0609020204030204" pitchFamily="49" charset="0"/>
              </a:rPr>
              <a:t>"Digite um número final: "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numero 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(final + </a:t>
            </a:r>
            <a:r>
              <a:rPr lang="pt-BR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numero % </a:t>
            </a:r>
            <a:r>
              <a:rPr lang="pt-BR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print</a:t>
            </a:r>
            <a:r>
              <a:rPr lang="pt-BR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(numero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21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LISTA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341885" y="1374397"/>
            <a:ext cx="6718300" cy="59708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2563" lvl="0" indent="-182563" algn="ctr">
              <a:buFont typeface="Arial" panose="020B0604020202020204" pitchFamily="34" charset="0"/>
              <a:buChar char="•"/>
            </a:pP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Uma Lista Vazia</a:t>
            </a:r>
            <a:endParaRPr lang="pt-B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lista 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= [] 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or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lista = 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endParaRPr lang="pt-B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2563" lvl="0" indent="-182563" algn="ctr">
              <a:buFont typeface="Arial" panose="020B0604020202020204" pitchFamily="34" charset="0"/>
              <a:buChar char="•"/>
            </a:pP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Uma lista com 3 notas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notas = [</a:t>
            </a:r>
            <a:r>
              <a:rPr lang="pt-BR" sz="2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7.5</a:t>
            </a: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8.35</a:t>
            </a: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algn="ctr"/>
            <a:endParaRPr lang="pt-B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2563" lvl="0" indent="-182563" algn="ctr">
              <a:buFont typeface="Arial" panose="020B0604020202020204" pitchFamily="34" charset="0"/>
              <a:buChar char="•"/>
            </a:pP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Acessando uma nota</a:t>
            </a:r>
            <a:endParaRPr lang="pt-B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335213" lvl="0"/>
            <a:r>
              <a:rPr lang="pt-B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(notas[</a:t>
            </a:r>
            <a:r>
              <a:rPr lang="pt-BR" sz="2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marL="2335213"/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</a:p>
          <a:p>
            <a:pPr marL="2335213"/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7.5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endParaRPr lang="pt-B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2563" lvl="0" indent="-182563" algn="ctr">
              <a:buFont typeface="Arial" panose="020B0604020202020204" pitchFamily="34" charset="0"/>
              <a:buChar char="•"/>
            </a:pP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Mudando a primeira nota</a:t>
            </a:r>
            <a:endParaRPr lang="pt-B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335213" lvl="0"/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notas[</a:t>
            </a:r>
            <a:r>
              <a:rPr lang="pt-BR" sz="2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8.7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335213"/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(notas[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marL="2335213"/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</a:p>
          <a:p>
            <a:pPr marL="2335213"/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8.7</a:t>
            </a:r>
            <a:endParaRPr lang="pt-B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2183575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2"/>
          <p:cNvSpPr/>
          <p:nvPr/>
        </p:nvSpPr>
        <p:spPr>
          <a:xfrm>
            <a:off x="2183575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CustomShape 3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4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LISTA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969477" y="1578877"/>
            <a:ext cx="94933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Podemos associar o térreo ao andar zero, o primeiro é o andar 1 e assim por diante:</a:t>
            </a:r>
            <a:endParaRPr lang="pt-B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645735" y="2957119"/>
            <a:ext cx="10110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edificio = [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"Térreo</a:t>
            </a:r>
            <a:r>
              <a:rPr lang="pt-BR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1º Andar</a:t>
            </a:r>
            <a:r>
              <a:rPr lang="pt-BR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2º Andar</a:t>
            </a:r>
            <a:r>
              <a:rPr lang="pt-BR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3º Andar"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(edificio[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(edificio[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(edificio[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(edificio[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Térreo</a:t>
            </a:r>
          </a:p>
          <a:p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º Andar</a:t>
            </a:r>
          </a:p>
          <a:p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º Andar</a:t>
            </a:r>
          </a:p>
          <a:p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º Andar</a:t>
            </a:r>
            <a:endParaRPr lang="pt-B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Table 1"/>
          <p:cNvGraphicFramePr/>
          <p:nvPr>
            <p:extLst>
              <p:ext uri="{D42A27DB-BD31-4B8C-83A1-F6EECF244321}">
                <p14:modId xmlns:p14="http://schemas.microsoft.com/office/powerpoint/2010/main" val="1323709350"/>
              </p:ext>
            </p:extLst>
          </p:nvPr>
        </p:nvGraphicFramePr>
        <p:xfrm>
          <a:off x="1040887" y="1532455"/>
          <a:ext cx="11358000" cy="579681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080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7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FUNÇÕES</a:t>
                      </a:r>
                      <a:endParaRPr lang="pt-BR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SIGNIFICADO</a:t>
                      </a:r>
                      <a:endParaRPr lang="pt-BR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.append(valor)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Insere um valor em uma lista</a:t>
                      </a:r>
                      <a:endParaRPr lang="pt-BR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.insert(indice, valor)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Insere um</a:t>
                      </a:r>
                      <a:r>
                        <a:rPr lang="pt-BR" sz="1800" strike="noStrike" spc="-1" baseline="0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valor em um índice de uma lista</a:t>
                      </a:r>
                      <a:endParaRPr lang="pt-BR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.pop(indice)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Remove um valor de uma lista pelo seu</a:t>
                      </a:r>
                      <a:r>
                        <a:rPr lang="pt-BR" sz="1800" strike="noStrike" spc="-1" baseline="0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índice</a:t>
                      </a:r>
                      <a:endParaRPr lang="pt-BR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.remove(valor)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Remove um valor de uma lista</a:t>
                      </a:r>
                      <a:endParaRPr lang="pt-BR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min()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Retorna</a:t>
                      </a:r>
                      <a:r>
                        <a:rPr lang="pt-BR" sz="1800" strike="noStrike" spc="-1" baseline="0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o menor valor de uma lista</a:t>
                      </a:r>
                      <a:endParaRPr lang="pt-BR" sz="1800" b="1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max()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Retorna</a:t>
                      </a:r>
                      <a:r>
                        <a:rPr lang="pt-BR" sz="1800" strike="noStrike" spc="-1" baseline="0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o maior valor de uma lista</a:t>
                      </a:r>
                      <a:endParaRPr lang="pt-BR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sum()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Soma os valores de uma lista</a:t>
                      </a:r>
                      <a:endParaRPr lang="pt-BR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4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.sort()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Ordena</a:t>
                      </a:r>
                      <a:r>
                        <a:rPr lang="pt-BR" sz="1800" strike="noStrike" spc="-1" baseline="0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uma lista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79103"/>
                  </a:ext>
                </a:extLst>
              </a:tr>
            </a:tbl>
          </a:graphicData>
        </a:graphic>
      </p:graphicFrame>
      <p:sp>
        <p:nvSpPr>
          <p:cNvPr id="152" name="CustomShape 2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1672707" y="6092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LISTA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64733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2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EXERCÍCIO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092810" y="1956960"/>
            <a:ext cx="1125415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ctr">
              <a:buFont typeface="+mj-lt"/>
              <a:buAutoNum type="arabicPeriod"/>
            </a:pPr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Faça um programa que leia um vetor de 5 números inteiros e no final mostre o vetor. Dica: use a função append();</a:t>
            </a:r>
          </a:p>
          <a:p>
            <a:pPr marL="514350" lvl="0" indent="-514350" algn="ctr">
              <a:buFont typeface="+mj-lt"/>
              <a:buAutoNum type="arabicPeriod"/>
            </a:pPr>
            <a:endParaRPr lang="pt-BR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514350" lvl="0" indent="-514350" algn="ctr">
              <a:buFont typeface="+mj-lt"/>
              <a:buAutoNum type="arabicPeriod"/>
            </a:pPr>
            <a:r>
              <a:rPr lang="pt-B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Faça um programa que leia um vetor de 5 números inteiros e no final mostre o maior valor do </a:t>
            </a:r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vetor. Dica: use a função max();</a:t>
            </a:r>
            <a:endParaRPr lang="pt-B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514350" lvl="0" indent="-514350" algn="ctr">
              <a:buFont typeface="+mj-lt"/>
              <a:buAutoNum type="arabicPeriod"/>
            </a:pPr>
            <a:endParaRPr lang="pt-BR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2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EXERCÍCIO – RESPOSTA 1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786464" y="2398416"/>
            <a:ext cx="986658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vetor = []</a:t>
            </a:r>
          </a:p>
          <a:p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3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pt-BR" sz="3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2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3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numero = </a:t>
            </a:r>
            <a:r>
              <a:rPr lang="pt-BR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32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3200" dirty="0">
                <a:solidFill>
                  <a:srgbClr val="A31515"/>
                </a:solidFill>
                <a:latin typeface="Consolas" panose="020B0609020204030204" pitchFamily="49" charset="0"/>
              </a:rPr>
              <a:t>"Digite um número: "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vetor.append(numero)</a:t>
            </a:r>
          </a:p>
          <a:p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3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(vetor)</a:t>
            </a:r>
            <a:endParaRPr lang="pt-BR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41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2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EXERCÍCIO – RESPOSTA 2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660589" y="2510958"/>
            <a:ext cx="100806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vetor = []</a:t>
            </a:r>
          </a:p>
          <a:p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3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pt-BR" sz="3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2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3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numero = </a:t>
            </a:r>
            <a:r>
              <a:rPr lang="pt-BR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32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3200" dirty="0">
                <a:solidFill>
                  <a:srgbClr val="A31515"/>
                </a:solidFill>
                <a:latin typeface="Consolas" panose="020B0609020204030204" pitchFamily="49" charset="0"/>
              </a:rPr>
              <a:t>"Digite um número: "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vetor.append(numero)</a:t>
            </a:r>
          </a:p>
          <a:p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3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3200" dirty="0">
                <a:solidFill>
                  <a:srgbClr val="0000FF"/>
                </a:solidFill>
                <a:latin typeface="Consolas" panose="020B0609020204030204" pitchFamily="49" charset="0"/>
              </a:rPr>
              <a:t>max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(vetor))</a:t>
            </a:r>
            <a:endParaRPr lang="pt-BR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07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STRING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341885" y="3048572"/>
            <a:ext cx="67183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fruta =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'abacate</a:t>
            </a:r>
            <a:r>
              <a:rPr lang="pt-BR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estabelecimento = </a:t>
            </a:r>
            <a:r>
              <a:rPr lang="pt-BR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“McDonald's”</a:t>
            </a:r>
            <a:endParaRPr lang="pt-B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pagina_html =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&lt;html&gt;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&lt;head&gt;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&lt;title&gt;Título da Página&lt;/title&gt;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&lt;/head&gt;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&lt;body&gt;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&lt;p&gt;Corpo da Página&lt;p&gt;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&lt;/body&gt;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&lt;/html</a:t>
            </a:r>
            <a:r>
              <a:rPr lang="pt-BR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pPr algn="ctr"/>
            <a:r>
              <a:rPr lang="pt-BR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endParaRPr lang="pt-B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089078" y="1454400"/>
            <a:ext cx="1125415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ASPAS DE VÁRIOS TIPOS</a:t>
            </a:r>
          </a:p>
          <a:p>
            <a:pPr lvl="0" algn="ctr"/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0" algn="ctr"/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Posso usar aspas simples, duplas ou triplas</a:t>
            </a:r>
            <a:endParaRPr lang="pt-B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514350" lvl="0" indent="-514350" algn="ctr">
              <a:buFont typeface="+mj-lt"/>
              <a:buAutoNum type="arabicPeriod"/>
            </a:pPr>
            <a:endParaRPr lang="pt-BR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STRING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89078" y="1454400"/>
            <a:ext cx="1125415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FATIAMENTO</a:t>
            </a:r>
          </a:p>
          <a:p>
            <a:pPr lvl="0" algn="ctr"/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0" algn="ctr"/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Fatia do índice informado até o anterior do segundo</a:t>
            </a:r>
            <a:endParaRPr lang="pt-B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514350" lvl="0" indent="-514350" algn="ctr">
              <a:buFont typeface="+mj-lt"/>
              <a:buAutoNum type="arabicPeriod"/>
            </a:pPr>
            <a:endParaRPr lang="pt-BR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341885" y="3035360"/>
            <a:ext cx="67183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nome = </a:t>
            </a:r>
            <a:r>
              <a:rPr lang="pt-BR" sz="2200" dirty="0">
                <a:solidFill>
                  <a:srgbClr val="A31515"/>
                </a:solidFill>
                <a:latin typeface="Consolas" panose="020B0609020204030204" pitchFamily="49" charset="0"/>
              </a:rPr>
              <a:t>"Rodolfo"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(nome[</a:t>
            </a:r>
            <a:r>
              <a:rPr lang="pt-BR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2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algn="ctr"/>
            <a:r>
              <a:rPr lang="pt-B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Ro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(nome[</a:t>
            </a:r>
            <a:r>
              <a:rPr lang="pt-BR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22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algn="ctr"/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pt-B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Rodo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(nome[</a:t>
            </a:r>
            <a:r>
              <a:rPr lang="pt-BR" sz="2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22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algn="ctr"/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pt-B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odo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(nome[</a:t>
            </a:r>
            <a:r>
              <a:rPr lang="pt-BR" sz="22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22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pt-B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algn="ctr"/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pt-B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olfo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(nome[</a:t>
            </a:r>
            <a:r>
              <a:rPr lang="pt-BR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22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pt-B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algn="ctr"/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pt-B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Rodolf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STRING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89078" y="1454400"/>
            <a:ext cx="112541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FATIAMENTO</a:t>
            </a:r>
          </a:p>
          <a:p>
            <a:pPr lvl="0" algn="ctr"/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0" algn="ctr"/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Podemos omitir índices (substitui pelo extremo) e também podemos ter índices negativos</a:t>
            </a:r>
            <a:endParaRPr lang="pt-B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514350" lvl="0" indent="-514350" algn="ctr">
              <a:buFont typeface="+mj-lt"/>
              <a:buAutoNum type="arabicPeriod"/>
            </a:pPr>
            <a:endParaRPr lang="pt-BR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357005" y="3356192"/>
            <a:ext cx="67183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nome = </a:t>
            </a:r>
            <a:r>
              <a:rPr lang="pt-BR" sz="2200" dirty="0">
                <a:solidFill>
                  <a:srgbClr val="A31515"/>
                </a:solidFill>
                <a:latin typeface="Consolas" panose="020B0609020204030204" pitchFamily="49" charset="0"/>
              </a:rPr>
              <a:t>"Rodolfo"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(nome[:</a:t>
            </a:r>
            <a:r>
              <a:rPr lang="pt-BR" sz="2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algn="ctr"/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Ro</a:t>
            </a:r>
          </a:p>
          <a:p>
            <a:pPr algn="ctr"/>
            <a:r>
              <a:rPr lang="pt-BR" sz="2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(nome[</a:t>
            </a:r>
            <a:r>
              <a:rPr lang="pt-BR" sz="22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:])</a:t>
            </a:r>
          </a:p>
          <a:p>
            <a:pPr algn="ctr"/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olfo</a:t>
            </a:r>
          </a:p>
          <a:p>
            <a:pPr algn="ctr"/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(nome[</a:t>
            </a:r>
            <a:r>
              <a:rPr lang="pt-BR" sz="2200" dirty="0">
                <a:solidFill>
                  <a:srgbClr val="09885A"/>
                </a:solidFill>
                <a:latin typeface="Consolas" panose="020B0609020204030204" pitchFamily="49" charset="0"/>
              </a:rPr>
              <a:t>-2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algn="ctr"/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f</a:t>
            </a:r>
          </a:p>
          <a:p>
            <a:pPr algn="ctr"/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(nome[</a:t>
            </a:r>
            <a:r>
              <a:rPr lang="pt-BR" sz="2200" dirty="0">
                <a:solidFill>
                  <a:srgbClr val="09885A"/>
                </a:solidFill>
                <a:latin typeface="Consolas" panose="020B0609020204030204" pitchFamily="49" charset="0"/>
              </a:rPr>
              <a:t>-7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algn="ctr"/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R</a:t>
            </a:r>
          </a:p>
          <a:p>
            <a:pPr algn="ctr"/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(nome[:</a:t>
            </a:r>
            <a:r>
              <a:rPr lang="pt-BR" sz="2200" dirty="0">
                <a:solidFill>
                  <a:srgbClr val="09885A"/>
                </a:solidFill>
                <a:latin typeface="Consolas" panose="020B0609020204030204" pitchFamily="49" charset="0"/>
              </a:rPr>
              <a:t>-3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algn="ctr"/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Rodo</a:t>
            </a:r>
            <a:endParaRPr lang="pt-BR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183575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1679575" y="-4680"/>
            <a:ext cx="10080360" cy="123804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5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ORIGEM DO NOME PYTHON</a:t>
            </a:r>
            <a:endParaRPr lang="pt-BR" sz="5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Imagem 1"/>
          <p:cNvPicPr/>
          <p:nvPr/>
        </p:nvPicPr>
        <p:blipFill>
          <a:blip r:embed="rId2"/>
          <a:stretch/>
        </p:blipFill>
        <p:spPr>
          <a:xfrm>
            <a:off x="3201655" y="1539720"/>
            <a:ext cx="7028640" cy="5622840"/>
          </a:xfrm>
          <a:prstGeom prst="roundRect">
            <a:avLst>
              <a:gd name="adj" fmla="val 405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STRING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89078" y="1454400"/>
            <a:ext cx="112541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Split e Join</a:t>
            </a:r>
            <a:endParaRPr lang="pt-BR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514350" lvl="0" indent="-514350" algn="ctr">
              <a:buFont typeface="+mj-lt"/>
              <a:buAutoNum type="arabicPeriod"/>
            </a:pPr>
            <a:endParaRPr lang="pt-BR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615149" y="2418014"/>
            <a:ext cx="865893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txt =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"batatinha quando nasce"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(txt.split())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[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'batatinha'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'quando'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'nasce'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"01/01/2001"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(data.split(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[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'01'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'01'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'2001'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ip =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"192.168.0.1"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(ip.split(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"."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[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'192'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'168'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'0'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times = [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"Corinthians"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"Palmeiras"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"Santos"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"São Paulo"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.join(times))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Corinthians/Palmeiras/Santos/São Paulo</a:t>
            </a:r>
            <a:endParaRPr lang="pt-B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EXERCÍCIO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92678" y="2242190"/>
            <a:ext cx="1125415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ctr">
              <a:buFont typeface="+mj-lt"/>
              <a:buAutoNum type="arabicPeriod"/>
            </a:pPr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Faça um programa que leia uma palavra e troque as vogais por “*”;</a:t>
            </a:r>
            <a:endParaRPr lang="pt-BR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514350" lvl="0" indent="-514350" algn="ctr">
              <a:buFont typeface="+mj-lt"/>
              <a:buAutoNum type="arabicPeriod"/>
            </a:pPr>
            <a:endParaRPr lang="pt-BR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514350" lvl="0" indent="-514350" algn="ctr">
              <a:buFont typeface="+mj-lt"/>
              <a:buAutoNum type="arabicPeriod"/>
            </a:pPr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Faça um programa que leia palavras e as deixem todas em caixa alta. Dica: use upper();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– RESPOSTA 1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68834" y="2210178"/>
            <a:ext cx="69021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palavra = 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"Digite uma palavra: 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palavra_escondida =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letra 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palavra:</a:t>
            </a:r>
          </a:p>
          <a:p>
            <a:pPr lvl="1"/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letra 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"aeiou"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palavra_escondida 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palavra_escondida 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+= letra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(palavra_escondida)</a:t>
            </a:r>
            <a:endParaRPr lang="pt-B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8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– RESPOSTA 2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1097280" y="2372458"/>
            <a:ext cx="112449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palavras = 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A31515"/>
                </a:solidFill>
                <a:latin typeface="Consolas" panose="020B0609020204030204" pitchFamily="49" charset="0"/>
              </a:rPr>
              <a:t>"Digite uma palavra: "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palavras = palavras.split()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len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(palavras)):</a:t>
            </a:r>
          </a:p>
          <a:p>
            <a:pPr lvl="1"/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palavras[i] = palavras[i][</a:t>
            </a:r>
            <a:r>
              <a:rPr lang="pt-BR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].upper() + palavras[i][</a:t>
            </a:r>
            <a:r>
              <a:rPr lang="pt-BR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:]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.join(palavras))</a:t>
            </a:r>
            <a:endParaRPr lang="pt-B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95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FUNÇÕES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092678" y="1790380"/>
            <a:ext cx="112541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Utilizamos def para definir a função e return para devolver algum valor. Existem função que não retornam valores.</a:t>
            </a:r>
          </a:p>
        </p:txBody>
      </p:sp>
      <p:sp>
        <p:nvSpPr>
          <p:cNvPr id="4" name="Retângulo 3"/>
          <p:cNvSpPr/>
          <p:nvPr/>
        </p:nvSpPr>
        <p:spPr>
          <a:xfrm>
            <a:off x="3338907" y="3419276"/>
            <a:ext cx="67616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e_par(numero):</a:t>
            </a:r>
          </a:p>
          <a:p>
            <a:r>
              <a:rPr lang="pt-BR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pt-BR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(numero % </a:t>
            </a:r>
            <a:r>
              <a:rPr lang="pt-BR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e_par(</a:t>
            </a:r>
            <a:r>
              <a:rPr lang="pt-BR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e_par(</a:t>
            </a:r>
            <a:r>
              <a:rPr lang="pt-BR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FUNÇÕES</a:t>
            </a:r>
            <a:endParaRPr lang="pt-BR" sz="4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92678" y="1651366"/>
            <a:ext cx="112541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Variáveis Globais e Locais</a:t>
            </a:r>
          </a:p>
        </p:txBody>
      </p:sp>
      <p:sp>
        <p:nvSpPr>
          <p:cNvPr id="2" name="Retângulo 1"/>
          <p:cNvSpPr/>
          <p:nvPr/>
        </p:nvSpPr>
        <p:spPr>
          <a:xfrm>
            <a:off x="2475915" y="2527178"/>
            <a:ext cx="84876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variavel = </a:t>
            </a:r>
            <a:r>
              <a:rPr lang="pt-BR" sz="22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variavel_local():</a:t>
            </a:r>
          </a:p>
          <a:p>
            <a:pPr lvl="1"/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variavel = </a:t>
            </a:r>
            <a:r>
              <a:rPr lang="pt-BR" sz="2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A31515"/>
                </a:solidFill>
                <a:latin typeface="Consolas" panose="020B0609020204030204" pitchFamily="49" charset="0"/>
              </a:rPr>
              <a:t>"Variável dentro da função:"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, variavel)</a:t>
            </a:r>
          </a:p>
          <a:p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A31515"/>
                </a:solidFill>
                <a:latin typeface="Consolas" panose="020B0609020204030204" pitchFamily="49" charset="0"/>
              </a:rPr>
              <a:t>"Variável antes de chamar função:"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, variavel)</a:t>
            </a:r>
          </a:p>
          <a:p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variavel_local()</a:t>
            </a:r>
          </a:p>
          <a:p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A31515"/>
                </a:solidFill>
                <a:latin typeface="Consolas" panose="020B0609020204030204" pitchFamily="49" charset="0"/>
              </a:rPr>
              <a:t>"Variável depois de chamar função:"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, variavel)</a:t>
            </a:r>
          </a:p>
          <a:p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</a:p>
          <a:p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Variável antes de chamar função: </a:t>
            </a:r>
            <a:r>
              <a:rPr lang="pt-BR" sz="22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Variável dentro da função: </a:t>
            </a:r>
            <a:r>
              <a:rPr lang="pt-BR" sz="2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Variável depois de chamar função: </a:t>
            </a:r>
            <a:r>
              <a:rPr lang="pt-BR" sz="22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endParaRPr lang="pt-BR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FUNÇÕES</a:t>
            </a:r>
            <a:endParaRPr lang="pt-BR" sz="4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92678" y="1651366"/>
            <a:ext cx="112541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Variáveis Globais e Locais</a:t>
            </a:r>
          </a:p>
        </p:txBody>
      </p:sp>
      <p:sp>
        <p:nvSpPr>
          <p:cNvPr id="3" name="Retângulo 2"/>
          <p:cNvSpPr/>
          <p:nvPr/>
        </p:nvSpPr>
        <p:spPr>
          <a:xfrm>
            <a:off x="2630658" y="2528377"/>
            <a:ext cx="764388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variavel = 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altera_variavel():</a:t>
            </a:r>
          </a:p>
          <a:p>
            <a:pPr lvl="1"/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global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variavel</a:t>
            </a:r>
          </a:p>
          <a:p>
            <a:pPr lvl="1"/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variavel = 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"Variável dentro da função:"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variavel)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"Variável antes de chamar função:"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variavel)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altera_variavel()</a:t>
            </a:r>
          </a:p>
          <a:p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"Variável depois de chamar função:"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variavel)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Variável antes de chamar função: 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Variável 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global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dentro da função: 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Variável depois de chamar função: 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endParaRPr lang="pt-B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0886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EXERCÍCIO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1026388" y="1788887"/>
            <a:ext cx="11386999" cy="53358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indent="171450" algn="ctr">
              <a:lnSpc>
                <a:spcPct val="100000"/>
              </a:lnSpc>
              <a:buFont typeface="+mj-lt"/>
              <a:buAutoNum type="arabicPeriod"/>
            </a:pPr>
            <a:r>
              <a:rPr lang="pt-BR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Faça um programa </a:t>
            </a:r>
            <a:r>
              <a:rPr lang="pt-BR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 uma função que retorne o maior valor de um vetor.</a:t>
            </a:r>
            <a:endParaRPr lang="pt-B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5187873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EXERCÍCIO – RESPOSTA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955276" y="2454687"/>
            <a:ext cx="95289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vetor = [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retorna_maior(vetor):</a:t>
            </a:r>
          </a:p>
          <a:p>
            <a:r>
              <a:rPr lang="pt-B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max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(vetor)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"O maior valor do vetor é"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 retorna_maior(vetor))</a:t>
            </a:r>
            <a:endParaRPr lang="pt-B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99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ALEATORIEDADE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166292" y="1726518"/>
            <a:ext cx="910692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random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(random.randint(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)) &gt;&gt;&gt;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(random.randint(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)) &gt;&gt;&gt;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13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alunos = [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"Maria"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"José"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"Lucas"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"Bruna"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(random.choice(alunos)) &gt;&gt;&gt; Bruna</a:t>
            </a: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(random.choice(alunos)) &gt;&gt;&gt; Lucas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random.shuffle(alunos)</a:t>
            </a: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(alunos) &gt;&gt;&gt; [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'Maria'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'Bruna'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'Lucas'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'José'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random.shuffle(alunos)</a:t>
            </a: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(alunos) &gt;&gt;&gt; [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'Lucas'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'Bruna'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'José'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'Maria'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pt-B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183575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2"/>
          <p:cNvSpPr/>
          <p:nvPr/>
        </p:nvSpPr>
        <p:spPr>
          <a:xfrm>
            <a:off x="1679575" y="-4680"/>
            <a:ext cx="10080360" cy="123804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5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QUEM USA?</a:t>
            </a:r>
            <a:endParaRPr lang="pt-BR" sz="5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Imagem 2"/>
          <p:cNvPicPr/>
          <p:nvPr/>
        </p:nvPicPr>
        <p:blipFill>
          <a:blip r:embed="rId2"/>
          <a:stretch/>
        </p:blipFill>
        <p:spPr>
          <a:xfrm>
            <a:off x="1272235" y="1869120"/>
            <a:ext cx="2101680" cy="1045800"/>
          </a:xfrm>
          <a:prstGeom prst="rect">
            <a:avLst/>
          </a:prstGeom>
          <a:ln>
            <a:noFill/>
          </a:ln>
        </p:spPr>
      </p:pic>
      <p:pic>
        <p:nvPicPr>
          <p:cNvPr id="103" name="Imagem 6"/>
          <p:cNvPicPr/>
          <p:nvPr/>
        </p:nvPicPr>
        <p:blipFill>
          <a:blip r:embed="rId3"/>
          <a:stretch/>
        </p:blipFill>
        <p:spPr>
          <a:xfrm>
            <a:off x="1181875" y="6433177"/>
            <a:ext cx="2340360" cy="532440"/>
          </a:xfrm>
          <a:prstGeom prst="rect">
            <a:avLst/>
          </a:prstGeom>
          <a:ln>
            <a:noFill/>
          </a:ln>
        </p:spPr>
      </p:pic>
      <p:pic>
        <p:nvPicPr>
          <p:cNvPr id="104" name="Imagem 7"/>
          <p:cNvPicPr/>
          <p:nvPr/>
        </p:nvPicPr>
        <p:blipFill>
          <a:blip r:embed="rId4"/>
          <a:stretch/>
        </p:blipFill>
        <p:spPr>
          <a:xfrm>
            <a:off x="1299595" y="3165481"/>
            <a:ext cx="2104920" cy="1252440"/>
          </a:xfrm>
          <a:prstGeom prst="rect">
            <a:avLst/>
          </a:prstGeom>
          <a:ln>
            <a:noFill/>
          </a:ln>
        </p:spPr>
      </p:pic>
      <p:pic>
        <p:nvPicPr>
          <p:cNvPr id="105" name="Imagem 8"/>
          <p:cNvPicPr/>
          <p:nvPr/>
        </p:nvPicPr>
        <p:blipFill>
          <a:blip r:embed="rId5"/>
          <a:stretch/>
        </p:blipFill>
        <p:spPr>
          <a:xfrm>
            <a:off x="1181875" y="5081377"/>
            <a:ext cx="2340360" cy="523800"/>
          </a:xfrm>
          <a:prstGeom prst="rect">
            <a:avLst/>
          </a:prstGeom>
          <a:ln>
            <a:noFill/>
          </a:ln>
        </p:spPr>
      </p:pic>
      <p:pic>
        <p:nvPicPr>
          <p:cNvPr id="106" name="Imagem 10"/>
          <p:cNvPicPr/>
          <p:nvPr/>
        </p:nvPicPr>
        <p:blipFill>
          <a:blip r:embed="rId6"/>
          <a:stretch/>
        </p:blipFill>
        <p:spPr>
          <a:xfrm>
            <a:off x="5260855" y="1553040"/>
            <a:ext cx="2791800" cy="1082520"/>
          </a:xfrm>
          <a:prstGeom prst="rect">
            <a:avLst/>
          </a:prstGeom>
          <a:ln>
            <a:noFill/>
          </a:ln>
        </p:spPr>
      </p:pic>
      <p:pic>
        <p:nvPicPr>
          <p:cNvPr id="107" name="Imagem 11"/>
          <p:cNvPicPr/>
          <p:nvPr/>
        </p:nvPicPr>
        <p:blipFill>
          <a:blip r:embed="rId7"/>
          <a:stretch/>
        </p:blipFill>
        <p:spPr>
          <a:xfrm>
            <a:off x="5375695" y="4915080"/>
            <a:ext cx="2551680" cy="766440"/>
          </a:xfrm>
          <a:prstGeom prst="rect">
            <a:avLst/>
          </a:prstGeom>
          <a:ln>
            <a:noFill/>
          </a:ln>
        </p:spPr>
      </p:pic>
      <p:pic>
        <p:nvPicPr>
          <p:cNvPr id="108" name="Imagem 12"/>
          <p:cNvPicPr/>
          <p:nvPr/>
        </p:nvPicPr>
        <p:blipFill>
          <a:blip r:embed="rId8"/>
          <a:stretch/>
        </p:blipFill>
        <p:spPr>
          <a:xfrm>
            <a:off x="5834335" y="2950920"/>
            <a:ext cx="1554840" cy="1507320"/>
          </a:xfrm>
          <a:prstGeom prst="rect">
            <a:avLst/>
          </a:prstGeom>
          <a:ln>
            <a:noFill/>
          </a:ln>
        </p:spPr>
      </p:pic>
      <p:pic>
        <p:nvPicPr>
          <p:cNvPr id="109" name="Imagem 13"/>
          <p:cNvPicPr/>
          <p:nvPr/>
        </p:nvPicPr>
        <p:blipFill>
          <a:blip r:embed="rId9"/>
          <a:stretch/>
        </p:blipFill>
        <p:spPr>
          <a:xfrm>
            <a:off x="10147135" y="5898240"/>
            <a:ext cx="1965600" cy="1310400"/>
          </a:xfrm>
          <a:prstGeom prst="rect">
            <a:avLst/>
          </a:prstGeom>
          <a:ln>
            <a:noFill/>
          </a:ln>
        </p:spPr>
      </p:pic>
      <p:pic>
        <p:nvPicPr>
          <p:cNvPr id="110" name="Imagem 14"/>
          <p:cNvPicPr/>
          <p:nvPr/>
        </p:nvPicPr>
        <p:blipFill>
          <a:blip r:embed="rId10"/>
          <a:stretch/>
        </p:blipFill>
        <p:spPr>
          <a:xfrm>
            <a:off x="10063615" y="3704760"/>
            <a:ext cx="2132640" cy="799560"/>
          </a:xfrm>
          <a:prstGeom prst="rect">
            <a:avLst/>
          </a:prstGeom>
          <a:ln>
            <a:noFill/>
          </a:ln>
        </p:spPr>
      </p:pic>
      <p:pic>
        <p:nvPicPr>
          <p:cNvPr id="111" name="Imagem 15"/>
          <p:cNvPicPr/>
          <p:nvPr/>
        </p:nvPicPr>
        <p:blipFill>
          <a:blip r:embed="rId11"/>
          <a:stretch/>
        </p:blipFill>
        <p:spPr>
          <a:xfrm>
            <a:off x="10063615" y="4843440"/>
            <a:ext cx="2519280" cy="838080"/>
          </a:xfrm>
          <a:prstGeom prst="rect">
            <a:avLst/>
          </a:prstGeom>
          <a:ln>
            <a:noFill/>
          </a:ln>
        </p:spPr>
      </p:pic>
      <p:pic>
        <p:nvPicPr>
          <p:cNvPr id="112" name="Imagem 16"/>
          <p:cNvPicPr/>
          <p:nvPr/>
        </p:nvPicPr>
        <p:blipFill>
          <a:blip r:embed="rId12"/>
          <a:stretch/>
        </p:blipFill>
        <p:spPr>
          <a:xfrm>
            <a:off x="5375695" y="6325560"/>
            <a:ext cx="2419200" cy="883080"/>
          </a:xfrm>
          <a:prstGeom prst="rect">
            <a:avLst/>
          </a:prstGeom>
          <a:ln>
            <a:noFill/>
          </a:ln>
        </p:spPr>
      </p:pic>
      <p:pic>
        <p:nvPicPr>
          <p:cNvPr id="113" name="Imagem 17"/>
          <p:cNvPicPr/>
          <p:nvPr/>
        </p:nvPicPr>
        <p:blipFill>
          <a:blip r:embed="rId13"/>
          <a:stretch/>
        </p:blipFill>
        <p:spPr>
          <a:xfrm>
            <a:off x="10387615" y="1664640"/>
            <a:ext cx="1484280" cy="164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2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3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EXERCÍCIO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1026388" y="1788887"/>
            <a:ext cx="11386999" cy="53358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indent="171450" algn="ctr">
              <a:lnSpc>
                <a:spcPct val="100000"/>
              </a:lnSpc>
              <a:buFont typeface="+mj-lt"/>
              <a:buAutoNum type="arabicPeriod"/>
            </a:pPr>
            <a:r>
              <a:rPr lang="pt-B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Faça um programa </a:t>
            </a:r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que gere um número aleatório entre 1 e 100 e peça para o usuário tentar acertar qual número é. Enquanto o usuário não acertar, seu programa deve dizer se o valor chutado é maior ou menor que o valor certo</a:t>
            </a:r>
            <a:endParaRPr lang="pt-B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EXERCÍCIO – RESPOSTA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660855" y="1616155"/>
            <a:ext cx="100803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random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numero = random.randint(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chute = 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"Qual número você acha que é? 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chute != numero:</a:t>
            </a:r>
          </a:p>
          <a:p>
            <a:pPr lvl="1"/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chute &gt; numero:</a:t>
            </a:r>
          </a:p>
          <a:p>
            <a:pPr lvl="2"/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"O número é menor que o chute!"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"O número é maior que o chute!"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chute = </a:t>
            </a:r>
            <a:r>
              <a:rPr lang="pt-B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"\nQual número você acha que é? "</a:t>
            </a: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"Você acertou!!!"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43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ARQUIVOS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1"/>
          <p:cNvSpPr/>
          <p:nvPr/>
        </p:nvSpPr>
        <p:spPr>
          <a:xfrm>
            <a:off x="1026388" y="1788887"/>
            <a:ext cx="11386999" cy="53358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 função que abre os arquivos é open() e os modos são: r (leitura), w (escrita), a (append), b (binário), + (atualização);</a:t>
            </a:r>
          </a:p>
          <a:p>
            <a:pPr algn="ctr">
              <a:lnSpc>
                <a:spcPct val="100000"/>
              </a:lnSpc>
            </a:pPr>
            <a:endParaRPr lang="pt-BR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Os métodos para ler ou escrever são read() e white();</a:t>
            </a:r>
          </a:p>
          <a:p>
            <a:pPr algn="ctr">
              <a:lnSpc>
                <a:spcPct val="100000"/>
              </a:lnSpc>
            </a:pPr>
            <a:endParaRPr lang="pt-B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Os arquivos devem ser fechados com close();</a:t>
            </a:r>
          </a:p>
          <a:p>
            <a:pPr algn="ctr">
              <a:lnSpc>
                <a:spcPct val="100000"/>
              </a:lnSpc>
            </a:pPr>
            <a:endParaRPr lang="pt-B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 modo w cria o arquivo se ele não existir, caso exista, ele será apagado e reescrito.</a:t>
            </a:r>
            <a:endParaRPr lang="pt-B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ARQUIVOS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193366" y="1843243"/>
            <a:ext cx="701533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arquivo = 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open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A31515"/>
                </a:solidFill>
                <a:latin typeface="Consolas" panose="020B0609020204030204" pitchFamily="49" charset="0"/>
              </a:rPr>
              <a:t>'numeros.txt'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800" dirty="0">
                <a:solidFill>
                  <a:srgbClr val="A31515"/>
                </a:solidFill>
                <a:latin typeface="Consolas" panose="020B0609020204030204" pitchFamily="49" charset="0"/>
              </a:rPr>
              <a:t>'w'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linha 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800" dirty="0">
                <a:solidFill>
                  <a:srgbClr val="09885A"/>
                </a:solidFill>
                <a:latin typeface="Consolas" panose="020B0609020204030204" pitchFamily="49" charset="0"/>
              </a:rPr>
              <a:t>51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BR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arquivo.write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A31515"/>
                </a:solidFill>
                <a:latin typeface="Consolas" panose="020B0609020204030204" pitchFamily="49" charset="0"/>
              </a:rPr>
              <a:t>'%d\n'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%linha)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arquivo.close()</a:t>
            </a:r>
            <a:endParaRPr lang="pt-B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174646" y="4544241"/>
            <a:ext cx="70527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arquivo = 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open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A31515"/>
                </a:solidFill>
                <a:latin typeface="Consolas" panose="020B0609020204030204" pitchFamily="49" charset="0"/>
              </a:rPr>
              <a:t>'numeros.txt'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800" dirty="0">
                <a:solidFill>
                  <a:srgbClr val="A31515"/>
                </a:solidFill>
                <a:latin typeface="Consolas" panose="020B0609020204030204" pitchFamily="49" charset="0"/>
              </a:rPr>
              <a:t>'r'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linha 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arquivo.readlines():</a:t>
            </a:r>
          </a:p>
          <a:p>
            <a:r>
              <a:rPr lang="pt-BR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print</a:t>
            </a:r>
            <a:r>
              <a:rPr lang="pt-BR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(linha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arquivo.close()</a:t>
            </a:r>
            <a:endParaRPr lang="pt-B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EXERCÍCIO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1"/>
          <p:cNvSpPr/>
          <p:nvPr/>
        </p:nvSpPr>
        <p:spPr>
          <a:xfrm>
            <a:off x="762001" y="1861459"/>
            <a:ext cx="11878068" cy="53358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CAMPEONATO DE SURF</a:t>
            </a:r>
          </a:p>
          <a:p>
            <a:pPr algn="ctr">
              <a:lnSpc>
                <a:spcPct val="100000"/>
              </a:lnSpc>
            </a:pPr>
            <a:endParaRPr lang="pt-B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Encontre as 3 pontuações mais altas do campeonato!</a:t>
            </a:r>
          </a:p>
          <a:p>
            <a:pPr algn="ctr">
              <a:lnSpc>
                <a:spcPct val="100000"/>
              </a:lnSpc>
            </a:pPr>
            <a:endParaRPr lang="pt-B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4572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As pontuações estão no arquivo surf.txt;</a:t>
            </a:r>
          </a:p>
          <a:p>
            <a:pPr marL="457200" indent="-4572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Selecione as pontuações mais altas pra saber os vencedores.</a:t>
            </a:r>
            <a:endParaRPr lang="pt-B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Retângulo 3"/>
          <p:cNvSpPr/>
          <p:nvPr/>
        </p:nvSpPr>
        <p:spPr>
          <a:xfrm>
            <a:off x="2975400" y="1609705"/>
            <a:ext cx="748871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arquivo = </a:t>
            </a:r>
            <a:r>
              <a:rPr lang="pt-BR" sz="2600" dirty="0">
                <a:solidFill>
                  <a:srgbClr val="0000FF"/>
                </a:solidFill>
                <a:latin typeface="Consolas" panose="020B0609020204030204" pitchFamily="49" charset="0"/>
              </a:rPr>
              <a:t>open</a:t>
            </a:r>
            <a:r>
              <a:rPr lang="pt-BR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'Arquivos 1.txt</a:t>
            </a:r>
            <a:r>
              <a:rPr lang="pt-BR" sz="2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notas = []</a:t>
            </a:r>
          </a:p>
          <a:p>
            <a:r>
              <a:rPr lang="pt-BR" sz="2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 linha </a:t>
            </a:r>
            <a:r>
              <a:rPr lang="pt-BR" sz="2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 arquivo:</a:t>
            </a:r>
          </a:p>
          <a:p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  nome, pontos = linha. split()</a:t>
            </a:r>
          </a:p>
          <a:p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  notas.append(</a:t>
            </a:r>
            <a:r>
              <a:rPr lang="pt-BR" sz="2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(pontos))</a:t>
            </a:r>
          </a:p>
          <a:p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arquivo.close()</a:t>
            </a:r>
          </a:p>
          <a:p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notas.sort()</a:t>
            </a:r>
          </a:p>
          <a:p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notas.reverse()</a:t>
            </a:r>
          </a:p>
          <a:p>
            <a:r>
              <a:rPr lang="pt-BR" sz="2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(notas[</a:t>
            </a:r>
            <a:r>
              <a:rPr lang="pt-BR" sz="2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pt-BR" sz="2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(notas[</a:t>
            </a:r>
            <a:r>
              <a:rPr lang="pt-BR" sz="2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pt-BR" sz="2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(notas[</a:t>
            </a:r>
            <a:r>
              <a:rPr lang="pt-BR" sz="2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9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EXERCÍCIO - RESPOSTA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MINIPROJETO 1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1"/>
          <p:cNvSpPr/>
          <p:nvPr/>
        </p:nvSpPr>
        <p:spPr>
          <a:xfrm>
            <a:off x="895892" y="1861459"/>
            <a:ext cx="11610286" cy="53358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Ler o arquivo 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“Miniprojeto 1 - dengue.txt” </a:t>
            </a: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que contém informações sobre pessoas: nome, idade, sexo (f – feminino e m – masculino), cidade e se já teve dengue (s – sim e n – não), nesta ordem. Deve-se extrair essas informações e guardar cada coluna em um vetor diferente (por exemplo, todas as idades ficarão em um vetor somente com idades). Com as informações separadas, deve-se extrair as seguintes respostas: Qual a média de idade das pessoas? Quantas mulheres já tiveram dengue? Quantos homens moram em Campina Grande?</a:t>
            </a:r>
          </a:p>
          <a:p>
            <a:pPr algn="ctr">
              <a:lnSpc>
                <a:spcPct val="100000"/>
              </a:lnSpc>
            </a:pPr>
            <a:endParaRPr lang="pt-B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Dica: use as funções split() e len().</a:t>
            </a:r>
            <a:endParaRPr lang="pt-B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5555141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MINIPROJETO 1 – RESPOSTA – PARTE 1</a:t>
            </a:r>
            <a:endParaRPr lang="pt-BR" sz="4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53419" y="1861838"/>
            <a:ext cx="111326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arquivo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open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'Miniprojeto 1 - dengue.txt'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vnome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 ; vidade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 ; vsexo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 ; vcidade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 ; vdengue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linha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arquivo.readlines():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nome, idade, sexo, cidade, dengue = linha[: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-1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].split(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vidade.append(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(idade))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vsexo.append(sexo)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vcidade.append(cidade)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vdengue.append(dengue)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AAAAAA"/>
                </a:solidFill>
                <a:latin typeface="Consolas" panose="020B0609020204030204" pitchFamily="49" charset="0"/>
              </a:rPr>
              <a:t>#Média das idades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media_idades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(vidade) /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len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(vidade)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"Média da idade das pessoas: %.2f"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%media_idades)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97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MINIPROJETO 1 – RESPOSTA – PARTE 2</a:t>
            </a:r>
            <a:endParaRPr lang="pt-BR" sz="4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039815" y="1693025"/>
            <a:ext cx="93224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AAAAAA"/>
                </a:solidFill>
                <a:latin typeface="Consolas" panose="020B0609020204030204" pitchFamily="49" charset="0"/>
              </a:rPr>
              <a:t>#Mulheres com dengue</a:t>
            </a:r>
            <a:endParaRPr lang="pt-B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feminino_dengue = </a:t>
            </a:r>
            <a:r>
              <a:rPr lang="pt-BR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pt-B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pt-B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len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(vsexo)):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vsexo[i] == </a:t>
            </a:r>
            <a:r>
              <a:rPr lang="pt-B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'f'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vdengue[i] == </a:t>
            </a:r>
            <a:r>
              <a:rPr lang="pt-B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's'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feminino_dengue += </a:t>
            </a:r>
            <a:r>
              <a:rPr lang="pt-BR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pt-B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"Quantidade de mulheres que já tiveram dengue:"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feminino_dengue)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 smtClean="0">
                <a:solidFill>
                  <a:srgbClr val="AAAAAA"/>
                </a:solidFill>
                <a:latin typeface="Consolas" panose="020B0609020204030204" pitchFamily="49" charset="0"/>
              </a:rPr>
              <a:t>#Homens que moram em Campina Grande</a:t>
            </a:r>
            <a:endParaRPr lang="pt-B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masculino_cg = </a:t>
            </a:r>
            <a:r>
              <a:rPr lang="pt-BR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pt-B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pt-B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len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(vsexo)):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vsexo[i] == </a:t>
            </a:r>
            <a:r>
              <a:rPr lang="pt-B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'm'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vcidade[i] == </a:t>
            </a:r>
            <a:r>
              <a:rPr lang="pt-B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'Campina Grande'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masculino_cg += </a:t>
            </a:r>
            <a:r>
              <a:rPr lang="pt-BR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pt-B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"Quantidade de homens que moram em Campina Grande:"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masculino_cg)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35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MINIPROJETO 2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1"/>
          <p:cNvSpPr/>
          <p:nvPr/>
        </p:nvSpPr>
        <p:spPr>
          <a:xfrm>
            <a:off x="762001" y="1861459"/>
            <a:ext cx="11878068" cy="53358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Leia o arquivo </a:t>
            </a:r>
            <a:r>
              <a:rPr lang="pt-B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“Miniprojeto 2 - ips.txt”, </a:t>
            </a:r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que conterá alguns endereços IPs. Sabendo que um endereço IP é formado por 4 campos (octetos) de números inteiros separados por ponto, e que estes valores só podem ir de 0 a 255, faça uma função que receba como entrada cada linha do arquivo “ips.txt” e valide os endereços. Os endereços IPs válidados pela função devem ser armazenados no arquivo “ips_validos.txt”.</a:t>
            </a:r>
          </a:p>
          <a:p>
            <a:pPr algn="ctr">
              <a:lnSpc>
                <a:spcPct val="100000"/>
              </a:lnSpc>
            </a:pPr>
            <a:endParaRPr lang="pt-B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Dica: use as funções readlines(), write(), split() e join().</a:t>
            </a:r>
            <a:endParaRPr lang="pt-B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400921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183575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5" name="Imagem 1"/>
          <p:cNvPicPr/>
          <p:nvPr/>
        </p:nvPicPr>
        <p:blipFill>
          <a:blip r:embed="rId2"/>
          <a:stretch/>
        </p:blipFill>
        <p:spPr>
          <a:xfrm>
            <a:off x="1847531" y="4153862"/>
            <a:ext cx="1683000" cy="1683000"/>
          </a:xfrm>
          <a:prstGeom prst="rect">
            <a:avLst/>
          </a:prstGeom>
          <a:ln>
            <a:noFill/>
          </a:ln>
        </p:spPr>
      </p:pic>
      <p:pic>
        <p:nvPicPr>
          <p:cNvPr id="116" name="Imagem 2"/>
          <p:cNvPicPr/>
          <p:nvPr/>
        </p:nvPicPr>
        <p:blipFill>
          <a:blip r:embed="rId3"/>
          <a:stretch/>
        </p:blipFill>
        <p:spPr>
          <a:xfrm>
            <a:off x="5783248" y="5325122"/>
            <a:ext cx="1356120" cy="1356120"/>
          </a:xfrm>
          <a:prstGeom prst="rect">
            <a:avLst/>
          </a:prstGeom>
          <a:ln>
            <a:noFill/>
          </a:ln>
        </p:spPr>
      </p:pic>
      <p:pic>
        <p:nvPicPr>
          <p:cNvPr id="117" name="Imagem 3"/>
          <p:cNvPicPr/>
          <p:nvPr/>
        </p:nvPicPr>
        <p:blipFill>
          <a:blip r:embed="rId4"/>
          <a:stretch/>
        </p:blipFill>
        <p:spPr>
          <a:xfrm>
            <a:off x="9392085" y="3997398"/>
            <a:ext cx="2159640" cy="1787040"/>
          </a:xfrm>
          <a:prstGeom prst="rect">
            <a:avLst/>
          </a:prstGeom>
          <a:ln>
            <a:noFill/>
          </a:ln>
        </p:spPr>
      </p:pic>
      <p:pic>
        <p:nvPicPr>
          <p:cNvPr id="118" name="Imagem 6"/>
          <p:cNvPicPr/>
          <p:nvPr/>
        </p:nvPicPr>
        <p:blipFill>
          <a:blip r:embed="rId5"/>
          <a:stretch/>
        </p:blipFill>
        <p:spPr>
          <a:xfrm>
            <a:off x="5021128" y="4515482"/>
            <a:ext cx="2880360" cy="479880"/>
          </a:xfrm>
          <a:prstGeom prst="rect">
            <a:avLst/>
          </a:prstGeom>
          <a:ln>
            <a:noFill/>
          </a:ln>
        </p:spPr>
      </p:pic>
      <p:pic>
        <p:nvPicPr>
          <p:cNvPr id="119" name="Imagem 7"/>
          <p:cNvPicPr/>
          <p:nvPr/>
        </p:nvPicPr>
        <p:blipFill>
          <a:blip r:embed="rId6"/>
          <a:stretch/>
        </p:blipFill>
        <p:spPr>
          <a:xfrm>
            <a:off x="8871886" y="2795719"/>
            <a:ext cx="3495600" cy="825840"/>
          </a:xfrm>
          <a:prstGeom prst="rect">
            <a:avLst/>
          </a:prstGeom>
          <a:ln>
            <a:noFill/>
          </a:ln>
        </p:spPr>
      </p:pic>
      <p:pic>
        <p:nvPicPr>
          <p:cNvPr id="120" name="Imagem 8"/>
          <p:cNvPicPr/>
          <p:nvPr/>
        </p:nvPicPr>
        <p:blipFill>
          <a:blip r:embed="rId7"/>
          <a:stretch/>
        </p:blipFill>
        <p:spPr>
          <a:xfrm>
            <a:off x="5088268" y="3262501"/>
            <a:ext cx="2746080" cy="885600"/>
          </a:xfrm>
          <a:prstGeom prst="rect">
            <a:avLst/>
          </a:prstGeom>
          <a:ln>
            <a:noFill/>
          </a:ln>
        </p:spPr>
      </p:pic>
      <p:pic>
        <p:nvPicPr>
          <p:cNvPr id="121" name="Imagem 9"/>
          <p:cNvPicPr/>
          <p:nvPr/>
        </p:nvPicPr>
        <p:blipFill>
          <a:blip r:embed="rId8"/>
          <a:stretch/>
        </p:blipFill>
        <p:spPr>
          <a:xfrm>
            <a:off x="5165308" y="2003221"/>
            <a:ext cx="2592000" cy="604800"/>
          </a:xfrm>
          <a:prstGeom prst="rect">
            <a:avLst/>
          </a:prstGeom>
          <a:ln>
            <a:noFill/>
          </a:ln>
        </p:spPr>
      </p:pic>
      <p:pic>
        <p:nvPicPr>
          <p:cNvPr id="122" name="Imagem 10"/>
          <p:cNvPicPr/>
          <p:nvPr/>
        </p:nvPicPr>
        <p:blipFill>
          <a:blip r:embed="rId9"/>
          <a:stretch/>
        </p:blipFill>
        <p:spPr>
          <a:xfrm>
            <a:off x="1506970" y="2361062"/>
            <a:ext cx="2364120" cy="177300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1679575" y="-4680"/>
            <a:ext cx="10080360" cy="123804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5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QUEM USA?</a:t>
            </a:r>
            <a:endParaRPr lang="pt-BR" sz="5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2183575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2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3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MINIPROJETO 2 </a:t>
            </a:r>
            <a:r>
              <a:rPr lang="pt-BR" sz="4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– RESPOSTA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360065" y="1521000"/>
            <a:ext cx="67183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ips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open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'Miniprojeto 2 - ips.txt'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ips_validos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open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'ips_validos.txt'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'w'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valida_ips(ip):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octetos = ip.split(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"."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valido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len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(octetos) ==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octeto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octetos: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(octeto) &lt;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(octeto) &gt;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255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valido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 valido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valido: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 ips_validos.write(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.join(octetos)+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linha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ips.readlines():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valida_ips(linha[: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-1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MINIPROJETO 3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1"/>
          <p:cNvSpPr/>
          <p:nvPr/>
        </p:nvSpPr>
        <p:spPr>
          <a:xfrm>
            <a:off x="762001" y="1861459"/>
            <a:ext cx="11878068" cy="53358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Faça um programa que escolhe uma palavra - dentro de um vetor de palavras - e em seguida envia esta palavra para uma função que retorna a palavra com as letras embaralhadas. O usuário deve tentar acertar a palavra embaralhada.</a:t>
            </a:r>
          </a:p>
          <a:p>
            <a:pPr algn="ctr">
              <a:lnSpc>
                <a:spcPct val="100000"/>
              </a:lnSpc>
            </a:pPr>
            <a:endParaRPr lang="pt-B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Dica: use as funções choice(), shuffle() e join().</a:t>
            </a:r>
            <a:endParaRPr lang="pt-B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7774911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MINIPROJETO 3 - RESPOSTA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1348" y="1465699"/>
            <a:ext cx="11216814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pt-B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 rd</a:t>
            </a:r>
          </a:p>
          <a:p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5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 embaralha(palavra):</a:t>
            </a:r>
          </a:p>
          <a:p>
            <a:pPr lvl="1"/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r = </a:t>
            </a:r>
            <a:r>
              <a:rPr lang="pt-BR" sz="1500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(palavra)</a:t>
            </a:r>
          </a:p>
          <a:p>
            <a:pPr lvl="1"/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rd.shuffle(r)</a:t>
            </a:r>
          </a:p>
          <a:p>
            <a:pPr lvl="1"/>
            <a:r>
              <a:rPr lang="pt-BR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5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.join(r)</a:t>
            </a:r>
          </a:p>
          <a:p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lista = [</a:t>
            </a:r>
            <a:r>
              <a:rPr lang="pt-BR" sz="1500" dirty="0">
                <a:solidFill>
                  <a:srgbClr val="A31515"/>
                </a:solidFill>
                <a:latin typeface="Consolas" panose="020B0609020204030204" pitchFamily="49" charset="0"/>
              </a:rPr>
              <a:t>'abacaxi'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500" dirty="0">
                <a:solidFill>
                  <a:srgbClr val="A31515"/>
                </a:solidFill>
                <a:latin typeface="Consolas" panose="020B0609020204030204" pitchFamily="49" charset="0"/>
              </a:rPr>
              <a:t>'sapato'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500" dirty="0">
                <a:solidFill>
                  <a:srgbClr val="A31515"/>
                </a:solidFill>
                <a:latin typeface="Consolas" panose="020B0609020204030204" pitchFamily="49" charset="0"/>
              </a:rPr>
              <a:t>'balão'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500" dirty="0">
                <a:solidFill>
                  <a:srgbClr val="A31515"/>
                </a:solidFill>
                <a:latin typeface="Consolas" panose="020B0609020204030204" pitchFamily="49" charset="0"/>
              </a:rPr>
              <a:t>'macaco'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500" dirty="0">
                <a:solidFill>
                  <a:srgbClr val="A31515"/>
                </a:solidFill>
                <a:latin typeface="Consolas" panose="020B0609020204030204" pitchFamily="49" charset="0"/>
              </a:rPr>
              <a:t>'tigre'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500" dirty="0">
                <a:solidFill>
                  <a:srgbClr val="A31515"/>
                </a:solidFill>
                <a:latin typeface="Consolas" panose="020B0609020204030204" pitchFamily="49" charset="0"/>
              </a:rPr>
              <a:t>'blusa'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sorteado = rd.choice(lista)</a:t>
            </a:r>
          </a:p>
          <a:p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resp = </a:t>
            </a:r>
            <a:r>
              <a:rPr lang="pt-BR" sz="15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endParaRPr lang="pt-B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5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500" dirty="0">
                <a:solidFill>
                  <a:srgbClr val="A31515"/>
                </a:solidFill>
                <a:latin typeface="Consolas" panose="020B0609020204030204" pitchFamily="49" charset="0"/>
              </a:rPr>
              <a:t>"-----JOGUINHO EMBARALHA-----"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5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500" dirty="0">
                <a:solidFill>
                  <a:srgbClr val="A31515"/>
                </a:solidFill>
                <a:latin typeface="Consolas" panose="020B0609020204030204" pitchFamily="49" charset="0"/>
              </a:rPr>
              <a:t>"\nSerá mostrada uma palavra com as letras embaralhadas e você terá que acertar qual palavra é!\n"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5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500" dirty="0">
                <a:solidFill>
                  <a:srgbClr val="A31515"/>
                </a:solidFill>
                <a:latin typeface="Consolas" panose="020B0609020204030204" pitchFamily="49" charset="0"/>
              </a:rPr>
              <a:t>"Palavra Ebaralhada: %s\n"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 %embaralha(sorteado))</a:t>
            </a:r>
          </a:p>
          <a:p>
            <a:r>
              <a:rPr lang="pt-BR" sz="15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 resp != sorteado:</a:t>
            </a:r>
          </a:p>
          <a:p>
            <a:pPr lvl="1"/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resp = </a:t>
            </a:r>
            <a:r>
              <a:rPr lang="pt-BR" sz="15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500" dirty="0">
                <a:solidFill>
                  <a:srgbClr val="A31515"/>
                </a:solidFill>
                <a:latin typeface="Consolas" panose="020B0609020204030204" pitchFamily="49" charset="0"/>
              </a:rPr>
              <a:t>"Que palavra é: "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pt-BR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 resp == sorteado:</a:t>
            </a:r>
          </a:p>
          <a:p>
            <a:pPr lvl="2"/>
            <a:r>
              <a:rPr lang="pt-BR" sz="15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500" dirty="0">
                <a:solidFill>
                  <a:srgbClr val="A31515"/>
                </a:solidFill>
                <a:latin typeface="Consolas" panose="020B0609020204030204" pitchFamily="49" charset="0"/>
              </a:rPr>
              <a:t>"\nAcertou Mizeravi! Quem te ensinou!?"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pt-BR" sz="15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pt-BR" sz="15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500" dirty="0">
                <a:solidFill>
                  <a:srgbClr val="A31515"/>
                </a:solidFill>
                <a:latin typeface="Consolas" panose="020B0609020204030204" pitchFamily="49" charset="0"/>
              </a:rPr>
              <a:t>"\nErooou!"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5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500" dirty="0">
                <a:solidFill>
                  <a:srgbClr val="A31515"/>
                </a:solidFill>
                <a:latin typeface="Consolas" panose="020B0609020204030204" pitchFamily="49" charset="0"/>
              </a:rPr>
              <a:t>"\nFim de jogo"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A:\OneDrive\Arquivos Gerais\Site Rodolfo\rodolfobolconte.github.io\img\trabalhos-projetos\python-para-zumb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3453659" cy="755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4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2"/>
          <p:cNvSpPr/>
          <p:nvPr/>
        </p:nvSpPr>
        <p:spPr>
          <a:xfrm>
            <a:off x="6902797" y="6008704"/>
            <a:ext cx="53079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6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print(“FIM”)</a:t>
            </a:r>
            <a:endParaRPr lang="pt-BR" sz="6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5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PACOTES PYTHON</a:t>
            </a:r>
            <a:endParaRPr lang="pt-BR" sz="5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Imagem 1"/>
          <p:cNvPicPr/>
          <p:nvPr/>
        </p:nvPicPr>
        <p:blipFill>
          <a:blip r:embed="rId2"/>
          <a:stretch/>
        </p:blipFill>
        <p:spPr>
          <a:xfrm>
            <a:off x="2441695" y="5789880"/>
            <a:ext cx="3503880" cy="1297800"/>
          </a:xfrm>
          <a:prstGeom prst="rect">
            <a:avLst/>
          </a:prstGeom>
          <a:ln>
            <a:noFill/>
          </a:ln>
        </p:spPr>
      </p:pic>
      <p:pic>
        <p:nvPicPr>
          <p:cNvPr id="128" name="Imagem 2"/>
          <p:cNvPicPr/>
          <p:nvPr/>
        </p:nvPicPr>
        <p:blipFill>
          <a:blip r:embed="rId3"/>
          <a:stretch/>
        </p:blipFill>
        <p:spPr>
          <a:xfrm>
            <a:off x="7337695" y="6117481"/>
            <a:ext cx="3189960" cy="642240"/>
          </a:xfrm>
          <a:prstGeom prst="rect">
            <a:avLst/>
          </a:prstGeom>
          <a:ln>
            <a:noFill/>
          </a:ln>
        </p:spPr>
      </p:pic>
      <p:pic>
        <p:nvPicPr>
          <p:cNvPr id="129" name="Imagem 3"/>
          <p:cNvPicPr/>
          <p:nvPr/>
        </p:nvPicPr>
        <p:blipFill>
          <a:blip r:embed="rId4"/>
          <a:stretch/>
        </p:blipFill>
        <p:spPr>
          <a:xfrm>
            <a:off x="2471575" y="1996561"/>
            <a:ext cx="2843280" cy="1379520"/>
          </a:xfrm>
          <a:prstGeom prst="rect">
            <a:avLst/>
          </a:prstGeom>
          <a:ln>
            <a:noFill/>
          </a:ln>
        </p:spPr>
      </p:pic>
      <p:pic>
        <p:nvPicPr>
          <p:cNvPr id="130" name="Imagem 4"/>
          <p:cNvPicPr/>
          <p:nvPr/>
        </p:nvPicPr>
        <p:blipFill>
          <a:blip r:embed="rId5"/>
          <a:stretch/>
        </p:blipFill>
        <p:spPr>
          <a:xfrm>
            <a:off x="7007935" y="2234160"/>
            <a:ext cx="3849480" cy="930240"/>
          </a:xfrm>
          <a:prstGeom prst="rect">
            <a:avLst/>
          </a:prstGeom>
          <a:ln>
            <a:noFill/>
          </a:ln>
        </p:spPr>
      </p:pic>
      <p:pic>
        <p:nvPicPr>
          <p:cNvPr id="131" name="Imagem 5"/>
          <p:cNvPicPr/>
          <p:nvPr/>
        </p:nvPicPr>
        <p:blipFill>
          <a:blip r:embed="rId6"/>
          <a:stretch/>
        </p:blipFill>
        <p:spPr>
          <a:xfrm>
            <a:off x="4055575" y="3996000"/>
            <a:ext cx="5122800" cy="1067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183575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3" name="Picture 79"/>
          <p:cNvPicPr/>
          <p:nvPr/>
        </p:nvPicPr>
        <p:blipFill>
          <a:blip r:embed="rId2"/>
          <a:stretch/>
        </p:blipFill>
        <p:spPr>
          <a:xfrm>
            <a:off x="2622415" y="1749960"/>
            <a:ext cx="8236800" cy="411768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3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5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DISTRIBUIÇÃO PYTHON</a:t>
            </a:r>
            <a:endParaRPr lang="pt-BR" sz="5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679575" y="7920"/>
            <a:ext cx="10080360" cy="12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1660855" y="1800"/>
            <a:ext cx="10080360" cy="1225800"/>
          </a:xfrm>
          <a:prstGeom prst="rect">
            <a:avLst/>
          </a:prstGeom>
          <a:solidFill>
            <a:srgbClr val="AA3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3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AMBIENTES DE </a:t>
            </a:r>
            <a:r>
              <a:rPr lang="pt-BR" sz="3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DESENVOLVIMENTO</a:t>
            </a:r>
            <a:endParaRPr lang="pt-B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Imagem 8"/>
          <p:cNvPicPr/>
          <p:nvPr/>
        </p:nvPicPr>
        <p:blipFill>
          <a:blip r:embed="rId3"/>
          <a:stretch/>
        </p:blipFill>
        <p:spPr>
          <a:xfrm>
            <a:off x="2455406" y="4465528"/>
            <a:ext cx="2592073" cy="894448"/>
          </a:xfrm>
          <a:prstGeom prst="rect">
            <a:avLst/>
          </a:prstGeom>
          <a:ln>
            <a:noFill/>
          </a:ln>
        </p:spPr>
      </p:pic>
      <p:pic>
        <p:nvPicPr>
          <p:cNvPr id="143" name="Imagem 9"/>
          <p:cNvPicPr/>
          <p:nvPr/>
        </p:nvPicPr>
        <p:blipFill>
          <a:blip r:embed="rId4"/>
          <a:stretch/>
        </p:blipFill>
        <p:spPr>
          <a:xfrm>
            <a:off x="3026748" y="5592128"/>
            <a:ext cx="1449388" cy="1449388"/>
          </a:xfrm>
          <a:prstGeom prst="rect">
            <a:avLst/>
          </a:prstGeom>
          <a:ln>
            <a:noFill/>
          </a:ln>
        </p:spPr>
      </p:pic>
      <p:grpSp>
        <p:nvGrpSpPr>
          <p:cNvPr id="2" name="Agrupar 1"/>
          <p:cNvGrpSpPr/>
          <p:nvPr/>
        </p:nvGrpSpPr>
        <p:grpSpPr>
          <a:xfrm>
            <a:off x="2091177" y="1406167"/>
            <a:ext cx="3320530" cy="1463962"/>
            <a:chOff x="2287615" y="1746360"/>
            <a:chExt cx="4424040" cy="1950480"/>
          </a:xfrm>
        </p:grpSpPr>
        <p:pic>
          <p:nvPicPr>
            <p:cNvPr id="140" name="Imagem 1"/>
            <p:cNvPicPr/>
            <p:nvPr/>
          </p:nvPicPr>
          <p:blipFill>
            <a:blip r:embed="rId5"/>
            <a:stretch/>
          </p:blipFill>
          <p:spPr>
            <a:xfrm>
              <a:off x="2287615" y="1746360"/>
              <a:ext cx="1950480" cy="1950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4" name="CustomShape 3"/>
            <p:cNvSpPr/>
            <p:nvPr/>
          </p:nvSpPr>
          <p:spPr>
            <a:xfrm>
              <a:off x="4135855" y="2403721"/>
              <a:ext cx="2575800" cy="757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/>
            <a:lstStyle/>
            <a:p>
              <a:pPr>
                <a:lnSpc>
                  <a:spcPct val="100000"/>
                </a:lnSpc>
              </a:pPr>
              <a:r>
                <a:rPr lang="pt-BR" sz="3600" b="1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mbria"/>
                  <a:ea typeface="DejaVu Sans"/>
                </a:rPr>
                <a:t>PyCharm</a:t>
              </a:r>
              <a:endParaRPr lang="pt-BR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2281357" y="2956374"/>
            <a:ext cx="2940170" cy="1302985"/>
            <a:chOff x="7318255" y="2061721"/>
            <a:chExt cx="3506040" cy="1553760"/>
          </a:xfrm>
        </p:grpSpPr>
        <p:pic>
          <p:nvPicPr>
            <p:cNvPr id="141" name="Imagem 3"/>
            <p:cNvPicPr/>
            <p:nvPr/>
          </p:nvPicPr>
          <p:blipFill>
            <a:blip r:embed="rId6"/>
            <a:stretch/>
          </p:blipFill>
          <p:spPr>
            <a:xfrm>
              <a:off x="7318255" y="2061721"/>
              <a:ext cx="1553760" cy="1553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5" name="CustomShape 4"/>
            <p:cNvSpPr/>
            <p:nvPr/>
          </p:nvSpPr>
          <p:spPr>
            <a:xfrm>
              <a:off x="9062095" y="2379960"/>
              <a:ext cx="1762200" cy="837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/>
            <a:lstStyle/>
            <a:p>
              <a:pPr>
                <a:lnSpc>
                  <a:spcPct val="100000"/>
                </a:lnSpc>
              </a:pPr>
              <a:r>
                <a:rPr lang="pt-BR" sz="4000" b="1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mbria"/>
                  <a:ea typeface="DejaVu Sans"/>
                </a:rPr>
                <a:t>Geany</a:t>
              </a:r>
              <a:endParaRPr lang="pt-BR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pic>
        <p:nvPicPr>
          <p:cNvPr id="1026" name="Picture 2" descr="Resultado de imagem para visual code studio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084" y="2590864"/>
            <a:ext cx="2959101" cy="147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notepad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803" y="4443595"/>
            <a:ext cx="1617663" cy="116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066" y="1691859"/>
            <a:ext cx="3525136" cy="673923"/>
          </a:xfrm>
          <a:prstGeom prst="rect">
            <a:avLst/>
          </a:prstGeom>
        </p:spPr>
      </p:pic>
      <p:pic>
        <p:nvPicPr>
          <p:cNvPr id="1030" name="Picture 6" descr="Resultado de imagem para editores de texto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134" y="5984240"/>
            <a:ext cx="19050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7631</TotalTime>
  <Words>1727</Words>
  <Application>Microsoft Office PowerPoint</Application>
  <PresentationFormat>Personalizar</PresentationFormat>
  <Paragraphs>556</Paragraphs>
  <Slides>63</Slides>
  <Notes>2</Notes>
  <HiddenSlides>16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63</vt:i4>
      </vt:variant>
    </vt:vector>
  </HeadingPairs>
  <TitlesOfParts>
    <vt:vector size="73" baseType="lpstr">
      <vt:lpstr>Microsoft YaHei</vt:lpstr>
      <vt:lpstr>Arial</vt:lpstr>
      <vt:lpstr>Calibri</vt:lpstr>
      <vt:lpstr>Cambria</vt:lpstr>
      <vt:lpstr>Consolas</vt:lpstr>
      <vt:lpstr>Courier New</vt:lpstr>
      <vt:lpstr>DejaVu Sans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 – RESPOSTA 1</vt:lpstr>
      <vt:lpstr>EXERCÍCIO – RESPOSTA 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Rodolfo Bolconte</cp:lastModifiedBy>
  <cp:revision>365</cp:revision>
  <dcterms:created xsi:type="dcterms:W3CDTF">2015-11-25T08:14:24Z</dcterms:created>
  <dcterms:modified xsi:type="dcterms:W3CDTF">2019-03-31T16:41:37Z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58</vt:i4>
  </property>
</Properties>
</file>