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y="5143500" cx="9144000"/>
  <p:notesSz cx="6858000" cy="9144000"/>
  <p:embeddedFontLst>
    <p:embeddedFont>
      <p:font typeface="Proxima Nova"/>
      <p:regular r:id="rId74"/>
      <p:bold r:id="rId75"/>
      <p:italic r:id="rId76"/>
      <p:boldItalic r:id="rId77"/>
    </p:embeddedFont>
    <p:embeddedFont>
      <p:font typeface="Century Gothic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2" roundtripDataSignature="AMtx7mjLFQtKkoIY2MhoEMtVoiaia4I3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CenturyGothic-italic.fntdata"/><Relationship Id="rId82" Type="http://customschemas.google.com/relationships/presentationmetadata" Target="metadata"/><Relationship Id="rId81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ProximaNova-bold.fntdata"/><Relationship Id="rId30" Type="http://schemas.openxmlformats.org/officeDocument/2006/relationships/slide" Target="slides/slide25.xml"/><Relationship Id="rId74" Type="http://schemas.openxmlformats.org/officeDocument/2006/relationships/font" Target="fonts/ProximaNova-regular.fntdata"/><Relationship Id="rId33" Type="http://schemas.openxmlformats.org/officeDocument/2006/relationships/slide" Target="slides/slide28.xml"/><Relationship Id="rId77" Type="http://schemas.openxmlformats.org/officeDocument/2006/relationships/font" Target="fonts/ProximaNova-boldItalic.fntdata"/><Relationship Id="rId32" Type="http://schemas.openxmlformats.org/officeDocument/2006/relationships/slide" Target="slides/slide27.xml"/><Relationship Id="rId76" Type="http://schemas.openxmlformats.org/officeDocument/2006/relationships/font" Target="fonts/ProximaNova-italic.fntdata"/><Relationship Id="rId35" Type="http://schemas.openxmlformats.org/officeDocument/2006/relationships/slide" Target="slides/slide30.xml"/><Relationship Id="rId79" Type="http://schemas.openxmlformats.org/officeDocument/2006/relationships/font" Target="fonts/CenturyGothic-bold.fntdata"/><Relationship Id="rId34" Type="http://schemas.openxmlformats.org/officeDocument/2006/relationships/slide" Target="slides/slide29.xml"/><Relationship Id="rId78" Type="http://schemas.openxmlformats.org/officeDocument/2006/relationships/font" Target="fonts/CenturyGothic-regular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" name="Google Shape;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15af5f028_1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015af5f028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180a8d9a1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g10180a8d9a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imasters.com.br/devsecops/testes-unitarios-qual-a-importancia" TargetMode="External"/><Relationship Id="rId4" Type="http://schemas.openxmlformats.org/officeDocument/2006/relationships/hyperlink" Target="https://dayvsonlima.medium.com/entenda-de-uma-vez-por-todas-o-que-s%C3%A3o-testes-unit%C3%A1rios-para-que-servem-e-como-faz%C3%AA-los-2a6f645bab3" TargetMode="External"/><Relationship Id="rId5" Type="http://schemas.openxmlformats.org/officeDocument/2006/relationships/hyperlink" Target="https://medium.com/cesar-update/aprendendo-a-promover-uma-cultura-de-qualidade-no-desenvolvimento-de-software-%C3%A1gil-f5a3444d88d1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hyperlink" Target="https://discord.com/invite/gFKWUdTkaj" TargetMode="External"/><Relationship Id="rId6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junit.org/junit5/" TargetMode="External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willyancaetanodev" TargetMode="External"/><Relationship Id="rId4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junit.org/junit5/" TargetMode="External"/><Relationship Id="rId4" Type="http://schemas.openxmlformats.org/officeDocument/2006/relationships/hyperlink" Target="https://github.com/junit-team/junit5/" TargetMode="External"/><Relationship Id="rId5" Type="http://schemas.openxmlformats.org/officeDocument/2006/relationships/hyperlink" Target="https://www.baeldung.com/junit-5-gradle" TargetMode="External"/><Relationship Id="rId6" Type="http://schemas.openxmlformats.org/officeDocument/2006/relationships/hyperlink" Target="https://maven.apache.org/surefire/maven-surefire-plugin/examples/junit-platform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hyperlink" Target="https://discord.com/invite/gFKWUdTkaj" TargetMode="External"/><Relationship Id="rId6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junit.org/junit5/docs/current/api/org.junit.jupiter.api/org/junit/jupiter/api/Assertions.html" TargetMode="External"/><Relationship Id="rId4" Type="http://schemas.openxmlformats.org/officeDocument/2006/relationships/hyperlink" Target="https://www.tutorialspoint.com/junit/junit_using_assertion.ht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hyperlink" Target="https://discord.com/invite/gFKWUdTkaj" TargetMode="External"/><Relationship Id="rId6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junit.org/junit5/docs/current/api/org.junit.jupiter.api/org/junit/jupiter/api/Assertions.html" TargetMode="External"/><Relationship Id="rId4" Type="http://schemas.openxmlformats.org/officeDocument/2006/relationships/hyperlink" Target="https://www.tutorialspoint.com/junit/junit_using_assertion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hyperlink" Target="https://discord.com/invite/gFKWUdTkaj" TargetMode="External"/><Relationship Id="rId6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baeldung.com/junit-before-beforeclass-beforeeach-beforeal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hyperlink" Target="https://discord.com/invite/gFKWUdTkaj" TargetMode="External"/><Relationship Id="rId6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junit.org/junit5/docs/current/api/org.junit.jupiter.api/org/junit/jupiter/api/Assumptions.html" TargetMode="External"/><Relationship Id="rId4" Type="http://schemas.openxmlformats.org/officeDocument/2006/relationships/hyperlink" Target="https://www.baeldung.com/junit-5#2-assumptions" TargetMode="External"/><Relationship Id="rId5" Type="http://schemas.openxmlformats.org/officeDocument/2006/relationships/hyperlink" Target="https://mkyong.com/junit5/junit-5-assumptions-examples/" TargetMode="External"/><Relationship Id="rId6" Type="http://schemas.openxmlformats.org/officeDocument/2006/relationships/hyperlink" Target="https://junit.org/junit5/docs/current/user-guide/#writing-tests-conditional-execution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hyperlink" Target="https://discord.com/invite/gFKWUdTkaj" TargetMode="External"/><Relationship Id="rId6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hyperlink" Target="https://discord.com/invite/gFKWUdTkaj" TargetMode="External"/><Relationship Id="rId6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junit.org/junit5/docs/current/user-guide/#writing-tests-test-execution-order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hyperlink" Target="https://discord.com/invite/gFKWUdTkaj" TargetMode="External"/><Relationship Id="rId6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code.visualstudio.com/docs/java/java-testing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hyperlink" Target="https://discord.com/invite/gFKWUdTkaj" TargetMode="External"/><Relationship Id="rId6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wiki.eclipse.org/Eclipse/Testing" TargetMode="External"/><Relationship Id="rId4" Type="http://schemas.openxmlformats.org/officeDocument/2006/relationships/hyperlink" Target="https://nglauber.medium.com/junit-no-eclipse-ebd134fcf6d4" TargetMode="External"/><Relationship Id="rId5" Type="http://schemas.openxmlformats.org/officeDocument/2006/relationships/hyperlink" Target="https://edisciplinas.usp.br/pluginfile.php/5768433/mod_resource/content/0/Utilizando%20JUnit%20no%20Eclipse.pdf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hyperlink" Target="https://discord.com/invite/gFKWUdTkaj" TargetMode="External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www.jetbrains.com/help/idea/tests-in-ide.html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hyperlink" Target="https://discord.com/invite/gFKWUdTkaj" TargetMode="External"/><Relationship Id="rId6" Type="http://schemas.openxmlformats.org/officeDocument/2006/relationships/image" Target="../media/image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hyperlink" Target="https://discord.com/invite/gFKWUdTkaj" TargetMode="External"/><Relationship Id="rId6" Type="http://schemas.openxmlformats.org/officeDocument/2006/relationships/image" Target="../media/image1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www.testim.io/blog/unit-testing-best-practices/" TargetMode="External"/><Relationship Id="rId4" Type="http://schemas.openxmlformats.org/officeDocument/2006/relationships/hyperlink" Target="https://devporai.com.br/5-dicas-para-escrever-bons-testes-unitarios/" TargetMode="External"/><Relationship Id="rId5" Type="http://schemas.openxmlformats.org/officeDocument/2006/relationships/hyperlink" Target="https://jeziellago.medium.com/testes-boas-pr%C3%A1ticas-e-patterns-6bfe0925040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hyperlink" Target="https://discord.com/invite/gFKWUdTkaj" TargetMode="External"/><Relationship Id="rId6" Type="http://schemas.openxmlformats.org/officeDocument/2006/relationships/image" Target="../media/image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junit.org/junit5/docs/current/user-guide/#writing-tests-test-execution-order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hyperlink" Target="https://discord.com/invite/gFKWUdTkaj" TargetMode="External"/><Relationship Id="rId6" Type="http://schemas.openxmlformats.org/officeDocument/2006/relationships/image" Target="../media/image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1395323" y="3328725"/>
            <a:ext cx="3674217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Willyan Guimarães Caetano</a:t>
            </a:r>
            <a:b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402150" y="3556217"/>
            <a:ext cx="17808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Programador</a:t>
            </a:r>
            <a:endParaRPr b="0" i="0" sz="1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402150" y="1355875"/>
            <a:ext cx="60000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unitários com JUnit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/>
        </p:nvSpPr>
        <p:spPr>
          <a:xfrm>
            <a:off x="2170119" y="-32048"/>
            <a:ext cx="4428044" cy="1185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 simples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Text&#10;&#10;Description automatically generated" id="89" name="Google Shape;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957" y="1464501"/>
            <a:ext cx="5931910" cy="292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/>
        </p:nvSpPr>
        <p:spPr>
          <a:xfrm>
            <a:off x="565525" y="636550"/>
            <a:ext cx="7410300" cy="1185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quê escrever testes unitários ?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9"/>
          <p:cNvSpPr txBox="1"/>
          <p:nvPr/>
        </p:nvSpPr>
        <p:spPr>
          <a:xfrm>
            <a:off x="1014099" y="1972300"/>
            <a:ext cx="7464271" cy="2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Situações no desenvolvimento de software que mostram a importância de testes unitários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Compreender o código fonte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Corrigir bugs com segurança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Refatorar código sem introduzir bugs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Entregar com segurança uma nova feature</a:t>
            </a:r>
            <a:endParaRPr/>
          </a:p>
          <a:p>
            <a:pPr indent="-2413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/>
        </p:nvSpPr>
        <p:spPr>
          <a:xfrm>
            <a:off x="565525" y="636550"/>
            <a:ext cx="7410300" cy="1185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quê escrever testes unitários ?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p10"/>
          <p:cNvSpPr txBox="1"/>
          <p:nvPr/>
        </p:nvSpPr>
        <p:spPr>
          <a:xfrm>
            <a:off x="1014099" y="1972300"/>
            <a:ext cx="7464271" cy="2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ainda falar sobre: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Pirâmide de Testes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unitários como métrica de Qualidade (confiabilidade)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Cobertura de Testes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Automação na execução de testes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Cultura de agilidade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11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https://imasters.com.br/devsecops/testes-unitarios-qual-a-importancia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https://dayvsonlima.medium.com/entenda-de-uma-vez-por-todas-o-que-s%C3%A3o-testes-unit%C3%A1rios-para-que-servem-e-como-faz%C3%AA-los-2a6f645bab3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https://medium.com/cesar-update/aprendendo-a-promover-uma-cultura-de-qualidade-no-desenvolvimento-de-software-%C3%A1gil-f5a3444d88d1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2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2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77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3"/>
          <p:cNvSpPr txBox="1"/>
          <p:nvPr/>
        </p:nvSpPr>
        <p:spPr>
          <a:xfrm>
            <a:off x="1758510" y="3223150"/>
            <a:ext cx="3741337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3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1659795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Hello world, JUnit!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Falar um pouco sobre a história do JUnit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Falar um pouco sobre a versão atual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 em projeto Maven e Gradle a ferramenta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1034270" y="1972300"/>
            <a:ext cx="7067584" cy="16901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Framework open source para criação de testes unitários criado por Erich Gamma e Kent Beck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Kent Beck (TDD)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Erich Gamma (Gang of Four, Design Patterns)</a:t>
            </a:r>
            <a:endParaRPr/>
          </a:p>
          <a:p>
            <a:pPr indent="-2413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pouco de história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5186976" y="3370362"/>
            <a:ext cx="1459006" cy="10287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JUnit Vintage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5186976" y="2509750"/>
            <a:ext cx="1459006" cy="10287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JUnit Jupiter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Versão atual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" name="Google Shape;145;p2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8175" y="2043953"/>
            <a:ext cx="2233332" cy="223333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/>
          <p:nvPr/>
        </p:nvSpPr>
        <p:spPr>
          <a:xfrm>
            <a:off x="3702571" y="1481050"/>
            <a:ext cx="1183341" cy="327920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5186976" y="1649138"/>
            <a:ext cx="1459006" cy="10287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JUnit Platform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2000471" y="318740"/>
            <a:ext cx="4965926" cy="1185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JUnit nos projetos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Show me the Code | Domestika"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934" y="1504266"/>
            <a:ext cx="6108926" cy="3434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/>
        </p:nvSpPr>
        <p:spPr>
          <a:xfrm>
            <a:off x="1078300" y="1833125"/>
            <a:ext cx="7133100" cy="23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Atua há 10 anos com Java</a:t>
            </a:r>
            <a:endParaRPr/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Maior experiência com backend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Passatempos: Jogos, fotografia e quando pode viaja  por aí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https://www.linkedin.com/in/willyancaetanodev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" name="Google Shape;2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9108" y="462802"/>
            <a:ext cx="1700684" cy="2271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https://junit.org/junit5/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https://github.com/junit-team/junit5/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https://www.baeldung.com/junit-5-gradle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https://maven.apache.org/surefire/maven-surefire-plugin/examples/junit-platform.html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77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/>
        </p:nvSpPr>
        <p:spPr>
          <a:xfrm>
            <a:off x="1758510" y="3223150"/>
            <a:ext cx="3741337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1659795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Aprofundando nos recursos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em detalhes os principais recursos que o JUnit provê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1015af5f028_1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015af5f028_1_65"/>
          <p:cNvSpPr txBox="1"/>
          <p:nvPr/>
        </p:nvSpPr>
        <p:spPr>
          <a:xfrm>
            <a:off x="1758510" y="3223150"/>
            <a:ext cx="3929595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g1015af5f028_1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1015af5f028_1_65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  . 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015af5f028_1_65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básico para testar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/>
        </p:nvSpPr>
        <p:spPr>
          <a:xfrm>
            <a:off x="2170119" y="-32048"/>
            <a:ext cx="4428044" cy="1185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básica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Text&#10;&#10;Description automatically generated" id="198" name="Google Shape;1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362" y="1815616"/>
            <a:ext cx="7227276" cy="1505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https://junit.org/junit5/docs/current/api/org.junit.jupiter.api/org/junit/jupiter/api/Assertions.html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https://www.tutorialspoint.com/junit/junit_using_assertion.htm</a:t>
            </a:r>
            <a:endParaRPr/>
          </a:p>
          <a:p>
            <a:pPr indent="-2413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 txBox="1"/>
          <p:nvPr/>
        </p:nvSpPr>
        <p:spPr>
          <a:xfrm>
            <a:off x="1758510" y="3223150"/>
            <a:ext cx="3929595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  . 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algumas asserções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https://junit.org/junit5/docs/current/api/org.junit.jupiter.api/org/junit/jupiter/api/Assertions.html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https://www.tutorialspoint.com/junit/junit_using_assertion.htm</a:t>
            </a:r>
            <a:endParaRPr/>
          </a:p>
          <a:p>
            <a:pPr indent="-2413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/>
        </p:nvSpPr>
        <p:spPr>
          <a:xfrm>
            <a:off x="1014099" y="1972299"/>
            <a:ext cx="6711235" cy="1893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 motivação de escrever testes unitários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que é JUnit, configurar a ferramenta para a utilizar em seus projetos Java e aprofundar nos recursos que ele provê para construir testes unitários efetivos. 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7" name="Google Shape;237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 txBox="1"/>
          <p:nvPr/>
        </p:nvSpPr>
        <p:spPr>
          <a:xfrm>
            <a:off x="1758510" y="3223150"/>
            <a:ext cx="3929595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  . 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After e Before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https://www.baeldung.com/junit-before-beforeclass-beforeeach-beforeall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1" name="Google Shape;261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8"/>
          <p:cNvSpPr txBox="1"/>
          <p:nvPr/>
        </p:nvSpPr>
        <p:spPr>
          <a:xfrm>
            <a:off x="1758510" y="3223150"/>
            <a:ext cx="3929595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8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  . 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p38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Assumptions e Testes condicionais 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p39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https://junit.org/junit5/docs/current/api/org.junit.jupiter.api/org/junit/jupiter/api/Assumptions.html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https://www.baeldung.com/junit-5#2-assumptions</a:t>
            </a:r>
            <a:endParaRPr/>
          </a:p>
          <a:p>
            <a:pPr indent="-3429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https://mkyong.com/junit5/junit-5-assumptions-examples/</a:t>
            </a:r>
            <a:endParaRPr/>
          </a:p>
          <a:p>
            <a:pPr indent="-3429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https://junit.org/junit5/docs/current/user-guide/#writing-tests-conditional-execution</a:t>
            </a:r>
            <a:endParaRPr/>
          </a:p>
          <a:p>
            <a:pPr indent="-2413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0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0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5" name="Google Shape;285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1"/>
          <p:cNvSpPr txBox="1"/>
          <p:nvPr/>
        </p:nvSpPr>
        <p:spPr>
          <a:xfrm>
            <a:off x="1758510" y="3223150"/>
            <a:ext cx="3929595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1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  . 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5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p41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Testando exceptions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2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2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3" name="Google Shape;303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3"/>
          <p:cNvSpPr txBox="1"/>
          <p:nvPr/>
        </p:nvSpPr>
        <p:spPr>
          <a:xfrm>
            <a:off x="1758510" y="3223150"/>
            <a:ext cx="3929595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  . 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6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p43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Ordenando testes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" name="Google Shape;35;p17"/>
          <p:cNvSpPr/>
          <p:nvPr/>
        </p:nvSpPr>
        <p:spPr>
          <a:xfrm>
            <a:off x="2770508" y="1680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7"/>
          <p:cNvSpPr txBox="1"/>
          <p:nvPr/>
        </p:nvSpPr>
        <p:spPr>
          <a:xfrm>
            <a:off x="1186318" y="2580118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/>
          <p:nvPr/>
        </p:nvSpPr>
        <p:spPr>
          <a:xfrm>
            <a:off x="2770507" y="2637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Hello World, JUnit!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7"/>
          <p:cNvSpPr txBox="1"/>
          <p:nvPr/>
        </p:nvSpPr>
        <p:spPr>
          <a:xfrm>
            <a:off x="1186318" y="3446255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7"/>
          <p:cNvSpPr/>
          <p:nvPr/>
        </p:nvSpPr>
        <p:spPr>
          <a:xfrm>
            <a:off x="2770507" y="3503462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Aprofundando nos recursos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7"/>
          <p:cNvSpPr txBox="1"/>
          <p:nvPr/>
        </p:nvSpPr>
        <p:spPr>
          <a:xfrm>
            <a:off x="1186318" y="1713981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7"/>
          <p:cNvSpPr/>
          <p:nvPr/>
        </p:nvSpPr>
        <p:spPr>
          <a:xfrm>
            <a:off x="2770507" y="1771131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que escrever testes unitários ?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p44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https://junit.org/junit5/docs/current/user-guide/#writing-tests-test-execution-order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5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5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7" name="Google Shape;327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" y="0"/>
            <a:ext cx="925076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7"/>
          <p:cNvSpPr txBox="1"/>
          <p:nvPr/>
        </p:nvSpPr>
        <p:spPr>
          <a:xfrm>
            <a:off x="1758510" y="3223150"/>
            <a:ext cx="3741337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7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6" name="Google Shape;336;p47"/>
          <p:cNvSpPr txBox="1"/>
          <p:nvPr/>
        </p:nvSpPr>
        <p:spPr>
          <a:xfrm>
            <a:off x="1659795" y="1698575"/>
            <a:ext cx="5554552" cy="117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de testes nas IDEs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básico para executar testes unitários nas IDEs mais utilizadas pelo mercado</a:t>
            </a:r>
            <a:endParaRPr/>
          </a:p>
        </p:txBody>
      </p:sp>
      <p:sp>
        <p:nvSpPr>
          <p:cNvPr id="342" name="Google Shape;342;p4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9"/>
          <p:cNvSpPr txBox="1"/>
          <p:nvPr/>
        </p:nvSpPr>
        <p:spPr>
          <a:xfrm>
            <a:off x="1758510" y="3223150"/>
            <a:ext cx="3929595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9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  . 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p49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Visual Studio Code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p50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https://code.visualstudio.com/docs/java/java-testing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1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51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6" name="Google Shape;366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2"/>
          <p:cNvSpPr txBox="1"/>
          <p:nvPr/>
        </p:nvSpPr>
        <p:spPr>
          <a:xfrm>
            <a:off x="1758510" y="3223150"/>
            <a:ext cx="3929595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2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  . 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5" name="Google Shape;375;p52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Eclipse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1" name="Google Shape;381;p53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https://wiki.eclipse.org/Eclipse/Testing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https://nglauber.medium.com/junit-no-eclipse-ebd134fcf6d4</a:t>
            </a:r>
            <a:endParaRPr/>
          </a:p>
          <a:p>
            <a:pPr indent="-3429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https://edisciplinas.usp.br/pluginfile.php/5768433/mod_resource/content/0/Utilizando%20JUnit%20no%20Eclipse.pdf</a:t>
            </a:r>
            <a:endParaRPr/>
          </a:p>
          <a:p>
            <a:pPr indent="-2413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4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54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0" name="Google Shape;390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2770508" y="1680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"/>
          <p:cNvSpPr txBox="1"/>
          <p:nvPr/>
        </p:nvSpPr>
        <p:spPr>
          <a:xfrm>
            <a:off x="1186318" y="2580118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2770507" y="2637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Boas práticas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 txBox="1"/>
          <p:nvPr/>
        </p:nvSpPr>
        <p:spPr>
          <a:xfrm>
            <a:off x="1186318" y="3446255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2770507" y="3503462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 txBox="1"/>
          <p:nvPr/>
        </p:nvSpPr>
        <p:spPr>
          <a:xfrm>
            <a:off x="1186318" y="1713981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770507" y="1771131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de testes nas IDEs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5"/>
          <p:cNvSpPr txBox="1"/>
          <p:nvPr/>
        </p:nvSpPr>
        <p:spPr>
          <a:xfrm>
            <a:off x="1758510" y="3223150"/>
            <a:ext cx="3929595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5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  . 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9" name="Google Shape;399;p55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IntelliJ IDEA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Google Shape;405;p56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https://www.jetbrains.com/help/idea/tests-in-ide.html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5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4" name="Google Shape;414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307" y="0"/>
            <a:ext cx="92758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8"/>
          <p:cNvSpPr txBox="1"/>
          <p:nvPr/>
        </p:nvSpPr>
        <p:spPr>
          <a:xfrm>
            <a:off x="1758510" y="3223150"/>
            <a:ext cx="3741337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1" name="Google Shape;421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8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3" name="Google Shape;423;p58"/>
          <p:cNvSpPr txBox="1"/>
          <p:nvPr/>
        </p:nvSpPr>
        <p:spPr>
          <a:xfrm>
            <a:off x="1659795" y="1698575"/>
            <a:ext cx="5554552" cy="117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9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algumas boas práticas adotadas ao escrever testes unitários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0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Preocupe-se com os nomes</a:t>
            </a:r>
            <a:endParaRPr/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Preocupe-se com a facilidade de leitura</a:t>
            </a:r>
            <a:endParaRPr/>
          </a:p>
        </p:txBody>
      </p:sp>
      <p:sp>
        <p:nvSpPr>
          <p:cNvPr id="435" name="Google Shape;435;p6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Busque simplicidade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1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Procure escrever o código de teste o mais próximo possível do código de execução.</a:t>
            </a:r>
            <a:endParaRPr/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Veja um pouco sobre TDD</a:t>
            </a:r>
            <a:endParaRPr/>
          </a:p>
        </p:txBody>
      </p:sp>
      <p:sp>
        <p:nvSpPr>
          <p:cNvPr id="441" name="Google Shape;441;p6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Comece a testar cedo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Comece a testar cedo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Diagram&#10;&#10;Description automatically generated" id="447" name="Google Shape;44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8466" y="1663792"/>
            <a:ext cx="2743200" cy="2732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Nomenclatura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6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Busque padronização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precisam ser determinísticos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Icon&#10;&#10;Description automatically generated" id="459" name="Google Shape;45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2330" y="243986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460" name="Google Shape;460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3500" y="2439864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461" name="Google Shape;461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49775" y="2458706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5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Ferramentas de cobertura de código (Jacoco)</a:t>
            </a:r>
            <a:endParaRPr/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Automatize a execução dos seus testes</a:t>
            </a:r>
            <a:endParaRPr/>
          </a:p>
          <a:p>
            <a:pPr indent="-1333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6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Economize tempo automatizando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3" name="Google Shape;473;p66"/>
          <p:cNvSpPr txBox="1"/>
          <p:nvPr/>
        </p:nvSpPr>
        <p:spPr>
          <a:xfrm>
            <a:off x="565525" y="1463497"/>
            <a:ext cx="7733212" cy="3043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https://www.testim.io/blog/unit-testing-best-practices/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https://devporai.com.br/5-dicas-para-escrever-bons-testes-unitarios/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https://jeziellago.medium.com/testes-boas-pr%C3%A1ticas-e-patterns-6bfe0925040</a:t>
            </a:r>
            <a:endParaRPr/>
          </a:p>
          <a:p>
            <a:pPr indent="-241300" lvl="1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6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6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2" name="Google Shape;482;p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5709" y="0"/>
            <a:ext cx="92005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8"/>
          <p:cNvSpPr txBox="1"/>
          <p:nvPr/>
        </p:nvSpPr>
        <p:spPr>
          <a:xfrm>
            <a:off x="1758510" y="3223150"/>
            <a:ext cx="3741337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9" name="Google Shape;489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68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1" name="Google Shape;491;p68"/>
          <p:cNvSpPr txBox="1"/>
          <p:nvPr/>
        </p:nvSpPr>
        <p:spPr>
          <a:xfrm>
            <a:off x="1659795" y="1698575"/>
            <a:ext cx="5554552" cy="1179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9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Configuração</a:t>
            </a:r>
            <a:endParaRPr/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Principais recursos</a:t>
            </a:r>
            <a:endParaRPr/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os recursos das IDEs</a:t>
            </a:r>
            <a:endParaRPr/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Boas práticas</a:t>
            </a:r>
            <a:endParaRPr/>
          </a:p>
        </p:txBody>
      </p:sp>
      <p:sp>
        <p:nvSpPr>
          <p:cNvPr id="497" name="Google Shape;497;p6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vimos até aqui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0"/>
          <p:cNvSpPr txBox="1"/>
          <p:nvPr/>
        </p:nvSpPr>
        <p:spPr>
          <a:xfrm>
            <a:off x="514128" y="4423420"/>
            <a:ext cx="5991000" cy="6652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willyancaetano/junit5-exemplos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7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Graphical user interface, text, application, email&#10;&#10;Description automatically generated" id="504" name="Google Shape;504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471" y="1487121"/>
            <a:ext cx="6674618" cy="2985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1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0" i="0" lang="en-US" sz="2400" u="sng" cap="none" strike="noStrike">
                <a:solidFill>
                  <a:srgbClr val="040A24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https://junit.org/junit5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Boas práticas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Princípios FIRST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Pesquisar sobre automatizar testes</a:t>
            </a:r>
            <a:endParaRPr/>
          </a:p>
        </p:txBody>
      </p:sp>
      <p:sp>
        <p:nvSpPr>
          <p:cNvPr id="510" name="Google Shape;510;p7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vimos até aqui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g10180a8d9a1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g10180a8d9a1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g10180a8d9a1_0_1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b="0" i="0" sz="55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9" name="Google Shape;519;g10180a8d9a1_0_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2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333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40A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 txBox="1"/>
          <p:nvPr/>
        </p:nvSpPr>
        <p:spPr>
          <a:xfrm>
            <a:off x="1758510" y="3223150"/>
            <a:ext cx="3741337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Testes unitários com JUnit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5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escrever testes unitários?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/>
        </p:nvSpPr>
        <p:spPr>
          <a:xfrm>
            <a:off x="1027180" y="2195868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que é testes unitários e sua importância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/>
        </p:nvSpPr>
        <p:spPr>
          <a:xfrm>
            <a:off x="993929" y="1972300"/>
            <a:ext cx="7464271" cy="2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Também chamado de testes de unidade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Testar a menor unidade de código possível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4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Unidade: função, método, classes</a:t>
            </a:r>
            <a:endParaRPr/>
          </a:p>
          <a:p>
            <a:pPr indent="-342900" lvl="4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Testar uma aplicação na sua menor parte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4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escrito em tempo de desenvolvimento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7"/>
          <p:cNvSpPr txBox="1"/>
          <p:nvPr/>
        </p:nvSpPr>
        <p:spPr>
          <a:xfrm>
            <a:off x="1091974" y="-32048"/>
            <a:ext cx="7410300" cy="1185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</a:t>
            </a: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</a:t>
            </a:r>
            <a:r>
              <a:rPr b="1" i="0" lang="en-US" sz="4000" u="none" cap="none" strike="noStrik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testes unitários?</a:t>
            </a:r>
            <a:endParaRPr b="0" i="0" sz="4000" u="none" cap="none" strike="noStrik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