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2" r:id="rId3"/>
    <p:sldId id="349" r:id="rId4"/>
    <p:sldId id="350" r:id="rId5"/>
    <p:sldId id="353" r:id="rId6"/>
    <p:sldId id="385" r:id="rId7"/>
    <p:sldId id="354" r:id="rId8"/>
    <p:sldId id="351" r:id="rId9"/>
    <p:sldId id="352" r:id="rId10"/>
    <p:sldId id="355" r:id="rId11"/>
    <p:sldId id="379" r:id="rId12"/>
    <p:sldId id="381" r:id="rId13"/>
    <p:sldId id="380" r:id="rId14"/>
    <p:sldId id="382" r:id="rId15"/>
    <p:sldId id="383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71" r:id="rId24"/>
    <p:sldId id="373" r:id="rId25"/>
    <p:sldId id="374" r:id="rId26"/>
    <p:sldId id="375" r:id="rId27"/>
    <p:sldId id="364" r:id="rId28"/>
    <p:sldId id="365" r:id="rId29"/>
    <p:sldId id="366" r:id="rId30"/>
    <p:sldId id="368" r:id="rId31"/>
    <p:sldId id="376" r:id="rId32"/>
    <p:sldId id="377" r:id="rId33"/>
    <p:sldId id="378" r:id="rId34"/>
    <p:sldId id="384" r:id="rId35"/>
    <p:sldId id="348" r:id="rId36"/>
  </p:sldIdLst>
  <p:sldSz cx="9144000" cy="6858000" type="screen4x3"/>
  <p:notesSz cx="6858000" cy="100012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7B7B7B"/>
    <a:srgbClr val="565656"/>
    <a:srgbClr val="769D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4286" autoAdjust="0"/>
  </p:normalViewPr>
  <p:slideViewPr>
    <p:cSldViewPr>
      <p:cViewPr>
        <p:scale>
          <a:sx n="70" d="100"/>
          <a:sy n="70" d="100"/>
        </p:scale>
        <p:origin x="-198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EE9E2-40E1-48CF-820F-16E215F202D1}" type="datetimeFigureOut">
              <a:rPr lang="pt-BR" smtClean="0"/>
              <a:pPr/>
              <a:t>30/01/2014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9451"/>
            <a:ext cx="2971800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9499451"/>
            <a:ext cx="2971800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FBEC-2BC7-411D-BBBC-D6E363DF74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88EC1-B082-43AA-AE7C-40F99106C218}" type="datetimeFigureOut">
              <a:rPr lang="pt-BR" smtClean="0"/>
              <a:pPr/>
              <a:t>30/01/2014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9451"/>
            <a:ext cx="2971800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499451"/>
            <a:ext cx="2971800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E646C-9944-4634-A998-A930AD8A46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- Existe uma cidade chamada Ouro Preto?</a:t>
            </a:r>
          </a:p>
          <a:p>
            <a:r>
              <a:rPr lang="pt-BR" dirty="0" smtClean="0"/>
              <a:t>R: SIM (dados escalares)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- Qual a cidade localizada no ponto Lat./Long?</a:t>
            </a:r>
          </a:p>
          <a:p>
            <a:r>
              <a:rPr lang="pt-BR" dirty="0" smtClean="0"/>
              <a:t>R: Ouro Preto (dados espaciais)</a:t>
            </a:r>
          </a:p>
          <a:p>
            <a:endParaRPr lang="pt-BR" dirty="0" smtClean="0"/>
          </a:p>
          <a:p>
            <a:r>
              <a:rPr lang="pt-BR" dirty="0" smtClean="0"/>
              <a:t>- Em ordem alfabética, qual a cidade subsequente a "Ouro Preto"?</a:t>
            </a:r>
          </a:p>
          <a:p>
            <a:r>
              <a:rPr lang="pt-BR" dirty="0" smtClean="0"/>
              <a:t>R: </a:t>
            </a:r>
            <a:r>
              <a:rPr lang="pt-BR" dirty="0" err="1" smtClean="0"/>
              <a:t>Piranga</a:t>
            </a:r>
            <a:r>
              <a:rPr lang="pt-BR" dirty="0" smtClean="0"/>
              <a:t> (dados escalares)</a:t>
            </a:r>
          </a:p>
          <a:p>
            <a:endParaRPr lang="pt-BR" dirty="0" smtClean="0"/>
          </a:p>
          <a:p>
            <a:r>
              <a:rPr lang="pt-BR" dirty="0" smtClean="0"/>
              <a:t>- Quais as cidades vizinhas a "Ouro Preto"?</a:t>
            </a:r>
          </a:p>
          <a:p>
            <a:r>
              <a:rPr lang="pt-BR" dirty="0" smtClean="0"/>
              <a:t>R: Itabirito, Mariana, Catas Altas Noruega, Ouro Branco, Congonhas,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(dados espaciais)(tem que calcular </a:t>
            </a:r>
            <a:r>
              <a:rPr lang="pt-BR" dirty="0" err="1" smtClean="0"/>
              <a:t>poligonos</a:t>
            </a:r>
            <a:r>
              <a:rPr lang="pt-BR" dirty="0" smtClean="0"/>
              <a:t> </a:t>
            </a:r>
            <a:r>
              <a:rPr lang="pt-BR" b="1" dirty="0" smtClean="0"/>
              <a:t>adjacentes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- Qual a população total de "Ouro Preto"?</a:t>
            </a:r>
          </a:p>
          <a:p>
            <a:r>
              <a:rPr lang="pt-BR" dirty="0" smtClean="0"/>
              <a:t>R: 70 mil hab. (dados escalares)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baseline="0" dirty="0" smtClean="0"/>
          </a:p>
          <a:p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baseline="0" dirty="0" smtClean="0"/>
          </a:p>
          <a:p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baseline="0" dirty="0" smtClean="0"/>
          </a:p>
          <a:p>
            <a:endParaRPr lang="pt-BR" baseline="0" dirty="0" smtClean="0"/>
          </a:p>
          <a:p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E646C-9944-4634-A998-A930AD8A46C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F3DD-3DFF-406B-A6C9-BBF46DBAFF67}" type="datetime1">
              <a:rPr lang="pt-BR" smtClean="0"/>
              <a:pPr/>
              <a:t>30/01/2014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15A2-A4F8-478D-B7AE-A2B604B102B0}" type="datetime1">
              <a:rPr lang="pt-BR" smtClean="0"/>
              <a:pPr/>
              <a:t>30/01/2014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59F7-4FF4-444E-91DF-60383CAF5DB5}" type="datetime1">
              <a:rPr lang="pt-BR" smtClean="0"/>
              <a:pPr/>
              <a:t>30/01/2014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792-55E8-45B9-BD0B-7FE9341EC217}" type="datetime1">
              <a:rPr lang="pt-BR" smtClean="0"/>
              <a:pPr/>
              <a:t>30/01/2014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78BA-122D-49FC-BF4E-BD59A52A4324}" type="datetime1">
              <a:rPr lang="pt-BR" smtClean="0"/>
              <a:pPr/>
              <a:t>30/01/2014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E39A-CDA0-4572-BE96-E87AA3FAE4BB}" type="datetime1">
              <a:rPr lang="pt-BR" smtClean="0"/>
              <a:pPr/>
              <a:t>30/01/2014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0501-8D87-4CF3-8505-0BF367C77B99}" type="datetime1">
              <a:rPr lang="pt-BR" smtClean="0"/>
              <a:pPr/>
              <a:t>30/01/2014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BC42-5370-4CED-99A2-8B3B2279211A}" type="datetime1">
              <a:rPr lang="pt-BR" smtClean="0"/>
              <a:pPr/>
              <a:t>30/01/2014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34AC-FEE3-4C52-B0F7-6BE53B338F7D}" type="datetime1">
              <a:rPr lang="pt-BR" smtClean="0"/>
              <a:pPr/>
              <a:t>30/01/2014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42A5-57C0-4B0E-9E8E-3216AF30DB0C}" type="datetime1">
              <a:rPr lang="pt-BR" smtClean="0"/>
              <a:pPr/>
              <a:t>30/01/2014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C1D0-E4C8-4313-AB56-5A2E0F2191FC}" type="datetime1">
              <a:rPr lang="pt-BR" smtClean="0"/>
              <a:pPr/>
              <a:t>30/01/2014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526A2-9FF2-4674-A35B-2AE1B48A42FC}" type="datetime1">
              <a:rPr lang="pt-BR" smtClean="0"/>
              <a:pPr/>
              <a:t>30/01/2014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ESTRUTURAS DE DADOS ESPACIAIS</a:t>
            </a:r>
            <a:endParaRPr lang="pt-BR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443608" y="5492824"/>
            <a:ext cx="6400800" cy="1032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Universidade Federal de Ouro Preto – UFOP 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Instituto de Ciências Exatas e Biológicas – ICEB 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Departamento de Computação – DECOM 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Algoritmos e Estrutura de Dados II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Diferenças entre consultas de </a:t>
            </a:r>
            <a:br>
              <a:rPr lang="pt-B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dados escalares e espaciais</a:t>
            </a:r>
            <a:endParaRPr lang="pt-BR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u="sng" smtClean="0"/>
              <a:pPr/>
              <a:t>10</a:t>
            </a:fld>
            <a:endParaRPr lang="pt-BR" u="sng"/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900" y="1031963"/>
            <a:ext cx="7328867" cy="572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aixaDeTexto 12"/>
          <p:cNvSpPr txBox="1"/>
          <p:nvPr/>
        </p:nvSpPr>
        <p:spPr>
          <a:xfrm>
            <a:off x="6516216" y="1040861"/>
            <a:ext cx="237626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Existe uma cidade chamada Ouro Preto?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537991" y="1050761"/>
            <a:ext cx="237626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Qual a cidade localizada no ponto Lat.: -20° 17' 15” e </a:t>
            </a:r>
          </a:p>
          <a:p>
            <a:r>
              <a:rPr lang="pt-BR" dirty="0" smtClean="0"/>
              <a:t>Long.: -43° 30' 29'‘ ?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528848" y="1017111"/>
            <a:ext cx="2435639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Em ordem alfabética, qual a cidade subsequente a “Ouro Preto” ?</a:t>
            </a:r>
            <a:endParaRPr lang="pt-BR" sz="20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34041" y="1034936"/>
            <a:ext cx="237626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Quais as cidades vizinhas a “Ouro Preto”?</a:t>
            </a:r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516216" y="1029744"/>
            <a:ext cx="2376264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Qual a população total de “Ouro Preto”?</a:t>
            </a:r>
          </a:p>
          <a:p>
            <a:endParaRPr lang="pt-BR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Bancos de Dados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052736"/>
            <a:ext cx="835292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pt-BR" sz="2400" b="1" u="sng" dirty="0" smtClean="0"/>
              <a:t>Conceito</a:t>
            </a:r>
            <a:r>
              <a:rPr lang="pt-BR" sz="2400" b="1" dirty="0" smtClean="0"/>
              <a:t>: </a:t>
            </a:r>
            <a:r>
              <a:rPr lang="pt-BR" sz="2400" dirty="0" smtClean="0"/>
              <a:t>um banco de dados é uma coleção de dados relacionados, projetados para uma finalidade específica.</a:t>
            </a:r>
          </a:p>
          <a:p>
            <a:pPr algn="just">
              <a:spcAft>
                <a:spcPts val="1800"/>
              </a:spcAft>
            </a:pPr>
            <a:r>
              <a:rPr lang="pt-BR" sz="2400" dirty="0" smtClean="0"/>
              <a:t>Exemplo: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467544" y="2808223"/>
          <a:ext cx="7992885" cy="13681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24134"/>
                <a:gridCol w="648072"/>
                <a:gridCol w="864096"/>
                <a:gridCol w="2520280"/>
                <a:gridCol w="2736303"/>
              </a:tblGrid>
              <a:tr h="45605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Inscrição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Nota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Curso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00467354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47,8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VIÇOSA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ADMINISTRAÇÃO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00085820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52,0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UBERLÂNDIA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DIREITO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77424" y="4509120"/>
          <a:ext cx="8055016" cy="13681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86264"/>
                <a:gridCol w="2448272"/>
                <a:gridCol w="1296144"/>
                <a:gridCol w="3024336"/>
              </a:tblGrid>
              <a:tr h="45605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Inscrição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Data </a:t>
                      </a:r>
                      <a:r>
                        <a:rPr lang="pt-BR" dirty="0" err="1" smtClean="0"/>
                        <a:t>Nasc</a:t>
                      </a:r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00467354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 PEREIRA</a:t>
                      </a:r>
                      <a:r>
                        <a:rPr lang="pt-BR" baseline="0" dirty="0" smtClean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09/07/1990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RUA</a:t>
                      </a:r>
                      <a:r>
                        <a:rPr lang="pt-BR" baseline="0" dirty="0" smtClean="0"/>
                        <a:t> DOS IPÊS, 390 ...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00085820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ANA MÁRCIA BARBOSA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05/10/1992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AV.</a:t>
                      </a:r>
                      <a:r>
                        <a:rPr lang="pt-BR" baseline="0" dirty="0" smtClean="0"/>
                        <a:t> JK, 74 - CENTRO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Bancos de Dados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052736"/>
            <a:ext cx="8352928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pt-BR" sz="2400" b="1" dirty="0" smtClean="0"/>
              <a:t>Aplicações:</a:t>
            </a:r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b="1" dirty="0" smtClean="0"/>
              <a:t> </a:t>
            </a:r>
            <a:r>
              <a:rPr lang="pt-BR" sz="2400" dirty="0" smtClean="0"/>
              <a:t>Bancos (ex.: depósito ou retirada de fundos da conta bancária);</a:t>
            </a:r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Hotéis (ex: reservas de quartos);</a:t>
            </a:r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Empresas aéreas (ex: compra e reserva de passagens);</a:t>
            </a:r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Bibliotecas (ex: consulta ao acervo);</a:t>
            </a:r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Supermercados (ex:  identificação dos produtos comprados, controle do estoque);</a:t>
            </a:r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Lojas virtuais (ex: clientes e produtos vendidos pelo site);</a:t>
            </a:r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Redes sociais (ex: fotografias, postagens, curtidas, localização)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Bancos de Dados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052736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pt-BR" sz="2400" b="1" u="sng" dirty="0" smtClean="0"/>
              <a:t>SGBD</a:t>
            </a:r>
            <a:r>
              <a:rPr lang="pt-BR" sz="2400" b="1" dirty="0" smtClean="0"/>
              <a:t>: </a:t>
            </a:r>
            <a:r>
              <a:rPr lang="pt-BR" sz="2400" dirty="0" smtClean="0"/>
              <a:t>Sistema Gerenciador de Banco de Dados. Exemplos:</a:t>
            </a:r>
          </a:p>
        </p:txBody>
      </p:sp>
      <p:pic>
        <p:nvPicPr>
          <p:cNvPr id="4098" name="Picture 2" descr="http://www.savati.com.br/img/logos_opensource/postg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772815"/>
            <a:ext cx="2160240" cy="1741695"/>
          </a:xfrm>
          <a:prstGeom prst="rect">
            <a:avLst/>
          </a:prstGeom>
          <a:noFill/>
        </p:spPr>
      </p:pic>
      <p:pic>
        <p:nvPicPr>
          <p:cNvPr id="4100" name="Picture 4" descr="http://www.savati.com.br/img/logos_opensource/mysq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628800"/>
            <a:ext cx="2470733" cy="1584176"/>
          </a:xfrm>
          <a:prstGeom prst="rect">
            <a:avLst/>
          </a:prstGeom>
          <a:noFill/>
        </p:spPr>
      </p:pic>
      <p:pic>
        <p:nvPicPr>
          <p:cNvPr id="4104" name="Picture 8" descr="https://encrypted-tbn2.gstatic.com/images?q=tbn:ANd9GcTVVOdG1ENAwuUddtmxAkt2PPqRPnYd5RrZPB_bqTSL-zALrtahyGcZgh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4256" y="4015704"/>
            <a:ext cx="2362200" cy="1933576"/>
          </a:xfrm>
          <a:prstGeom prst="rect">
            <a:avLst/>
          </a:prstGeom>
          <a:noFill/>
        </p:spPr>
      </p:pic>
      <p:sp>
        <p:nvSpPr>
          <p:cNvPr id="4106" name="AutoShape 10" descr="data:image/jpeg;base64,/9j/4AAQSkZJRgABAQAAAQABAAD/2wCEAAkGBxQSEhUUExISFRUVFxUTGBIWFBUVFRoWFBQWGBYWFBQYHCggGBolGxUYITEhJSktLi4uGB8/ODMsNygvLisBCgoKDg0OGxAQGiwmICQwNC00LDQsLCw0LC0sLCwuLywwLDQsLCw0LywvLCwsLDQ0LCwsLDQsLy0sLCwsLCwuLP/AABEIAOEA4QMBEQACEQEDEQH/xAAbAAEAAgMBAQAAAAAAAAAAAAAABgcDBAUCAf/EAEQQAAECAwQGBgcFBwMFAAAAAAEAAgMREgQFITEGQVFhgZETIjJScaEHQmJyscHRI4KSovAUM1OywtLhNGNzFyRD4vH/xAAbAQEAAwEBAQEAAAAAAAAAAAAABAUGAwIBB//EAD4RAAEDAgMECAQFAgUFAQAAAAABAhEDBAUhMRJBUWETcYGRobHB0SIy4fAGFCNCUjPxNGJykqIWJENTghX/2gAMAwEAAhEDEQA/ALxQBAEAQBAEAQBAEAQBAEAJXxVRNQF9AJXxVRElQfA4HIr417XaLIg+r0AgCAIAgCAIAgCAIAgCAIAgCAIAgCAIAgCAIDUj3jDbrmdgx88lVXWNWlvkrpXgmfjp4nZtB7txiZaYr+wwNHed8gorL6/uv6FJGN/k72y9UPS06bPmWeozNszj24jjuHVHlipjLCq7OvWc7knwJ4Z+J4Won7U9TMyC0ZAeOvmplO2o01lrUnjv79TwrlUyLueQgMMWysdm0eOR5hQrjDravnUYk8dF70zPbajm6KasSwvH7uI4biTL9cFV1cIuKedrXcnJVVU++xTqlZq/M013WyND7bZjbL5jBQX4nidmv/cMRU4x6pl3pJ0SlSf8qmxBvZh7QLfMc1PtvxFbVMqiK1e9O9PY5utnJpmbzHhwmCCNoxV5TqsqN2mKipxTM4Kipkp6XQ+BAEAQBAEAQBAEAQBAEAQBAEAQGhbL0YzAdZ2wZDxKpr7GqFtLW/E7gm7rX7UkU7dz81yQ0GdLaNcm8m/+yo2piGKrmsM7k91+9CQvRUes6Vlu5jMZVHafkNS0Flg9tawsbTuK+iaJ58yLUruf1G4rU4hAEAQBAEAQHwhfFRFSFBoWq6mOxb1Tuy5fRUd5gFvW+Kn8C8tO72gkMuHN1zOVFhRIJniPaGR/WwrM1ba8w5+1mnNNF++CoS2up1UN2yXzqiD7w+Y+iurL8RIvw3Kf/Seqe3ccKlrvYdZjwRMEEHWFpmVG1Go5iyi7yIqKiwp6Xs+BAEAQBAEAQBAEAQBAEB4ixQ0EuIAGtc6tVlJivesIm8+tarlhDgW+9nP6rJhuXtH6eCx2IYzVuF6OhKN8V++H9ixpWyMzdqbN3XR60Tgz+76KZhuAokVLnsb7+3fwOVa63M7zsASWoRERIQhH1fQEAQBAEAQBAEAQBAfHNBEiJjYV5c1rkVrklF3H1FjNDjW+5/Wh/g/tPyWXxDANalt/t9vb+xNpXW5/ec2y2x8I4cWnLiNRVHaXtezf8C9bV07U4+JJfSbUTMkVhtzYowwOtpz/AMhbawxGldtluTt6cPdOZW1aLqa56G0rA5BAEAQBAEAQBAEAQGK02hsNpc4yA5k7BvXC5uadvTWpUXJPuEPbGOe7ZaRa2W18dwEtcmsH6xKw95eVr+qiRlub97y2p0m0m+p3LruwQxU6Rf5DcPqtNhmEstU235v8ur3K+vcK/JNDpK5IwQBAEAQBAEAQBAEAQBAEAQHPvO7RFExg/bqO4/VVGJ4Uy7Tabk/jx5L77iRQuFprC6Ebm6G7W1zTxBWLirbVd7XNXu++5S0hr28UUkd1XmIokcHjVt3j6LaYZijbtuy7J6buPNCsuLdaaymh0VbkYIAgCAIAgCAIDxGihjS5xkBiSudWqykxXvWEQ9NarlhCIXjb3RnT1ZNb+tZWEv7195VnduT73qXNGilJsd6neua7ejFTh1z+UbBv2rTYThiWzOkqJ8a+CcPcr7m46RdlunmdRXJECAIAgCAIAgCAIAgCAIAgCAIAgObfN3dK2pvbGW8bCqjFcNS6ZtsT40058vYlW1fo1hdCLMeWmYmCDxBCxTXPpv2m5KngWytRyQuhLLpvERm44PGY+Y3Lc4ZiCXdPPJyap6py8inuKC0ncjfVmRwgCAIAgCAICJ3/AHl0jqGnqNPN23wCxuMX/T1OiYvwt8V9k3d/AuLS32G7S6qbOjd3z+1cMB2Bv1u+ilYHh8r+Yen+n39u/gcr2vH6be32JGtQVgQBAEAQHl7w0EkyAEydwXlzkY1XOXJD6iKqwhw4ukrQerDJG0kDykVn6n4hpo6GMVU4zHuT24e6M3GxZdIITsHTYd+XMfNSaGOW1RYdLevTv94Ob7Go3TM6kN4cJggjaDMc1bse16bTVlCIqKiwp6Xo+BAEAQBAEAQBAEBGtJLDSekaMHYO8dR4/rNZPHbHYd+YYmS69fHt8+stLKttJsLu0OTZbU6G4ObmPMawdypbau+3qJUZqnjyJtSmj2q1Sa2S0iIwPbkfI6wVv7euyvTSozRfuChqU1puVqmZdzwEAQBAEBydIrw6KHSD1nzA3DWflxVTi950FHZb8zsupN6+xMsqHSPldEIxdtlMWI1g14k7GjM/rasrZWq3NZKadvJC2r1EpMVyk7hsDQABIASA3Bb5jUY1GtTJDPKqqsqel6PgQBAEAQGhf0+giS2DlMT8lX4rP5SpHD1JFpHTNkhFSwhfwduPo5FAm0tcdbcjwngfJXlXAa7Wy1UVeGnd9oQGX9NVhUg5TIr4TjIuY4ZjEHiFVMfWt3qjVVq93ehMVrKiZwqHUsuksRvbDXjb2TzGHkrahj1dmVREd4L7eBEqYexflWPE6tn0igu7VTDvExzE1bUcbtX/ADKretPVJIb7Cq3TM6EG2Q3dl7D4OBVlTuaNT5HovahGdSe3VFMkWM1om5wA2kyXt9RjE2nKiIeWsc5YRDHYrSIjA8ZGcvAOI+S521dtemlRuiz5weqtNabtlTOu5zCAIAgMVqgCIxzDk4S+hXKvRbWpupu0U903qxyOTcQGKwtcWnNpIPiF+eVKbqb1Y7VMjRNVHIjk3nV0bvCh9BPVf5O1c8uSuMFvOiq9E75XeC/XTuId7Q22baap5EuWwKYIAgCAFAQC97d00VztXZb7oy558Vg7+5/MV3P3aJ1J769ppLaj0VNG79/WSHROyUwzEObzIe6PqZ8gtBgdtsUlqrq7yT3X0KzEasv2E3eZ3leFcEAQBAc2974bAEu085N+bjqCrr/EadqkauXd6qSra1dWWdE4kUtF8RnmZiOG5pLR5fNZatiN1VWVeqckyLhlrSYmTe/M13Wp5wL3meouJUZ1eq5IV696nVKbE0RO4xVLjB7gz/t0T+JE/G76qR+Zr/zd3r7nPoaf8U7kMcSM52LnFx2kk/Fcnve9Zeqr1rJ6axrdEg8VLzB6g6tz3UI8/tWtl6gE3eMsJDmrSww1t0krUROW/wC+8h3NytH9s89x03aKt1RXcWgqzX8PU9z17kIiYk7+JjbopjjFEtzMf5lyT8PZ51Mur6npcTy+Xx+hIbNAENoY3JokP8rRUaTaTEpt0QrXvV7lcu8yroeAgCAIAgIfpVApjVDJ4nxbgfKSyGOUNi420/cnimXsXeHv2qWzwOLUqYnwTy5rb00JrtY6rveGfPA8Vu8PufzFBH79F60+5M7c0eiqK3duN5TSOEAQHK0ltfRwHSzf1Bxz8gVW4rX6K2WNVy79fCSZY0ukrJwTMg8Jpc4NGbiGjxJkFjmMV7kamq5d5oHKjUVV3Fk2eEGNa0ZNAaPACS/QKdNKbEY3REgyr3K5yuXeZF7PIQBAYrVFoY50p0tc6XgJrnVf0bHP4Iq9x7pt2nI3ipXMaOXuLnGZcZkrAVHuqOV7llVNQ1iNRGpoh4qXiD1AqSBAqSBAqSBAqSBAqSBB9bEIMwSCMiDIjwK+tVWrKLCnxWoqQpIbq0mIk2NiO+Mx7wGfx8Vf2WNOb8NfNOO/tT7XrKy4w5F+KlrwJTCiBwDmkEHEEYhaRj2vRHNWUUp3NVqwup7Xo+BAEAQBAEBH9MoU4THd10uDgfmAqPHqc0Wv4L5/aFlhjv1FbxTyIjUsrBdwd7RC2UxDDOTxMe83/E+SvMDr7FVaS6O80+nkVuJUppo9N3kpMFqikCAICG6aWqcVrNTGzPi4/QDmsxjlXaqtp8EntX+3iXuF04pq/ivkaWjEKu0s2Nm88Bh5kKJhVLbum8pX77Tvfu2aC88ifrZGbCAIAgPjhPA5FfFSclCLBBb8uR8ElzQXQ9Tsy3c76rIX+Gvt1VzElnl1+5orS8bWSHZO8+o0rssD47qWDLEuOQG/6KJa2lS5fss7V4HevXZRbtOJJB0RZLrxHk+yGtHmCr5mA0kT43qvVCe5VOxR/wC1qffcebToi2X2cRwOx8iDxAEvNeauAsj9N6zzz8oPtPFHT8bU7CNW6xvgupeJHUcwRtB1qhuLapQfs1E+pbUqrKrdpimvUuEHSBUkCBUkCBUkCDqXHfLoDpGZhk9Zuz2m7/irHD791s+F+RdU4c0+8yJd2iVm5fN95E9Y4EAgzBEwdxWyRUVJQzioqLCnpfT4EAQBAEBxNLz/ANufeaqrGf8ACr1oT8N/r9ikHqWQg0EGax2kw3tePVcHcAcRyXWhUWlUbUTcsnipTR7FbxLMaZ4hb9FkyapB9QBAVpflortEV3tlvBvVHkFib5+3cPdzjuy9DV2lPYotTl55nW0GZOLEdsZL8Th/arDA2fqudwTzX6ELFlim1Ofp9SarTFCEAQBAEAQGCz2RkMuLGBtRmZCUyNy5U6NOmqqxESTo+q98I5ZgzrqcwgOXpHZGxID55saXtOsFon5ykoGJUG1bd07klOwl2NVzKzY3rHeV5UsYaeBUggVIIFSCBUggn+icYuszZ+qXN4A4eRktjhL1datndKeJm8RYja6xvzOwrEghAEAQBAR/TV8rON8Ro/K4/JVGNLFuicVT1LLC0msvV7EIqWUNBAqSBBY2j8euzwj7NP4DT8ltsPqbdsxeUd2Rl7xmxXcnOe/M6KmEU8vdIE7ATyXxVhJPqJKwVIXzxOZx5rBKqqsqbXZjJCWaAdqN4Q/i9X2B6v7PUpsY0Z2+hMVoCiCAIAgCAIAgCAEoCH6U6Qtc0wYRmDg94yl3WnXvP6GfxPEWuatGkszqvonqXmH2DmqlWp2J6qROpUEFzAqSBAqSBAqSBAqSBBYWiEOVlZ7Rc78xA+C12FN2bVvOV8TM4k6bheUeR2lYkAIAgCAICK6expMhN2uc78IA/qVHjjvgY3nPd/cuMHZLnO5R3/2IbUs5BewKkgQTvQiLOzkd17hzDXfMrU4M6beOCr7+pncVbFdF4p7khVsVhq3o+UGKdkN55NK5XDtmk5eS+R2t0mq1OaeZU4Kw6IbOCVej+J9pFbtY0/hdL+pXeCrD3pyQpsZb+m1ef35E4WiM+EAQBAEAQHiNGawFznBrRmSQBzK8uc1qS5YQ9NY5yw1JUjV46ZQ24QmmIe8eq3hrPkqmvjFNuVNNrnoha0MIqOzqLHLVfYjN5X9Gj4PfJvcaKW8dZ4lU1xfV66Q5cuCZFtQsaNHNqZ8VObNQ4JcCaQIE0gQJpAgTSBB7gsL3BrRMuIaBvJkF6axXuRqarkeXKjUVy6IWvY7OIbGsGTWhvISmtxSppTYjE3JBjKj1qPV671kzL2eAgCAIAgIFp1aZx2s7jBzcST5UrM4zU2qyN4J5/aGjwmnFFXcV8vtSOTVRBawJpAgmugDvs4o2PB5t/wALR4Iv6bk5+hQYynxtXl6krV0Uxp3yJ2eMP9qJ/IVwuUmi9OS+R3tViuzrTzKkqWMg2sHf0ItFNqaO+17PKr+lWWFO2bhE4oqevoVuK09q2VeCovp6lkLUGVCAIAgCA49/3+yzCXaiEYMB83HUPioV5fMt0jV3D3J1nYvuFnRvH2K+vK9Ykd1UR09jRg0e6355rMXFzUrul69m5DTULanQbDE7d6mpUuEHeBUkCBUkCBUkCBUkCBUkCBUkCCVaC3ZU8x3Dqsm1m9xGJ4A8zuVzhFrtO6Z2iadZTYvc7LehbquvV9fvUnS0RnQgCAIAgPjjLE5BAiSVLelt6WNEid5xI93JvkAsVcVelqufxXw3G1t6PRUms4J/fxNapcYO0CpIEE29HnYje834FaHBU+B/X6Gfxr5mdSkuV0UhitcOpj27WuHMELy9JaqHum7Zei8FKYDliYN4qGzd9r6KKyJ3HNdwBxHKa60X9HUa/gpyrUukpuZxSC4mmYmMjitmYVUjI+oAgCA5Okl8iywqsC93VY3frJ3D6bVEvLpLenO9dPvkTbG0W5qRuTX75lXx47nuLnOLnOMy45krJvc57lc5ZVTXsY1jUa1IRDxUvMH2BUkCBUkCBUkCBUkCBUkCBUkCDeua7n2iKIbfFztTW6z9BtUi2tnV6iMTt5IR7q4bb01e7sTipatjszYTGsYJNaJAfXetdTptptRjdEMbVqOqPV7tVMy9ngIAgCAICO6bXn0UCgHrxZtG5vrnlhxVdidx0dHZTV2XZvLTCrbpa22ujc+3d79hXE1l4NVAqSD5AqSBBP8A0eN+wiHbElyY36rRYOn6Ll5+iGbxpf1mpy9VJUrcpggKYvKF0caIzuve3gHEDyWOrM2Kjm8FU3tB23Sa7iiL4GtNcoOsFp6F3h01lZM9aH9kfu9k/hI81qcPrdJQTimXd9DHYpQ6K4Xg7Pv18TuqaVwQBAVVpZefT2l5n1WHo2+DTieJmfCSyt/WWrWXgmSGyw626GgnFc17fZDj1KFBOgVJAgVJAgVJAgVJAgVJAgVJAg9wWF7g1om5xDQNpJkAvTWK5Uamqnxyoxqudoha+j9ztssKkYuMi9+130GofUrWWtq23ZsprvUxd5duuam0um5OH14nTUkiBAEAQBAYLbamQmOiPMmtEyfkNpOUl4qVG02q5y5IdKVJ1V6MYkqpU99Xo60xXRHYA4Nb3WjIfM7yVk7muteor17Oo2lrbNt6SMTt5qaNSjwSIFSQIFSQILP0Hg02Nh7xe7m4geQC1GGs2bdvOV8TI4s/aunJwhPA7ynlaEBVuntl6O1uOqI1rx4ypPm2fFZvEqezXVeOfobHB6m3aon8VVPX1I7UoBaQSXQO9eitFDj1I0meDx2DxmW/eCscNr9HV2V0d57ipxi16Whtpq3Ps3+/YWetEZAIDVvS0dHBiRO4x7uLWkhc6r9im53BDtb0+kqtZxVE8Slw5Y+DfQKkg+QKkgQKkgQKkgQKkgQKkgQKkgQSLQKGHWxs/Va9w8ZU/BxVhhjEWuiruRSsxhyttVjeqJ6+haC0hjwgCAIAgNa8bfDgML4rg1o5k7GjMncFzq1WU27T1hDtRoVKz9imkqVhpJpE+1uli2E09Vn9T9rvhzJzd3duuF4NTd6qa6xw9tq3i5dV9E5eZxalDgnwKkgQKkgQJ7MTsSBBdN22booUOH3GNbyABK2FJmwxG8EgwNep0lRz+KqpsrocggId6SrDVBZGAxhukfdiSH8wbzKq8UpbVNH8PUvcCr7NV1Jf3J4p9JK4mqKDVAO2YbxnwTQQXBorfAtUBrz229SIPaAzlsIx47lqLSv01NHb95hsRtFtqytTRc06vpodhSSCczSf/SWj/if/AClcLr+i/qUl2H+Jp/6k8ynJrJm7gTQQJoIE0ECaCBNBAmggTQQblz3ibPGZFaJ0nEbWkScORPGS7UKq0qiPTccLm3SvSdTXf57i37svKHaGB8JwcNY1tOxw1FamlWZVbtMUw9xb1KD9iokevUba6HAIDRt98QIP7yMxp7tU3cGDE8lyqV6dP53IhIo2let/TYq+XfoRW9vSA0TFnhlx/iPwb4hgxPGSra2KtTKmk81Lm2wJy51nRyT308yFXheMSO6uK8vdvyA2NAwA8FUVar6q7T1k0FG3p0W7NNIQ1prkdYE0ECaCBNBB2dELF01rhNlg09K7wZiPzUjipdjS6Su3ln3EDE63Q2zl3rknb9JLdWoMQEAQGveFkbGhvhu7L2lp4jMbxmvFRiParV3nWjVdSqNqN1RZKQtcB0J7obxJzHFp8QZYbllXsVjlauqH6FTe2oxHt0XMw1LzB7g7Oil+GyRw4z6N0mxB7OpwG1px8J7VKtLjoakroupAxGy/NUdlPmTNPbt9i4obw4AggggEEYgg5EFaRFnNDCqiosKad+Qa7NGbrdCiAeJYZea5127VNyclO9o/YrsdwVPMpMOWTg/QIE0gCaQBNIAmkATSAJpAE0gCaQDJZ7S+G6pj3Md3muLTzC9Nc5iy1YU8vptemy9EVOeZ0zpTa5S/aH8mz5ympP52v/LyIf8A+ZaTPRp4+5p2i9Yz+3HjOB1GI4jlOS4urVXauXvJDLaiz5WNTsQ0wVyg7H2aQBNIAmkATSAJpAE0gFj+jW7aYT47hjENLfcYcTxdP8IV7hlHZYtRd/kZXHbjaqJRT9ua9a+yeZM1aFCEAQBAV16Tbmpc21MGDpMie8MGOPiOrwbtVRiVDNKidpqcAu5atu7dmnqnr3kCmqmDSQJpAgn3o70llKyxTgf3Tjt/hk/DlsCtsPuf/E5er2M1jeHTNxTT/Unr79/EsMiatzLlD2uD0cR8PuPcz8Di35LJvZsuVvBT9Ipv6RjX8URe9JMNS8we4FSQIFSQIFSQIFSQIFSQIFSQIFSQIFSQIFSQIFSQIFSQIFSQIFSQIFSQIFSQIFSQINy6bC60RmQmZvMp7Bm5x8BMrpRpLVejE3nC5rNoUnVHbvHghd1ks7YbGsYJNY0NA3ASC1DWo1qNTRD8+qVHVHq92q5mVejwEAQBAYLdZGxobobxNrwWkbjs2HevL2o9qtXRTpSqupPR7FzTMo+/brfZYzoL9WLXd5hnS4eMuBB2LOV6K0nq1T9CtLllzSSq3fryXehoTXEkwfQ7/wC/RfRBbegWkZtcMsifvYQbN2p7TOl3vYY89che2dwtVsO1QxOMYelrUR7Pldu4Lw6uBCNP7J0VtibIgbFH3hJ35muVZfM2ay88zQYNV6S0b/llPvsVCO1KHBawKkgQKkgQKkgQKkgQKkgQKkgQKkgQKkgQKkgQKkgQKkgQKkgQKkgQKkgQKkgQKkgQWl6Orh6GF08QSiRR1Qc2w8xxdgTuDd6vLC36Nu27VfIx2N33S1OhYvwt8V+mneTFWBRBAEAQBAEBH9MtHBbIPVkIzJmG4+bHHumXAyO4xrm3Ss2N5Z4XiC2lXP5V1T160+hTEaG5ji17S1zSWuacCCMwVQuarVhTfNc17Uc1ZRd54qXyD7BLPRlbujtoYThFY5n3myePJrhxU2wds1Y4oUuP0Nu02k/aqL2aeqEj9Kt3VQoccD926h3uxJSJ8HAD76k4jSliPTcVX4duNmq6iv7klOtPp5FZ1Kng1sCpIECpIECpIECpIECpIECpIECpIECpIECpIECpIECpIECpIECpIECpIECpIEEt0C0a/aYnSxG/YQzkcojx6u9o18tsp9na9Iu05MvMpcYxH8szo6a/GvgnHrXd38C2ldmJCAIAgCAIAgCAh+neiH7UOmggCO0ZZCI0eqTqcNR4HCREK6tekTabr5l7hGLfll6Kr8i/8efVxTtTnUURpaS1wLXAkFpBBBGYIORVOqKmSm3RUciKmaKZLHa3QojIjO0xzXjxaZyO4ykvrHK1yOTceatJtVisdoqR3l7/AGdusu2HHh8RUPJwPIhaD4arOSn5x+pZXP8AmYvl6L5FG3hZHwIr4UQSfDcWnhkRuIkRuIWeqU1Y5WruP0SjVbWptqM0VJ++rQwVLxB0gVJAgVJAgVJAgVJAgVJAgVJAgVJAgVJAgVJAgVJAgVJAgVJAgVJAgkOh+jD7a+Zm2C09eJt9hm12/VyBlW1stVc9CrxPEmWbITN66J6ry8y5bLZmwmNYxoaxoDWtGQAV61qNSEMHUqOqOV71lVMq+ngIAgCAIAgCAIAgIrploay2AxGShxwMH+q+WTYkv5sxvyUW4tm1UlNS5wvF32i7D82cOHNPbReWpT942GJZ4hhxmFjx6p2ai05Ebwqh9NzFhyG6oVqddiVKayik39Fukghv/ZIhk15qhE6nntM8HZjfPap1lWj9Newz34hw5Xt/MsTNPm6ty9m/l1Ha9JWjJjM/aYTZxIYk9ozfDGMwNbm4+InsAXS8t9tNtuqFfgWJJRd0FRfhXReC+y+C9pVFSqYNpAqSBAqSBAqSBAqSBAqSBAqSBAqSBAqSBAqSBAqSBAqSBAqXyBBLdD9C4lrIiRZw7PnPJ8TczY32uU8xNt7RX/E7TzKTE8Yp2s06eb/BvXz5d/BbdsllZCY2HDaGsaJBowACuGtRqQhh6lV9V6vesqu8zL6eAgCAIAgCAIAgCAIAgObflxwbXDojMDu64YPadrHavgdc1zqUm1EhyEq0va1q/bpLHLcvWhVGkmgdospL4VUaEDMPYD0jZZVMGOHebsngqyraPZm3NDa2GOW9ymxU+F3BdF6l9F8Sb+j7TAWtghRXAWhgzy6Ro9ce1tHEYYCZbXHSJDtfMz2NYSto/pKafAv/ABXh1cO7r5em2gRcXR7I0VGbnwMgdroWw+zr1Y4Hlc2k/EzuJmE46jUSjcrludw5L79/KsnzBIIIIJBBEiCMwQciqxUg1yQqSmh8qSD7AqSBAqSBAqSBAqSBAqSBAqSBAqSBAqSBBs3bYItofRBhuiO2NGW9zjg0byQvTKbnrDUONevSoM26rkRPvTevYWfot6O2QpRLUWxYgxEIYwmnfPtnxw3HNWdCya3N+amQxD8QPqyy3+FvHevt58yeBTjNhAEAQBAEAQBAEAQBAEAQBAEBwb40Ss8d4ihphRgahHhGh9Q1nU7iJri+gxyzovEsrbFbig3o52mLlsuzT3TsOpd4ihtMYtc4YdI0Uh+8s9Q7RMjfqHRsxmQ6y01dNNFRF3LnHbv8F815Gk2iFntom8URZSEZmDtwcMnjx4ELlVt2VNdeJNsMWr2aw1Zb/FdOzh9zJVmkGhVqsszR0sMf+WGCcPbZ2m+Y3qtqWr2c0NnZYza3OU7LuC+i6L58iNVqPBbQKkgQKkgQKkgQKkgQK0gQde6dGrXaZdFAeWmX2jhQyR1h7pA8Jrqyg9+iEG5xG1t/6j0nhqvcnrBO7j9FzRJ1qi1/7UKbW/eiHrHgB4qbTsUTN6mcu/xM5fht2xzXNe7TzJ9d93woDAyDDZDaPVaJcTtO8qa1qNSEQzNavUru26jlVeZsr0cggCAIAgCAIAgCAIAgCAIAgCAIAgCAIAgOJe+idktJJiwGVHHpGzY+e0ubKrjNcn0Kb9ULC2xW7tsqb1jguady+hFbb6J4R/dWmIzc9rYnwpUZ1i3cpdUvxTVT+pTRepVT3ND/AKTRJ/6tkv8AiPwqXj8iv8iR/wBVM/8AUv8Au+hsQPRKJ9e1kjY2CG+ZefgvSWPF3gc3/ipf20u930Q6tj9GFjYZvdHibnPDR+QA+a6NsqaaypCq/iW8ckNRrepJ81XyJDdujVkgSMKzwmkZOpqf+N03ea7tosbohV18Ruq/9Soq8phO5MjrLoQggCAIAgCAIAgCAIAgCAIAgCAIAgCAIAgCAIAgCAIAgCAIAgCAIAgCAIAgCAIAgCA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8" name="Picture 12" descr="https://encrypted-tbn2.gstatic.com/images?q=tbn:ANd9GcRQsEO5bdCDLkygqMdUyTczMJh7giKdYzuncANLWiyv9gChgFvDLQ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6594" y="4152105"/>
            <a:ext cx="1869182" cy="1869183"/>
          </a:xfrm>
          <a:prstGeom prst="rect">
            <a:avLst/>
          </a:prstGeom>
          <a:noFill/>
        </p:spPr>
      </p:pic>
      <p:pic>
        <p:nvPicPr>
          <p:cNvPr id="4110" name="Picture 14" descr="http://www.diptirk.com/wp-content/uploads/2010/07/oracle_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7824" y="4077072"/>
            <a:ext cx="2808312" cy="2106235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557554" y="6237312"/>
            <a:ext cx="80288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Já vêm com recursos avançados de pesquisa, ordenação, consultas, etc.</a:t>
            </a:r>
            <a:endParaRPr lang="pt-BR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Bancos de Dados Espaciais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052736"/>
            <a:ext cx="8352928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Um dos requisitos fundamentais para os sistemas de bancos de dados atuais é saber manipular dados espaciais: </a:t>
            </a:r>
          </a:p>
          <a:p>
            <a:endParaRPr lang="pt-BR" sz="24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 smtClean="0"/>
              <a:t> SIG (Cartografia);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 smtClean="0"/>
              <a:t> CAD (</a:t>
            </a:r>
            <a:r>
              <a:rPr lang="pt-BR" sz="2400" dirty="0" err="1" smtClean="0"/>
              <a:t>Computer-Aided</a:t>
            </a:r>
            <a:r>
              <a:rPr lang="pt-BR" sz="2400" dirty="0" smtClean="0"/>
              <a:t> Design);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 smtClean="0"/>
              <a:t> Robótica; 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 smtClean="0"/>
              <a:t> Bancos de dados científicos, com dados </a:t>
            </a:r>
            <a:r>
              <a:rPr lang="pt-BR" sz="2400" dirty="0" err="1" smtClean="0"/>
              <a:t>espaço-temporais</a:t>
            </a:r>
            <a:r>
              <a:rPr lang="pt-BR" sz="2400" dirty="0" smtClean="0"/>
              <a:t>;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 smtClean="0"/>
              <a:t> Bancos de dados espaciais de aplicações Web (</a:t>
            </a:r>
            <a:r>
              <a:rPr lang="pt-BR" sz="2400" dirty="0" err="1" smtClean="0"/>
              <a:t>Foursquare</a:t>
            </a:r>
            <a:r>
              <a:rPr lang="pt-BR" sz="2400" dirty="0" smtClean="0"/>
              <a:t>, </a:t>
            </a:r>
            <a:r>
              <a:rPr lang="pt-BR" sz="2400" dirty="0" err="1" smtClean="0"/>
              <a:t>Tinder</a:t>
            </a:r>
            <a:r>
              <a:rPr lang="pt-BR" sz="2400" dirty="0" smtClean="0"/>
              <a:t>, </a:t>
            </a:r>
            <a:r>
              <a:rPr lang="pt-BR" sz="2400" dirty="0" err="1" smtClean="0"/>
              <a:t>etc</a:t>
            </a:r>
            <a:r>
              <a:rPr lang="pt-BR" sz="2400" dirty="0" smtClean="0"/>
              <a:t>).</a:t>
            </a:r>
          </a:p>
          <a:p>
            <a:pPr algn="just">
              <a:spcAft>
                <a:spcPts val="1800"/>
              </a:spcAft>
            </a:pPr>
            <a:r>
              <a:rPr lang="pt-BR" sz="2400" b="1" dirty="0" smtClean="0"/>
              <a:t> </a:t>
            </a:r>
            <a:endParaRPr lang="pt-BR" sz="24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Bancos de Dados Espaciais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052736"/>
            <a:ext cx="8352928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Os bancos de dados espaciais precisam fazer análises como:</a:t>
            </a:r>
          </a:p>
          <a:p>
            <a:endParaRPr lang="pt-BR" sz="2400" dirty="0" smtClean="0"/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Medir distâncias, perímetro, áreas;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Calcular a conectividade e o caminho mais curto entre dois pontos; 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Analisar pontos e linhas dentro de um polígono;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Realizar buscar por região (intervalo);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etc.</a:t>
            </a:r>
          </a:p>
          <a:p>
            <a:endParaRPr lang="pt-BR" sz="24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Estruturas de Dados </a:t>
            </a:r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Escalares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u="sng" smtClean="0"/>
              <a:pPr/>
              <a:t>16</a:t>
            </a:fld>
            <a:endParaRPr lang="pt-BR" u="sng"/>
          </a:p>
        </p:txBody>
      </p:sp>
      <p:grpSp>
        <p:nvGrpSpPr>
          <p:cNvPr id="20" name="Grupo 19"/>
          <p:cNvGrpSpPr/>
          <p:nvPr/>
        </p:nvGrpSpPr>
        <p:grpSpPr>
          <a:xfrm>
            <a:off x="251520" y="1832191"/>
            <a:ext cx="8876844" cy="4045081"/>
            <a:chOff x="251520" y="1832191"/>
            <a:chExt cx="8876844" cy="4045081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323528" y="1832191"/>
              <a:ext cx="2592288" cy="13681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0" dirty="0" smtClean="0"/>
                <a:t>TABELAS HASH </a:t>
              </a:r>
              <a:endParaRPr lang="pt-BR" sz="3000" dirty="0"/>
            </a:p>
          </p:txBody>
        </p:sp>
        <p:pic>
          <p:nvPicPr>
            <p:cNvPr id="34818" name="Picture 2" descr="http://upload.wikimedia.org/wikipedia/commons/1/1c/Hash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520" y="3356992"/>
              <a:ext cx="8876844" cy="2520280"/>
            </a:xfrm>
            <a:prstGeom prst="rect">
              <a:avLst/>
            </a:prstGeom>
            <a:noFill/>
          </p:spPr>
        </p:pic>
      </p:grpSp>
      <p:grpSp>
        <p:nvGrpSpPr>
          <p:cNvPr id="21" name="Grupo 20"/>
          <p:cNvGrpSpPr/>
          <p:nvPr/>
        </p:nvGrpSpPr>
        <p:grpSpPr>
          <a:xfrm>
            <a:off x="2411760" y="1832191"/>
            <a:ext cx="4114800" cy="4300144"/>
            <a:chOff x="2411760" y="1832191"/>
            <a:chExt cx="4114800" cy="4300144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3347864" y="1832191"/>
              <a:ext cx="2592288" cy="13681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0" dirty="0" smtClean="0"/>
                <a:t>ÁRVORES BINÁRIAS</a:t>
              </a:r>
              <a:endParaRPr lang="pt-BR" sz="3000" dirty="0"/>
            </a:p>
          </p:txBody>
        </p:sp>
        <p:pic>
          <p:nvPicPr>
            <p:cNvPr id="34820" name="Picture 4" descr="http://imasters.com.br/wp-content/uploads/2013/10/img132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11760" y="3522484"/>
              <a:ext cx="4114800" cy="2609851"/>
            </a:xfrm>
            <a:prstGeom prst="rect">
              <a:avLst/>
            </a:prstGeom>
            <a:noFill/>
          </p:spPr>
        </p:pic>
      </p:grpSp>
      <p:grpSp>
        <p:nvGrpSpPr>
          <p:cNvPr id="22" name="Grupo 21"/>
          <p:cNvGrpSpPr/>
          <p:nvPr/>
        </p:nvGrpSpPr>
        <p:grpSpPr>
          <a:xfrm>
            <a:off x="867866" y="1832191"/>
            <a:ext cx="8060110" cy="4024916"/>
            <a:chOff x="867866" y="1832191"/>
            <a:chExt cx="8060110" cy="4024916"/>
          </a:xfrm>
        </p:grpSpPr>
        <p:sp>
          <p:nvSpPr>
            <p:cNvPr id="19" name="Retângulo de cantos arredondados 18"/>
            <p:cNvSpPr/>
            <p:nvPr/>
          </p:nvSpPr>
          <p:spPr>
            <a:xfrm>
              <a:off x="6335688" y="1832191"/>
              <a:ext cx="2592288" cy="13681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0" dirty="0" smtClean="0"/>
                <a:t>ÁRVORES B, ÁRVORES B*, ETC</a:t>
              </a:r>
              <a:endParaRPr lang="pt-BR" sz="3000" dirty="0"/>
            </a:p>
          </p:txBody>
        </p:sp>
        <p:pic>
          <p:nvPicPr>
            <p:cNvPr id="34822" name="Picture 6" descr="http://www.ic.unicamp.br/~sandro/cursos/mc202/web/documentos/lista2/Btree2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67866" y="3933056"/>
              <a:ext cx="7448550" cy="192405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Estruturas de Dados </a:t>
            </a:r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Espaciais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374" y="1556792"/>
            <a:ext cx="70199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14"/>
          <p:cNvSpPr/>
          <p:nvPr/>
        </p:nvSpPr>
        <p:spPr>
          <a:xfrm>
            <a:off x="395536" y="5462152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en-US" b="1" dirty="0" err="1" smtClean="0"/>
              <a:t>Pontos</a:t>
            </a:r>
            <a:r>
              <a:rPr lang="en-US" b="1" dirty="0" smtClean="0"/>
              <a:t> (</a:t>
            </a:r>
            <a:r>
              <a:rPr lang="en-US" b="1" i="1" dirty="0" err="1" smtClean="0"/>
              <a:t>nodos</a:t>
            </a:r>
            <a:r>
              <a:rPr lang="en-US" b="1" i="1" dirty="0" smtClean="0"/>
              <a:t>)</a:t>
            </a:r>
            <a:r>
              <a:rPr lang="en-US" dirty="0" smtClean="0"/>
              <a:t>: </a:t>
            </a:r>
            <a:r>
              <a:rPr lang="en-US" dirty="0" err="1" smtClean="0"/>
              <a:t>árvores</a:t>
            </a:r>
            <a:r>
              <a:rPr lang="en-US" dirty="0" smtClean="0"/>
              <a:t>, </a:t>
            </a:r>
            <a:r>
              <a:rPr lang="en-US" dirty="0" err="1" smtClean="0"/>
              <a:t>postes</a:t>
            </a:r>
            <a:r>
              <a:rPr lang="en-US" dirty="0" smtClean="0"/>
              <a:t>, </a:t>
            </a:r>
            <a:r>
              <a:rPr lang="en-US" dirty="0" err="1" smtClean="0"/>
              <a:t>restaurantes</a:t>
            </a:r>
            <a:r>
              <a:rPr lang="en-US" dirty="0" smtClean="0"/>
              <a:t>, etc. </a:t>
            </a:r>
          </a:p>
          <a:p>
            <a:pPr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en-US" b="1" dirty="0" err="1" smtClean="0"/>
              <a:t>Linhas</a:t>
            </a:r>
            <a:r>
              <a:rPr lang="en-US" b="1" dirty="0" smtClean="0"/>
              <a:t> (</a:t>
            </a:r>
            <a:r>
              <a:rPr lang="en-US" b="1" i="1" dirty="0" smtClean="0"/>
              <a:t>arcos)</a:t>
            </a:r>
            <a:r>
              <a:rPr lang="en-US" b="1" dirty="0" smtClean="0"/>
              <a:t>: </a:t>
            </a:r>
            <a:r>
              <a:rPr lang="en-US" dirty="0" err="1" smtClean="0"/>
              <a:t>rios</a:t>
            </a:r>
            <a:r>
              <a:rPr lang="en-US" dirty="0" smtClean="0"/>
              <a:t>, </a:t>
            </a:r>
            <a:r>
              <a:rPr lang="en-US" dirty="0" err="1" smtClean="0"/>
              <a:t>avenidas</a:t>
            </a:r>
            <a:r>
              <a:rPr lang="en-US" dirty="0" smtClean="0"/>
              <a:t>, </a:t>
            </a:r>
            <a:r>
              <a:rPr lang="en-US" dirty="0" err="1" smtClean="0"/>
              <a:t>ferrovias</a:t>
            </a:r>
            <a:r>
              <a:rPr lang="en-US" dirty="0" smtClean="0"/>
              <a:t>, etc.</a:t>
            </a:r>
          </a:p>
          <a:p>
            <a:pPr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en-US" b="1" dirty="0" err="1" smtClean="0"/>
              <a:t>Áreas</a:t>
            </a:r>
            <a:r>
              <a:rPr lang="en-US" b="1" dirty="0" smtClean="0"/>
              <a:t> (</a:t>
            </a:r>
            <a:r>
              <a:rPr lang="en-US" b="1" i="1" dirty="0" err="1" smtClean="0"/>
              <a:t>polígonos</a:t>
            </a:r>
            <a:r>
              <a:rPr lang="en-US" b="1" i="1" dirty="0" smtClean="0"/>
              <a:t>)</a:t>
            </a:r>
            <a:r>
              <a:rPr lang="en-US" b="1" dirty="0" smtClean="0"/>
              <a:t>: </a:t>
            </a:r>
            <a:r>
              <a:rPr lang="en-US" dirty="0" err="1" smtClean="0"/>
              <a:t>terrenos</a:t>
            </a:r>
            <a:r>
              <a:rPr lang="en-US" dirty="0" smtClean="0"/>
              <a:t>, </a:t>
            </a:r>
            <a:r>
              <a:rPr lang="en-US" dirty="0" err="1" smtClean="0"/>
              <a:t>cidades</a:t>
            </a:r>
            <a:r>
              <a:rPr lang="en-US" dirty="0" smtClean="0"/>
              <a:t>, </a:t>
            </a:r>
            <a:r>
              <a:rPr lang="en-US" dirty="0" err="1" smtClean="0"/>
              <a:t>estados</a:t>
            </a:r>
            <a:r>
              <a:rPr lang="en-US" dirty="0" smtClean="0"/>
              <a:t>, </a:t>
            </a:r>
            <a:r>
              <a:rPr lang="en-US" dirty="0" err="1" smtClean="0"/>
              <a:t>florestas</a:t>
            </a:r>
            <a:r>
              <a:rPr lang="en-US" dirty="0" smtClean="0"/>
              <a:t>, etc.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6804248" y="849345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Qual a localização de </a:t>
            </a:r>
            <a:r>
              <a:rPr lang="pt-BR" sz="2400" dirty="0" err="1" smtClean="0"/>
              <a:t>Trentham</a:t>
            </a:r>
            <a:r>
              <a:rPr lang="pt-BR" sz="2400" dirty="0" smtClean="0"/>
              <a:t> </a:t>
            </a:r>
            <a:r>
              <a:rPr lang="pt-BR" sz="2400" dirty="0" err="1" smtClean="0"/>
              <a:t>Gardens</a:t>
            </a:r>
            <a:r>
              <a:rPr lang="pt-BR" sz="2400" dirty="0" smtClean="0"/>
              <a:t>?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24112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Estruturas de Dados </a:t>
            </a:r>
            <a:r>
              <a:rPr lang="pt-B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Espaciais</a:t>
            </a:r>
            <a:endParaRPr lang="pt-BR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u="sng" smtClean="0"/>
              <a:pPr/>
              <a:t>18</a:t>
            </a:fld>
            <a:endParaRPr lang="pt-BR" u="sng"/>
          </a:p>
        </p:txBody>
      </p:sp>
      <p:pic>
        <p:nvPicPr>
          <p:cNvPr id="6" name="Picture 4" descr="Geofig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1876" y="605625"/>
            <a:ext cx="6450272" cy="6134985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837484" y="718720"/>
            <a:ext cx="2307747" cy="98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51334" y="740196"/>
            <a:ext cx="5544616" cy="114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079991" y="621446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7B7B7B"/>
                </a:solidFill>
              </a:rPr>
              <a:t>Id</a:t>
            </a:r>
            <a:endParaRPr lang="pt-BR" sz="1600" b="1" dirty="0">
              <a:solidFill>
                <a:srgbClr val="7B7B7B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535789" y="620688"/>
            <a:ext cx="61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7B7B7B"/>
                </a:solidFill>
              </a:rPr>
              <a:t>Local</a:t>
            </a:r>
            <a:endParaRPr lang="pt-BR" sz="1600" b="1" dirty="0">
              <a:solidFill>
                <a:srgbClr val="7B7B7B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76907" y="632563"/>
            <a:ext cx="8661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rgbClr val="7B7B7B"/>
                </a:solidFill>
              </a:rPr>
              <a:t>X (Leste)</a:t>
            </a:r>
            <a:endParaRPr lang="pt-BR" sz="1500" b="1" dirty="0">
              <a:solidFill>
                <a:srgbClr val="7B7B7B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663995" y="632563"/>
            <a:ext cx="9068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rgbClr val="7B7B7B"/>
                </a:solidFill>
              </a:rPr>
              <a:t>Y (Norte)</a:t>
            </a:r>
            <a:endParaRPr lang="pt-BR" sz="1500" b="1" dirty="0">
              <a:solidFill>
                <a:srgbClr val="7B7B7B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37240" y="6416953"/>
            <a:ext cx="8661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rgbClr val="7B7B7B"/>
                </a:solidFill>
              </a:rPr>
              <a:t>X (Leste)</a:t>
            </a:r>
            <a:endParaRPr lang="pt-BR" sz="1500" b="1" dirty="0">
              <a:solidFill>
                <a:srgbClr val="7B7B7B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04778" y="3272351"/>
            <a:ext cx="9068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rgbClr val="7B7B7B"/>
                </a:solidFill>
              </a:rPr>
              <a:t>Y (Norte)</a:t>
            </a:r>
            <a:endParaRPr lang="pt-BR" sz="1500" b="1" dirty="0">
              <a:solidFill>
                <a:srgbClr val="7B7B7B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804248" y="861220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Quais locais estão no ponto (31, 87)?</a:t>
            </a:r>
            <a:endParaRPr lang="pt-BR" sz="2400" dirty="0"/>
          </a:p>
        </p:txBody>
      </p:sp>
      <p:grpSp>
        <p:nvGrpSpPr>
          <p:cNvPr id="32" name="Grupo 31"/>
          <p:cNvGrpSpPr/>
          <p:nvPr/>
        </p:nvGrpSpPr>
        <p:grpSpPr>
          <a:xfrm>
            <a:off x="944818" y="1520409"/>
            <a:ext cx="5400000" cy="4860919"/>
            <a:chOff x="944818" y="1520409"/>
            <a:chExt cx="5400000" cy="4860919"/>
          </a:xfrm>
        </p:grpSpPr>
        <p:cxnSp>
          <p:nvCxnSpPr>
            <p:cNvPr id="26" name="Conector reto 25"/>
            <p:cNvCxnSpPr/>
            <p:nvPr/>
          </p:nvCxnSpPr>
          <p:spPr>
            <a:xfrm>
              <a:off x="944818" y="1520409"/>
              <a:ext cx="5400000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H="1">
              <a:off x="2195736" y="5949280"/>
              <a:ext cx="576064" cy="43204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o 34"/>
          <p:cNvGrpSpPr/>
          <p:nvPr/>
        </p:nvGrpSpPr>
        <p:grpSpPr>
          <a:xfrm>
            <a:off x="930968" y="2504059"/>
            <a:ext cx="5400000" cy="1356989"/>
            <a:chOff x="930968" y="2504059"/>
            <a:chExt cx="5400000" cy="1356989"/>
          </a:xfrm>
        </p:grpSpPr>
        <p:cxnSp>
          <p:nvCxnSpPr>
            <p:cNvPr id="33" name="Conector reto 32"/>
            <p:cNvCxnSpPr/>
            <p:nvPr/>
          </p:nvCxnSpPr>
          <p:spPr>
            <a:xfrm>
              <a:off x="930968" y="2504059"/>
              <a:ext cx="5400000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flipH="1">
              <a:off x="2771800" y="3429000"/>
              <a:ext cx="576064" cy="43204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aixaDeTexto 35"/>
          <p:cNvSpPr txBox="1"/>
          <p:nvPr/>
        </p:nvSpPr>
        <p:spPr>
          <a:xfrm>
            <a:off x="6804248" y="861220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Quais os locais na faixa entre (20,20) e (40,50)?</a:t>
            </a:r>
            <a:endParaRPr lang="pt-BR" sz="2400" dirty="0"/>
          </a:p>
        </p:txBody>
      </p:sp>
      <p:grpSp>
        <p:nvGrpSpPr>
          <p:cNvPr id="48" name="Grupo 47"/>
          <p:cNvGrpSpPr/>
          <p:nvPr/>
        </p:nvGrpSpPr>
        <p:grpSpPr>
          <a:xfrm>
            <a:off x="1234366" y="4725144"/>
            <a:ext cx="2965013" cy="1246061"/>
            <a:chOff x="1234366" y="4725144"/>
            <a:chExt cx="2965013" cy="1246061"/>
          </a:xfrm>
        </p:grpSpPr>
        <p:sp>
          <p:nvSpPr>
            <p:cNvPr id="37" name="CaixaDeTexto 36"/>
            <p:cNvSpPr txBox="1"/>
            <p:nvPr/>
          </p:nvSpPr>
          <p:spPr>
            <a:xfrm>
              <a:off x="1234366" y="5601873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</a:t>
              </a:r>
              <a:r>
                <a:rPr lang="pt-BR" b="1" dirty="0" smtClean="0">
                  <a:solidFill>
                    <a:srgbClr val="FF0000"/>
                  </a:solidFill>
                </a:rPr>
                <a:t>20</a:t>
              </a:r>
              <a:r>
                <a:rPr lang="pt-BR" dirty="0" smtClean="0"/>
                <a:t>,</a:t>
              </a:r>
              <a:r>
                <a:rPr lang="pt-BR" b="1" dirty="0" smtClean="0">
                  <a:solidFill>
                    <a:srgbClr val="0070C0"/>
                  </a:solidFill>
                </a:rPr>
                <a:t>20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sp>
          <p:nvSpPr>
            <p:cNvPr id="38" name="Elipse 37"/>
            <p:cNvSpPr/>
            <p:nvPr/>
          </p:nvSpPr>
          <p:spPr>
            <a:xfrm>
              <a:off x="2063595" y="587727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Elipse 38"/>
            <p:cNvSpPr/>
            <p:nvPr/>
          </p:nvSpPr>
          <p:spPr>
            <a:xfrm>
              <a:off x="3213495" y="503217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3347864" y="4725144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</a:t>
              </a:r>
              <a:r>
                <a:rPr lang="pt-BR" b="1" dirty="0" smtClean="0">
                  <a:solidFill>
                    <a:srgbClr val="FF0000"/>
                  </a:solidFill>
                </a:rPr>
                <a:t>40</a:t>
              </a:r>
              <a:r>
                <a:rPr lang="pt-BR" dirty="0" smtClean="0"/>
                <a:t>,</a:t>
              </a:r>
              <a:r>
                <a:rPr lang="pt-BR" b="1" dirty="0" smtClean="0">
                  <a:solidFill>
                    <a:srgbClr val="0070C0"/>
                  </a:solidFill>
                </a:rPr>
                <a:t>50</a:t>
              </a:r>
              <a:r>
                <a:rPr lang="pt-BR" dirty="0" smtClean="0"/>
                <a:t>)</a:t>
              </a:r>
              <a:endParaRPr lang="pt-BR" dirty="0"/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2099599" y="5060676"/>
            <a:ext cx="1140253" cy="852891"/>
            <a:chOff x="2099599" y="5060676"/>
            <a:chExt cx="1140253" cy="852891"/>
          </a:xfrm>
        </p:grpSpPr>
        <p:cxnSp>
          <p:nvCxnSpPr>
            <p:cNvPr id="43" name="Conector reto 42"/>
            <p:cNvCxnSpPr/>
            <p:nvPr/>
          </p:nvCxnSpPr>
          <p:spPr>
            <a:xfrm>
              <a:off x="2123728" y="5060676"/>
              <a:ext cx="1080120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2123728" y="5901826"/>
              <a:ext cx="1080120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H="1">
              <a:off x="2099599" y="5074067"/>
              <a:ext cx="24129" cy="792000"/>
            </a:xfrm>
            <a:prstGeom prst="line">
              <a:avLst/>
            </a:prstGeom>
            <a:ln w="222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 flipH="1">
              <a:off x="3215723" y="5121567"/>
              <a:ext cx="24129" cy="792000"/>
            </a:xfrm>
            <a:prstGeom prst="line">
              <a:avLst/>
            </a:prstGeom>
            <a:ln w="222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tângulo de cantos arredondados 50"/>
          <p:cNvSpPr/>
          <p:nvPr/>
        </p:nvSpPr>
        <p:spPr>
          <a:xfrm>
            <a:off x="6863623" y="4241806"/>
            <a:ext cx="2016224" cy="192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Obviamente, esses algoritmos não são </a:t>
            </a:r>
            <a:r>
              <a:rPr lang="pt-BR" dirty="0" err="1" smtClean="0"/>
              <a:t>eficien-tes</a:t>
            </a:r>
            <a:r>
              <a:rPr lang="pt-BR" dirty="0" smtClean="0"/>
              <a:t> para grande quantidade de dados.</a:t>
            </a:r>
            <a:endParaRPr lang="pt-B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17" grpId="1"/>
      <p:bldP spid="36" grpId="0"/>
      <p:bldP spid="36" grpId="1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Estruturas de Dados </a:t>
            </a:r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Espaciais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38916" name="Picture 4" descr="F:\Mestrado\EstagioDocencia\AulaDadosEspaciais\tabela indices2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8" y="1293837"/>
            <a:ext cx="8096250" cy="4943475"/>
          </a:xfrm>
          <a:prstGeom prst="rect">
            <a:avLst/>
          </a:prstGeom>
          <a:noFill/>
        </p:spPr>
      </p:pic>
      <p:sp>
        <p:nvSpPr>
          <p:cNvPr id="5" name="Retângulo de cantos arredondados 4"/>
          <p:cNvSpPr/>
          <p:nvPr/>
        </p:nvSpPr>
        <p:spPr>
          <a:xfrm>
            <a:off x="3707904" y="6093296"/>
            <a:ext cx="2016224" cy="483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Memória Principal</a:t>
            </a:r>
            <a:endParaRPr lang="pt-B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Dados Escalares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u="sng" smtClean="0"/>
              <a:pPr/>
              <a:t>2</a:t>
            </a:fld>
            <a:endParaRPr lang="pt-BR" u="sng"/>
          </a:p>
        </p:txBody>
      </p:sp>
      <p:cxnSp>
        <p:nvCxnSpPr>
          <p:cNvPr id="6" name="Conector reto 5"/>
          <p:cNvCxnSpPr/>
          <p:nvPr/>
        </p:nvCxnSpPr>
        <p:spPr>
          <a:xfrm>
            <a:off x="4320351" y="1100994"/>
            <a:ext cx="2088232" cy="0"/>
          </a:xfrm>
          <a:prstGeom prst="line">
            <a:avLst/>
          </a:prstGeom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83570" y="1772816"/>
          <a:ext cx="7992885" cy="27363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24134"/>
                <a:gridCol w="648072"/>
                <a:gridCol w="864096"/>
                <a:gridCol w="2520280"/>
                <a:gridCol w="2736303"/>
              </a:tblGrid>
              <a:tr h="45605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Inscrição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Nota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Curso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00467354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47,8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VIÇOSA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ADMINISTRAÇÃO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00085820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52,0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UBERLÂNDIA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DIREITO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00015022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51,0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ALFENAS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ENGENHARIA CIVIL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00403068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8,0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ENGENHARIA QUÍMICA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00130230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36,3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UBERABA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MEDICINA VETERINÁRIA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683568" y="4941168"/>
            <a:ext cx="784887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Poderíamos responder a perguntas como essas?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 Qual a média das notas dos alunos que moram próximos a Uberlândia?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83568" y="593998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 Quais alunos moram a no máximo 100km da capital do estado?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Estruturas de Dados </a:t>
            </a:r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Espaciais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u="sng" smtClean="0"/>
              <a:pPr/>
              <a:t>20</a:t>
            </a:fld>
            <a:endParaRPr lang="pt-BR" u="sng"/>
          </a:p>
        </p:txBody>
      </p:sp>
      <p:pic>
        <p:nvPicPr>
          <p:cNvPr id="1026" name="Picture 2" descr="F:\Mestrado\EstagioDocencia\AulaDadosEspaciais\tabela indices3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37" y="1290994"/>
            <a:ext cx="3589492" cy="4499363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5480" y="1467602"/>
            <a:ext cx="4855395" cy="412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395536" y="5578881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/>
              <a:t> Consulta de ponto: quais os pontos na coordenada (31, 87)?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823520" y="5578881"/>
            <a:ext cx="432048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/>
              <a:t> Consulta de intervalo: quais os pontos no intervalo (20,20) e (40,50)?</a:t>
            </a:r>
            <a:endParaRPr lang="pt-BR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Estruturas de Dados </a:t>
            </a:r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Espaciais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484784"/>
            <a:ext cx="835292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Essa abordagem convencional utiliza apenas um dos dois índices por vez;</a:t>
            </a:r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endParaRPr lang="pt-BR" sz="2400" dirty="0" smtClean="0"/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Para consultas por intervalos, precisaríamos de índices que conseguissem manter as </a:t>
            </a:r>
            <a:r>
              <a:rPr lang="pt-BR" sz="2400" dirty="0" err="1" smtClean="0"/>
              <a:t>tuplas</a:t>
            </a:r>
            <a:r>
              <a:rPr lang="pt-BR" sz="2400" dirty="0" smtClean="0"/>
              <a:t> que estão próximas no espaço, próximas também no índice;</a:t>
            </a:r>
          </a:p>
          <a:p>
            <a:pPr lvl="1" algn="just">
              <a:spcAft>
                <a:spcPts val="1800"/>
              </a:spcAft>
              <a:buFont typeface="Courier New" pitchFamily="49" charset="0"/>
              <a:buChar char="o"/>
            </a:pPr>
            <a:r>
              <a:rPr lang="pt-BR" sz="2400" dirty="0" smtClean="0"/>
              <a:t> Com isso conseguiríamos realizar consultas comuns como “encontre os restaurantes que estão a no máximo 20km desse ponto”.</a:t>
            </a:r>
            <a:endParaRPr lang="pt-BR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Estruturas de Dados </a:t>
            </a:r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Espaciais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48478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Algumas estruturas de dados propostas:</a:t>
            </a:r>
          </a:p>
          <a:p>
            <a:pPr lvl="1" algn="just">
              <a:spcAft>
                <a:spcPts val="1800"/>
              </a:spcAft>
              <a:buFont typeface="Courier New" pitchFamily="49" charset="0"/>
              <a:buChar char="o"/>
            </a:pPr>
            <a:r>
              <a:rPr lang="pt-BR" sz="2400" dirty="0" smtClean="0"/>
              <a:t> </a:t>
            </a:r>
            <a:r>
              <a:rPr lang="pt-BR" sz="2400" dirty="0" err="1" smtClean="0"/>
              <a:t>Quad-trees</a:t>
            </a:r>
            <a:r>
              <a:rPr lang="pt-BR" sz="2400" dirty="0" smtClean="0"/>
              <a:t>;</a:t>
            </a:r>
          </a:p>
          <a:p>
            <a:pPr lvl="1" algn="just">
              <a:spcAft>
                <a:spcPts val="1800"/>
              </a:spcAft>
              <a:buFont typeface="Courier New" pitchFamily="49" charset="0"/>
              <a:buChar char="o"/>
            </a:pPr>
            <a:r>
              <a:rPr lang="pt-BR" sz="2400" dirty="0" smtClean="0"/>
              <a:t> </a:t>
            </a:r>
            <a:r>
              <a:rPr lang="pt-BR" sz="2400" dirty="0" err="1" smtClean="0"/>
              <a:t>Grid</a:t>
            </a:r>
            <a:r>
              <a:rPr lang="pt-BR" sz="2400" dirty="0" smtClean="0"/>
              <a:t>;</a:t>
            </a:r>
          </a:p>
          <a:p>
            <a:pPr lvl="1" algn="just">
              <a:spcAft>
                <a:spcPts val="1800"/>
              </a:spcAft>
              <a:buFont typeface="Courier New" pitchFamily="49" charset="0"/>
              <a:buChar char="o"/>
            </a:pPr>
            <a:r>
              <a:rPr lang="pt-BR" sz="2400" dirty="0" smtClean="0"/>
              <a:t> </a:t>
            </a:r>
            <a:r>
              <a:rPr lang="pt-BR" sz="2400" dirty="0" err="1" smtClean="0"/>
              <a:t>K-d-tree</a:t>
            </a:r>
            <a:r>
              <a:rPr lang="pt-BR" sz="2400" dirty="0" smtClean="0"/>
              <a:t>;</a:t>
            </a:r>
          </a:p>
          <a:p>
            <a:pPr lvl="1" algn="just">
              <a:spcAft>
                <a:spcPts val="1800"/>
              </a:spcAft>
              <a:buFont typeface="Courier New" pitchFamily="49" charset="0"/>
              <a:buChar char="o"/>
            </a:pPr>
            <a:r>
              <a:rPr lang="pt-BR" sz="2400" dirty="0" smtClean="0"/>
              <a:t> </a:t>
            </a:r>
            <a:r>
              <a:rPr lang="pt-BR" sz="2400" dirty="0" err="1" smtClean="0"/>
              <a:t>R-tree</a:t>
            </a:r>
            <a:r>
              <a:rPr lang="pt-BR" sz="2400" dirty="0" smtClean="0"/>
              <a:t>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Quadtree – Árvore Quadrante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052736"/>
            <a:ext cx="83529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  <a:buFontTx/>
              <a:buChar char="-"/>
            </a:pPr>
            <a:r>
              <a:rPr lang="pt-BR" sz="2400" dirty="0" smtClean="0"/>
              <a:t>Divide o plano em vários pedaços, chamados de quadrantes. </a:t>
            </a:r>
          </a:p>
          <a:p>
            <a:pPr algn="just">
              <a:spcAft>
                <a:spcPts val="1800"/>
              </a:spcAft>
            </a:pPr>
            <a:r>
              <a:rPr lang="pt-BR" sz="2400" dirty="0" smtClean="0"/>
              <a:t>Ex: </a:t>
            </a:r>
            <a:r>
              <a:rPr lang="pt-BR" sz="2400" u="sng" dirty="0" smtClean="0"/>
              <a:t>REGION QUADTREE</a:t>
            </a:r>
          </a:p>
        </p:txBody>
      </p:sp>
      <p:pic>
        <p:nvPicPr>
          <p:cNvPr id="2053" name="Picture 5" descr="F:\Mestrado\EstagioDocencia\AulaDadosEspaciais\Uteis\Representacao Region Quadtre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34172" y="2399420"/>
            <a:ext cx="8795078" cy="39099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Quadtree – Árvore Quadrante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239143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pt-BR" sz="2400" dirty="0" smtClean="0"/>
              <a:t>Ex: Point Quadtree</a:t>
            </a:r>
            <a:endParaRPr lang="pt-BR" sz="2400" u="sng" dirty="0" smtClean="0"/>
          </a:p>
        </p:txBody>
      </p:sp>
      <p:sp>
        <p:nvSpPr>
          <p:cNvPr id="69634" name="AutoShape 2" descr="data:image/jpeg;base64,/9j/4AAQSkZJRgABAQAAAQABAAD/2wCEAAkGBhQGEBARBxIQDxAQEBAQDhgSFBUREhITExIWGBUUFBUXJyYeHx0vGRMeIDAiIyg1LC0tHh49NTArNSY3OCkBCQoKBQUFDQUFDSkYEhgpKSkpKSkpKSkpKSkpKSkpKSkpKSkpKSkpKSkpKSkpKSkpKSkpKSkpKSkpKSkpKSkpKf/AABEIAKABOgMBIgACEQEDEQH/xAAbAAEBAQEBAQEBAAAAAAAAAAAABQYEAwIHAf/EAEIQAAEDAgMDBBAGAQQDAQAAAAEAAgMEEQUSIQYTMRQiQbQVFjIzNDVRU1VhcXSElLPSByNSgZLToSRikbFDY2RC/8QAFAEBAAAAAAAAAAAAAAAAAAAAAP/EABQRAQAAAAAAAAAAAAAAAAAAAAD/2gAMAwEAAhEDEQA/AP3FEWYrMblirMrHgRsqKWn3WUXkbPG5zpc3dadFtLRv435oeVNi8j8QMZlJPKpoXw8y0dOylbIyawGbWQt5xNvzLdAtrLrK4Hg4xaN01VPWZ3VFW05amZjQ1lVK1rQ1pAADWgKj2rM8/XfNz/cgs3S6jdqzPP13zc/3J2rM8/XfNz/cgs3S6jdqzPP13zc/3KYMDBrjDyiu3fJWy25VP3ZlLb3zX4BBrLpdRu1Znn675uf7k7Vmefrvm5/uQWbpdRu1Znn675uf7k7Vmefrvm5/uQWbpdRu1Znn675uf7k7Vmefrvm5/uQWbpdRu1Znn675uf7k7Vmefrvm5/uQWbqfj0bpqWoFK+SOQwyZHRW3gIaSMtwddLcL66arm7Vmefrvm5/uTtWZ5+u+bn+5BGxGQ1FZBHnq4yW0+8deoEOU5s0UbYxkLnXs98h5oLSNRza2ylAKaN8g3zRPIXsZK+V5ZE3mxi0pJBLRnPTd1ugL77Vmefrvm5/uXzszePlcb3ySNhq3RxmR7pHBu5hdbM7U6vPHyoLaIiAiIgIiICIiAiIgIiICIiAiIgIiICIiAvF1Ex8jZXMYZWgta8tBe1p4gO4ga8F7Igi7I+DfE13XJlaUXZHwb4mu65MrSAiIgKK3xmfcW/XcrSit8Zn3Fv13ILSIiCdU7QQUkohmks+8bTzXljHSG0bZJAMjC4kABxBNxbipJr8R7LCIQQ9itzcy3G8z5L+W98/Ntl4a3Xu/C6inmqORcnMVTPFO98hdvIsrImPaI8pa+7YeaS4WLuBDRfQICIiAiIgIiICi7Pd8xD353V4FaUXZ7vmIe/O6vAgtIiICIiAiIgKPtTjLsFgzUxj30kkcMG9zGPO86ueG2Ja1gc8gG9mlWFivxU2v7SqWKphhjnnE4ZBvCbRl7H5pLDXuQW6W7vj5Q1GC4oMap4aiIZRNGySx4tJHOYfWDcH1grtWU/D3aqPaGigkLI6WabeyvhBsS50ry+RgdYlrnEvuL90dStWgIiICIiAiIgIiICIiAiIgi7I+DfE13XJlaUXZHwb4mu65MrSAiIgKK3xmfcW/XcrSit8Zn3Fv13ILSIiAiIgIiICIiAiIgKLs93zEPfndXgVpRdnu+Yh787q8CC0iLznqG0rS6oc1jW6uLiGtHtJ0QeiwgdibIohG+Z0ktPQ71z44bxTVLKiOZwaGgWjfuZC3yB3G61JxrlHi2OSfyOA3cXt3j7Bw9bMy/hpKir8JlbA39MAzO9hlkGo9jGn1oObBMTfFTCbaNzad73uu2QsYIwOa1oPTfLm8vOXScWdU6YdBJJ/ulvTxf8vGc+1rCPWvalwiKjdnjZeTgXvJklI8m8fd1vVey+a/FOTuEVI3e1Dhmay9g1pNs8rtcrLjja5sbAkIOLEC+IA4lO4ZzliipW5HyusTkDyS8n/c0sAAJNgCV84ZsywOMuIRx5z3LBz2sv0ve7nSyWNs7uHBoFzm534izA6i1c2WoqHNg30wawRxMnn3UbGtLrtZnHctBOl3Fx1XZs7tXDtNn5Dm5jY3i5jdmZJmyOGRzrdwea6zhpdoug/lZgm4BNCyOSInNJTyAGJx6XRXuI39P6Sb3AJLh80MDakE4TNNA5ptJFJ+YI3fpfHJdzdOAY5oIsQSDc+mKbVR4TNuJWyufuXTnIGHmASHRpcHOP5RHNBtdua2YLjZitPtFOW4a97KmLfMbK1ulot0XB19HxkztFjxOa1i24CmKuel8LibMP1QGx9pikIt7GucV9R4zHV5mUz7TZXFrHtLJdBod1Jldb/HrXzSYoWvEOJNEUxvkI1imsLkxOPTYXLDzhr3QGY9lVRx1zctWxkreNntDxfy2KDBdkMRMDcvK755Q5+7Akc8QxGMCMwXDC8yXBba4A3uVb+DNlbv7Z8oz24Zra29V1w9iHU/i6aSK3Br/wA+L/h5zAeprgF/OWz0nhcAlb+qncCfa6J9iPY0uKCmi46XFoqx2SJ43lrljrslA8pjfZwH7KVtbWNpDRcrmNPC+pe2Z29MAI5LO5odICLDO1vTxAQaFFJ2WnfU0zXVLnv/ADJxE54s+SFs7xA92gveINN+m9+lVkBERAREQRdkT/pvia7rkytXWS2c2fbWQue+WraXVNaSI6maNg/1kw0a0gDh0Kp2rM8/XfNz/cgs3S6jdqzPP13zc/3J2rM8/XfNz/cgk7XUtTWzskw1hc2hjbUx3e5u+mMlzHGACHO3MT49SB/qOOmlRhviRP8A8DeOn/ncvrtWZ5+u+bn+5YrENl6bCsZFRiFdVwg0XMz1LwSc5aWiW+bLbnZb8dUH6ddLrGcqw/0jP89N9ycqw/0jP89N9yDZ3S6xnKsP9Iz/AD033KFhW1FBX1tZTuxCrDIRHui6qnaw2Fpcr7684jj+2iD9Qul1jOVYf6Rn+em+5OVYf6Rn+em+5Bs7pdYzlWH+kZ/npvuTlWH+kZ/npvuQbO6XWM5Vh/pGf56b7k5Vh/pGf56b7kGzuouz3fMQ9+d1eBRuVYf6Rn+em+5d+xL2PbWGikdNHy1+R7nmUuG4h4vdcnXT9kGU/FSbGY6ukGxwl3BYMxiaxw32d199muAzLl7rm8Vv6bBI4i18zTLKLHPK4yuaenIX9zr0NAHqVBEBERBgfxcpsTqoIBsYZARI7lO5eI5SLDJZxI5t73APSOhaXZGglw+jhGKhvK3sa+scDmL5iBmLna3PAaaC1hYABceO1tqoRVlU6hhFM6aNzXRxmWQPs/nyAizGhpy8DvNbgK5hs3KIYnucXl8UbiSwxF12g3MZ1bx7k6jgg+KnCIqtxfOwOc4QhxudRDKZI+B6Hm//AGvnDMGiwcEUTXNBDW2dJJIGtZfKxgeTlaMxs1tgL8F3Ign1mBxV0rJagPc6Msc0bx4jzMJLHGMHKSC4kG1+HkFvnCdnKfAyDh0QjIhjgFi535cbnua3nE9MjteJ0uTYWpIgk7WUUmI0NVHhwaZ3Qv5PmtYSgXYQToCHAEHoNist+EVLidLBUDbJ0hJkbyYTPEkoFjnJcCTlvlsCehy35WD/AA9xh9e6MSTb4OoIJJctQ6qyzgjOZswG6ec+kYuDlfwy6hvEREHhV0Mde3LVxskbe4D2hwB8ovwK/L/xbmrsFbTt2NmqbDM+qYx5mkYCWNhPPu9rSS5tr2JAsNF+gOxB+LnLhBDYtQ+cgOb6xADo8/7jzAf1kEDnosOY6fJTj8qmfvJS45nTVT26F7jq4tjINz0vZa2TQPfZjFHV1PE3EiBWMhiNU3QXeW6yMy80scQSHN04jQggWFAosMFVFugXRTUcj4YZG2zxtFnRi50cDE6PM06H2gEd1FiZz7nEQI57Ett3uZo4viJ/yw85vTcWc4KKIiAiIgi7I+DfE13XJlaUXZHwb4mu65MvbaitfhtFVy0pyyRU8r4zYGzmsJBs7Tj5dEFRFn9lsTkq31cdY57jDJGY95uTII3xAjM6D8vumusOIFr8QtAgKKPGbvcW/XcrSit8Zn3Fv13ILVl/F/UQZg49PG9z3mEwNxBtEWBjxLZ72sa8SZiCQ54JGXgDwsujB6VkWIYi+NjGveKTO4NAc78t3dEan913x7P08UxnZCzfFxfmtc5iMpcAdA62lxra/lXLhfh1f7KT6bkFqyWRECyWRECyWRECyi7Pd8xD353V4FaUXZ7vmIe/O6vAgtIiICIiDzmgbUWEzWvAIcMwBsRwIv0r0REBERAREQEREE7FtoqbAsoxSeKFz77tr3APkt0MZ3TjrawHSF4CkkxvXEQYoOiG4zSDy1BGlv8A1jT9RdewzH4hfhJHt9UwVEtRJAY4xDIGsD88Ye5wykkZXc92uvRpprvWM3YAbwAAHTwQScb2ihwINjfJC2olyspInPax0j3ODGADjlzEAkDQX8i7sNohh8TYwS8i5e46F73Eue8jylxJ/dYjbr8IY9uK2GqmqJIQxjI5mNYHZ2MeXDI4kZDziL2PRp5f0FBnKraGmwbEWwVU8MctXCzKxzgHbxjy1mnlcH2F+O7AF1arqBmIsyVANrhzSCWuY4cHscNQ4eULCbYfhvQ4tiUNditVyd43bnxl8bBLuiMti7UDQA2/wV+iIIM+0LdnMrNpJoomO0gne5sbJbC+V40DZLDW3NdxFtWtuMeJACwgggEEagg8CCsN+KmwUO2sdM6uqxQmnfIGOcGuY4ShuZpDnN1/LBBv5dD0XcIhpcLp4IIKhj2QwxRMJmbdzY2BoJsbcB0ILyIiCLsj4N8TXdcmVOuYZYpAxjJCWPAa/uHktNmuv0HgVM2R8G+JruuTK0gy34dCrFI7tipaeim38mVkDWMaWWbZxawuF73HHUALUoiAorfGZ9xb9dytKK3xmfcW/XcgtIiFAUXC/Dq/2Un03LxwTGpcSlkExAY2eriAFNOBaGeSNp5QXbsmzLmw43C9sL8Or/ZSfTcgtIi458YhppBFNKxspDSG351nkhpt6y0gewoOxERAREQFF2e75iHvzurwK0ouz3fMQ9+d1eBBaREQEREBERAREQEREBERAREQEREGYxyjnbWNmpGVLmGm3RNOaTNmEhdZwqeix/8Az+60w1X9RBIx/DH4k+j5O5zN1VGSRzd3mY3ktQy4EgcDzpGjgeJ8lxQjpzG0Bz3OIABJDLmw4mwAv7BZe6ICIiCLsj4N8TXdcmVpRdkfBvia7rkytICIiAorfGZ9xb9dytKK3xmfcW/XcgtIiIMxtDg78IgqKnZWHeV3OkiY6WTdOfI+8rt2Xhl7Oc63SV8bGTT1ElQ7G2NiqnQ0RqGsN2tfu33A1P8A2beUrVKLhfh1f7KT6bkFpRxgrn1stQ972sdFTMYGPc27onzF2do0I/Mb/lWFmJNhWSYs3FTPPnbCYRFf8vVpb7ctjfL+rVBp0REBERAUXZ7vmIe/O6vArSi7Pd8xD353V4EFpERAREQEREBERAREQEREBERAREQEREBERAREQRdkfBvia7rkytKLsj4N8TXdcmVpAREQFFb4zPuLfruVpRW+Mz7i367kFpERAUXC/Dq/2Un03K0ouF+HV/spPpuQWkREBERAREQFF2e75iHvzurwK0ouz3fMQ9+d1eBBaREQEREBERAREQEREBERAREQEREBERAREQEUWrxqWF9WxkcTRBFTyxuklDGObK6UPfIbc1rRET5SAfUuCDHaqrFM6EU4E0xiALJbysY92eojcXDKwxNzDM06loBIcCQ79kfBvia7rkytKLsj4N8TXdcmVpAREQFFb4zPuLfruVpRW+Mz7i367kFpERAUXC/Dq/2Un03K0ouF+HV/spPpuQWkREBERAREQFF2e75iHvzurwK0ouz3fMQ9+d1eBBaREQEREBERAREQEREBERAREQEREBERAREQcNfgsWJiQVTS4StibJZz2EiJ5fHYtIIs5xNwv7SYPHRljo87nRtkYx0ksszg2VzHPGaRxJuY28eFtF2oghw7MupcwpK2siYZJZA1opXNaZJHPcAXxF1szzxJX32Cm9IVv8aL+lWUQRuwU3pCt/jRf0p2Cm9IVv8AGi/pVlEEbsFN6Qrf40X9K8e1Z+933Lq3ebvdXtR9wHZrW3NuJV9EEbsFN6Qrf40X9KdgpvSFb/Gi/pVlEER2DSMID8RrAXGzbtohc2JsPydTYE/sV4w7NOilldFiFYJZBGZdKMkhuYMJbudBoR67HyLo2goJaws5HYndVUQzFzWsfJGMkji3nW5pbcajOuTZ7BZsOkZyqxbGyqFw/OLTzRvjYDlb3IjcLBoAuLcdA6+wU3pCt/jRf0p2Cm9IVv8AGi/pVlEEbsFN6Qrf40X9KdgpvSFb/Gi/pVlEEbsFN6Qrf40X9KdgpvSFb/Gi/pVlEEbsFN6Qrf40X9K6sJwkYS2QbySZ0splkdJkzOcWtbwja1oFmDgF3ogIiICIiAiIgIiICIiAvl8giBMhDQBckmwA9ZX0uDG6d1REBACS2amkIGhLYqiN7gPXlYdOlB1tqWvDC1zSJO9kEWfzS7m+XQE6dAK9FjcK2Xnw7I2TJYPoxzJHyC8Er5JJnB4GUllo7NvxF9ALbJAREQEREBER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9638" name="Picture 6" descr="F:\Mestrado\EstagioDocencia\AulaDadosEspaciais\Uteis\Representacao Point Quad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52889"/>
            <a:ext cx="8723463" cy="4456431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Quadtree – Árvore Quadrante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375316"/>
            <a:ext cx="835292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pt-BR" sz="2400" dirty="0" smtClean="0"/>
              <a:t>Outros tipos de </a:t>
            </a:r>
            <a:r>
              <a:rPr lang="pt-BR" sz="2400" dirty="0" err="1" smtClean="0"/>
              <a:t>Quadtrees</a:t>
            </a:r>
            <a:r>
              <a:rPr lang="pt-BR" sz="24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MX-CIF Quadtree: </a:t>
            </a:r>
          </a:p>
          <a:p>
            <a:r>
              <a:rPr lang="pt-BR" sz="2400" dirty="0" smtClean="0"/>
              <a:t>	- lida com retângulos; </a:t>
            </a:r>
          </a:p>
          <a:p>
            <a:endParaRPr lang="pt-BR" sz="2400" dirty="0" smtClean="0"/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</a:t>
            </a:r>
            <a:r>
              <a:rPr lang="pt-BR" sz="2400" dirty="0" err="1" smtClean="0"/>
              <a:t>PM-Quadtrees</a:t>
            </a:r>
            <a:r>
              <a:rPr lang="pt-BR" sz="2400" dirty="0" smtClean="0"/>
              <a:t>: </a:t>
            </a:r>
          </a:p>
          <a:p>
            <a:r>
              <a:rPr lang="pt-BR" sz="2400" dirty="0" smtClean="0"/>
              <a:t> 	- Mapas; </a:t>
            </a:r>
          </a:p>
          <a:p>
            <a:endParaRPr lang="pt-BR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Linear-</a:t>
            </a:r>
            <a:r>
              <a:rPr lang="en-US" sz="2400" dirty="0" err="1" smtClean="0"/>
              <a:t>Quadtrees</a:t>
            </a:r>
            <a:r>
              <a:rPr lang="en-US" sz="2400" dirty="0" smtClean="0"/>
              <a:t> (Space Filling Curves):   </a:t>
            </a:r>
          </a:p>
          <a:p>
            <a:r>
              <a:rPr lang="pt-BR" sz="2400" dirty="0" smtClean="0"/>
              <a:t>	- mapeamento de um espaço dimensional superior (ex: 	  2D) para um espaço inferior (1D).</a:t>
            </a:r>
          </a:p>
        </p:txBody>
      </p:sp>
      <p:sp>
        <p:nvSpPr>
          <p:cNvPr id="69634" name="AutoShape 2" descr="data:image/jpeg;base64,/9j/4AAQSkZJRgABAQAAAQABAAD/2wCEAAkGBhQGEBARBxIQDxAQEBAQDhgSFBUREhITExIWGBUUFBUXJyYeHx0vGRMeIDAiIyg1LC0tHh49NTArNSY3OCkBCQoKBQUFDQUFDSkYEhgpKSkpKSkpKSkpKSkpKSkpKSkpKSkpKSkpKSkpKSkpKSkpKSkpKSkpKSkpKSkpKSkpKf/AABEIAKABOgMBIgACEQEDEQH/xAAbAAEBAQEBAQEBAAAAAAAAAAAABQYEAwIHAf/EAEIQAAEDAgMDBBAGAQQDAQAAAAEAAgMEEQUSIQYTMRQiQbQVFjIzNDVRU1VhcXSElLPSByNSgZLToSRikbFDY2RC/8QAFAEBAAAAAAAAAAAAAAAAAAAAAP/EABQRAQAAAAAAAAAAAAAAAAAAAAD/2gAMAwEAAhEDEQA/AP3FEWYrMblirMrHgRsqKWn3WUXkbPG5zpc3dadFtLRv435oeVNi8j8QMZlJPKpoXw8y0dOylbIyawGbWQt5xNvzLdAtrLrK4Hg4xaN01VPWZ3VFW05amZjQ1lVK1rQ1pAADWgKj2rM8/XfNz/cgs3S6jdqzPP13zc/3J2rM8/XfNz/cgs3S6jdqzPP13zc/3KYMDBrjDyiu3fJWy25VP3ZlLb3zX4BBrLpdRu1Znn675uf7k7Vmefrvm5/uQWbpdRu1Znn675uf7k7Vmefrvm5/uQWbpdRu1Znn675uf7k7Vmefrvm5/uQWbpdRu1Znn675uf7k7Vmefrvm5/uQWbqfj0bpqWoFK+SOQwyZHRW3gIaSMtwddLcL66arm7Vmefrvm5/uTtWZ5+u+bn+5BGxGQ1FZBHnq4yW0+8deoEOU5s0UbYxkLnXs98h5oLSNRza2ylAKaN8g3zRPIXsZK+V5ZE3mxi0pJBLRnPTd1ugL77Vmefrvm5/uXzszePlcb3ySNhq3RxmR7pHBu5hdbM7U6vPHyoLaIiAiIgIiICIiAiIgIiICIiAiIgIiICIiAvF1Ex8jZXMYZWgta8tBe1p4gO4ga8F7Igi7I+DfE13XJlaUXZHwb4mu65MrSAiIgKK3xmfcW/XcrSit8Zn3Fv13ILSIiCdU7QQUkohmks+8bTzXljHSG0bZJAMjC4kABxBNxbipJr8R7LCIQQ9itzcy3G8z5L+W98/Ntl4a3Xu/C6inmqORcnMVTPFO98hdvIsrImPaI8pa+7YeaS4WLuBDRfQICIiAiIgIiICi7Pd8xD353V4FaUXZ7vmIe/O6vAgtIiICIiAiIgKPtTjLsFgzUxj30kkcMG9zGPO86ueG2Ja1gc8gG9mlWFivxU2v7SqWKphhjnnE4ZBvCbRl7H5pLDXuQW6W7vj5Q1GC4oMap4aiIZRNGySx4tJHOYfWDcH1grtWU/D3aqPaGigkLI6WabeyvhBsS50ry+RgdYlrnEvuL90dStWgIiICIiAiIgIiICIiAiIgi7I+DfE13XJlaUXZHwb4mu65MrSAiIgKK3xmfcW/XcrSit8Zn3Fv13ILSIiAiIgIiICIiAiIgKLs93zEPfndXgVpRdnu+Yh787q8CC0iLznqG0rS6oc1jW6uLiGtHtJ0QeiwgdibIohG+Z0ktPQ71z44bxTVLKiOZwaGgWjfuZC3yB3G61JxrlHi2OSfyOA3cXt3j7Bw9bMy/hpKir8JlbA39MAzO9hlkGo9jGn1oObBMTfFTCbaNzad73uu2QsYIwOa1oPTfLm8vOXScWdU6YdBJJ/ulvTxf8vGc+1rCPWvalwiKjdnjZeTgXvJklI8m8fd1vVey+a/FOTuEVI3e1Dhmay9g1pNs8rtcrLjja5sbAkIOLEC+IA4lO4ZzliipW5HyusTkDyS8n/c0sAAJNgCV84ZsywOMuIRx5z3LBz2sv0ve7nSyWNs7uHBoFzm534izA6i1c2WoqHNg30wawRxMnn3UbGtLrtZnHctBOl3Fx1XZs7tXDtNn5Dm5jY3i5jdmZJmyOGRzrdwea6zhpdoug/lZgm4BNCyOSInNJTyAGJx6XRXuI39P6Sb3AJLh80MDakE4TNNA5ptJFJ+YI3fpfHJdzdOAY5oIsQSDc+mKbVR4TNuJWyufuXTnIGHmASHRpcHOP5RHNBtdua2YLjZitPtFOW4a97KmLfMbK1ulot0XB19HxkztFjxOa1i24CmKuel8LibMP1QGx9pikIt7GucV9R4zHV5mUz7TZXFrHtLJdBod1Jldb/HrXzSYoWvEOJNEUxvkI1imsLkxOPTYXLDzhr3QGY9lVRx1zctWxkreNntDxfy2KDBdkMRMDcvK755Q5+7Akc8QxGMCMwXDC8yXBba4A3uVb+DNlbv7Z8oz24Zra29V1w9iHU/i6aSK3Br/wA+L/h5zAeprgF/OWz0nhcAlb+qncCfa6J9iPY0uKCmi46XFoqx2SJ43lrljrslA8pjfZwH7KVtbWNpDRcrmNPC+pe2Z29MAI5LO5odICLDO1vTxAQaFFJ2WnfU0zXVLnv/ADJxE54s+SFs7xA92gveINN+m9+lVkBERAREQRdkT/pvia7rkytXWS2c2fbWQue+WraXVNaSI6maNg/1kw0a0gDh0Kp2rM8/XfNz/cgs3S6jdqzPP13zc/3J2rM8/XfNz/cgk7XUtTWzskw1hc2hjbUx3e5u+mMlzHGACHO3MT49SB/qOOmlRhviRP8A8DeOn/ncvrtWZ5+u+bn+5YrENl6bCsZFRiFdVwg0XMz1LwSc5aWiW+bLbnZb8dUH6ddLrGcqw/0jP89N9ycqw/0jP89N9yDZ3S6xnKsP9Iz/AD033KFhW1FBX1tZTuxCrDIRHui6qnaw2Fpcr7684jj+2iD9Qul1jOVYf6Rn+em+5OVYf6Rn+em+5Bs7pdYzlWH+kZ/npvuTlWH+kZ/npvuQbO6XWM5Vh/pGf56b7k5Vh/pGf56b7kGzuouz3fMQ9+d1eBRuVYf6Rn+em+5d+xL2PbWGikdNHy1+R7nmUuG4h4vdcnXT9kGU/FSbGY6ukGxwl3BYMxiaxw32d199muAzLl7rm8Vv6bBI4i18zTLKLHPK4yuaenIX9zr0NAHqVBEBERBgfxcpsTqoIBsYZARI7lO5eI5SLDJZxI5t73APSOhaXZGglw+jhGKhvK3sa+scDmL5iBmLna3PAaaC1hYABceO1tqoRVlU6hhFM6aNzXRxmWQPs/nyAizGhpy8DvNbgK5hs3KIYnucXl8UbiSwxF12g3MZ1bx7k6jgg+KnCIqtxfOwOc4QhxudRDKZI+B6Hm//AGvnDMGiwcEUTXNBDW2dJJIGtZfKxgeTlaMxs1tgL8F3Ign1mBxV0rJagPc6Msc0bx4jzMJLHGMHKSC4kG1+HkFvnCdnKfAyDh0QjIhjgFi535cbnua3nE9MjteJ0uTYWpIgk7WUUmI0NVHhwaZ3Qv5PmtYSgXYQToCHAEHoNist+EVLidLBUDbJ0hJkbyYTPEkoFjnJcCTlvlsCehy35WD/AA9xh9e6MSTb4OoIJJctQ6qyzgjOZswG6ec+kYuDlfwy6hvEREHhV0Mde3LVxskbe4D2hwB8ovwK/L/xbmrsFbTt2NmqbDM+qYx5mkYCWNhPPu9rSS5tr2JAsNF+gOxB+LnLhBDYtQ+cgOb6xADo8/7jzAf1kEDnosOY6fJTj8qmfvJS45nTVT26F7jq4tjINz0vZa2TQPfZjFHV1PE3EiBWMhiNU3QXeW6yMy80scQSHN04jQggWFAosMFVFugXRTUcj4YZG2zxtFnRi50cDE6PM06H2gEd1FiZz7nEQI57Ett3uZo4viJ/yw85vTcWc4KKIiAiIgi7I+DfE13XJlaUXZHwb4mu65MvbaitfhtFVy0pyyRU8r4zYGzmsJBs7Tj5dEFRFn9lsTkq31cdY57jDJGY95uTII3xAjM6D8vumusOIFr8QtAgKKPGbvcW/XcrSit8Zn3Fv13ILVl/F/UQZg49PG9z3mEwNxBtEWBjxLZ72sa8SZiCQ54JGXgDwsujB6VkWIYi+NjGveKTO4NAc78t3dEan913x7P08UxnZCzfFxfmtc5iMpcAdA62lxra/lXLhfh1f7KT6bkFqyWRECyWRECyWRECyi7Pd8xD353V4FaUXZ7vmIe/O6vAgtIiICIiDzmgbUWEzWvAIcMwBsRwIv0r0REBERAREQEREE7FtoqbAsoxSeKFz77tr3APkt0MZ3TjrawHSF4CkkxvXEQYoOiG4zSDy1BGlv8A1jT9RdewzH4hfhJHt9UwVEtRJAY4xDIGsD88Ye5wykkZXc92uvRpprvWM3YAbwAAHTwQScb2ihwINjfJC2olyspInPax0j3ODGADjlzEAkDQX8i7sNohh8TYwS8i5e46F73Eue8jylxJ/dYjbr8IY9uK2GqmqJIQxjI5mNYHZ2MeXDI4kZDziL2PRp5f0FBnKraGmwbEWwVU8MctXCzKxzgHbxjy1mnlcH2F+O7AF1arqBmIsyVANrhzSCWuY4cHscNQ4eULCbYfhvQ4tiUNditVyd43bnxl8bBLuiMti7UDQA2/wV+iIIM+0LdnMrNpJoomO0gne5sbJbC+V40DZLDW3NdxFtWtuMeJACwgggEEagg8CCsN+KmwUO2sdM6uqxQmnfIGOcGuY4ShuZpDnN1/LBBv5dD0XcIhpcLp4IIKhj2QwxRMJmbdzY2BoJsbcB0ILyIiCLsj4N8TXdcmVOuYZYpAxjJCWPAa/uHktNmuv0HgVM2R8G+JruuTK0gy34dCrFI7tipaeim38mVkDWMaWWbZxawuF73HHUALUoiAorfGZ9xb9dytKK3xmfcW/XcgtIiFAUXC/Dq/2Un03LxwTGpcSlkExAY2eriAFNOBaGeSNp5QXbsmzLmw43C9sL8Or/ZSfTcgtIi458YhppBFNKxspDSG351nkhpt6y0gewoOxERAREQFF2e75iHvzurwK0ouz3fMQ9+d1eBBaREQEREBERAREQEREBERAREQEREGYxyjnbWNmpGVLmGm3RNOaTNmEhdZwqeix/8Az+60w1X9RBIx/DH4k+j5O5zN1VGSRzd3mY3ktQy4EgcDzpGjgeJ8lxQjpzG0Bz3OIABJDLmw4mwAv7BZe6ICIiCLsj4N8TXdcmVpRdkfBvia7rkytICIiAorfGZ9xb9dytKK3xmfcW/XcgtIiIMxtDg78IgqKnZWHeV3OkiY6WTdOfI+8rt2Xhl7Oc63SV8bGTT1ElQ7G2NiqnQ0RqGsN2tfu33A1P8A2beUrVKLhfh1f7KT6bkFpRxgrn1stQ972sdFTMYGPc27onzF2do0I/Mb/lWFmJNhWSYs3FTPPnbCYRFf8vVpb7ctjfL+rVBp0REBERAUXZ7vmIe/O6vArSi7Pd8xD353V4EFpERAREQEREBERAREQEREBERAREQEREBERAREQRdkfBvia7rkytKLsj4N8TXdcmVpAREQFFb4zPuLfruVpRW+Mz7i367kFpERAUXC/Dq/2Un03K0ouF+HV/spPpuQWkREBERAREQFF2e75iHvzurwK0ouz3fMQ9+d1eBBaREQEREBERAREQEREBERAREQEREBERAREQEUWrxqWF9WxkcTRBFTyxuklDGObK6UPfIbc1rRET5SAfUuCDHaqrFM6EU4E0xiALJbysY92eojcXDKwxNzDM06loBIcCQ79kfBvia7rkytKLsj4N8TXdcmVpAREQFFb4zPuLfruVpRW+Mz7i367kFpERAUXC/Dq/2Un03K0ouF+HV/spPpuQWkREBERAREQFF2e75iHvzurwK0ouz3fMQ9+d1eBBaREQEREBERAREQEREBERAREQEREBERAREQcNfgsWJiQVTS4StibJZz2EiJ5fHYtIIs5xNwv7SYPHRljo87nRtkYx0ksszg2VzHPGaRxJuY28eFtF2oghw7MupcwpK2siYZJZA1opXNaZJHPcAXxF1szzxJX32Cm9IVv8aL+lWUQRuwU3pCt/jRf0p2Cm9IVv8AGi/pVlEEbsFN6Qrf40X9K8e1Z+933Lq3ebvdXtR9wHZrW3NuJV9EEbsFN6Qrf40X9KdgpvSFb/Gi/pVlEER2DSMID8RrAXGzbtohc2JsPydTYE/sV4w7NOilldFiFYJZBGZdKMkhuYMJbudBoR67HyLo2goJaws5HYndVUQzFzWsfJGMkji3nW5pbcajOuTZ7BZsOkZyqxbGyqFw/OLTzRvjYDlb3IjcLBoAuLcdA6+wU3pCt/jRf0p2Cm9IVv8AGi/pVlEEbsFN6Qrf40X9KdgpvSFb/Gi/pVlEEbsFN6Qrf40X9KdgpvSFb/Gi/pVlEEbsFN6Qrf40X9K6sJwkYS2QbySZ0splkdJkzOcWtbwja1oFmDgF3ogIiICIiAiIgIiICIiAvl8giBMhDQBckmwA9ZX0uDG6d1REBACS2amkIGhLYqiN7gPXlYdOlB1tqWvDC1zSJO9kEWfzS7m+XQE6dAK9FjcK2Xnw7I2TJYPoxzJHyC8Er5JJnB4GUllo7NvxF9ALbJAREQEREBER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Point</a:t>
            </a:r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BR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Quadtree</a:t>
            </a:r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– Estrutura de Dados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375316"/>
            <a:ext cx="8352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Courier" pitchFamily="49" charset="0"/>
              </a:rPr>
              <a:t>typedef</a:t>
            </a:r>
            <a:r>
              <a:rPr lang="pt-BR" dirty="0" smtClean="0">
                <a:latin typeface="Courier" pitchFamily="49" charset="0"/>
              </a:rPr>
              <a:t> </a:t>
            </a:r>
            <a:r>
              <a:rPr lang="pt-BR" dirty="0" err="1" smtClean="0">
                <a:latin typeface="Courier" pitchFamily="49" charset="0"/>
              </a:rPr>
              <a:t>struct</a:t>
            </a:r>
            <a:r>
              <a:rPr lang="pt-BR" dirty="0" smtClean="0">
                <a:latin typeface="Courier" pitchFamily="49" charset="0"/>
              </a:rPr>
              <a:t> </a:t>
            </a:r>
            <a:r>
              <a:rPr lang="pt-BR" b="1" dirty="0" err="1" smtClean="0">
                <a:latin typeface="Courier" pitchFamily="49" charset="0"/>
              </a:rPr>
              <a:t>TipoRegistro</a:t>
            </a:r>
            <a:r>
              <a:rPr lang="pt-BR" b="1" dirty="0" smtClean="0">
                <a:latin typeface="Courier" pitchFamily="49" charset="0"/>
              </a:rPr>
              <a:t> {</a:t>
            </a:r>
          </a:p>
          <a:p>
            <a:r>
              <a:rPr lang="pt-BR" dirty="0" smtClean="0">
                <a:latin typeface="Courier" pitchFamily="49" charset="0"/>
              </a:rPr>
              <a:t>   </a:t>
            </a:r>
            <a:r>
              <a:rPr lang="pt-BR" dirty="0" err="1" smtClean="0">
                <a:latin typeface="Courier" pitchFamily="49" charset="0"/>
              </a:rPr>
              <a:t>char</a:t>
            </a:r>
            <a:r>
              <a:rPr lang="pt-BR" dirty="0" smtClean="0">
                <a:latin typeface="Courier" pitchFamily="49" charset="0"/>
              </a:rPr>
              <a:t> nome[31];</a:t>
            </a:r>
          </a:p>
          <a:p>
            <a:r>
              <a:rPr lang="pt-BR" dirty="0" smtClean="0">
                <a:latin typeface="Courier" pitchFamily="49" charset="0"/>
              </a:rPr>
              <a:t>   /* outros componentes </a:t>
            </a:r>
            <a:r>
              <a:rPr lang="pt-BR" i="1" dirty="0" smtClean="0">
                <a:latin typeface="Courier" pitchFamily="49" charset="0"/>
              </a:rPr>
              <a:t>*/</a:t>
            </a:r>
          </a:p>
          <a:p>
            <a:r>
              <a:rPr lang="pt-BR" dirty="0" smtClean="0">
                <a:latin typeface="Courier" pitchFamily="49" charset="0"/>
              </a:rPr>
              <a:t>} </a:t>
            </a:r>
            <a:r>
              <a:rPr lang="pt-BR" b="1" dirty="0" err="1" smtClean="0">
                <a:latin typeface="Courier" pitchFamily="49" charset="0"/>
              </a:rPr>
              <a:t>TipoRegistro</a:t>
            </a:r>
            <a:r>
              <a:rPr lang="pt-BR" b="1" dirty="0" smtClean="0">
                <a:latin typeface="Courier" pitchFamily="49" charset="0"/>
              </a:rPr>
              <a:t>;</a:t>
            </a:r>
          </a:p>
          <a:p>
            <a:endParaRPr lang="pt-BR" dirty="0" smtClean="0">
              <a:latin typeface="Courier" pitchFamily="49" charset="0"/>
            </a:endParaRPr>
          </a:p>
          <a:p>
            <a:r>
              <a:rPr lang="pt-BR" dirty="0" err="1" smtClean="0">
                <a:latin typeface="Courier" pitchFamily="49" charset="0"/>
              </a:rPr>
              <a:t>typedef</a:t>
            </a:r>
            <a:r>
              <a:rPr lang="pt-BR" dirty="0" smtClean="0">
                <a:latin typeface="Courier" pitchFamily="49" charset="0"/>
              </a:rPr>
              <a:t> </a:t>
            </a:r>
            <a:r>
              <a:rPr lang="pt-BR" dirty="0" err="1" smtClean="0">
                <a:latin typeface="Courier" pitchFamily="49" charset="0"/>
              </a:rPr>
              <a:t>struct</a:t>
            </a:r>
            <a:r>
              <a:rPr lang="pt-BR" dirty="0" smtClean="0">
                <a:latin typeface="Courier" pitchFamily="49" charset="0"/>
              </a:rPr>
              <a:t> </a:t>
            </a:r>
            <a:r>
              <a:rPr lang="pt-BR" dirty="0" err="1" smtClean="0">
                <a:latin typeface="Courier" pitchFamily="49" charset="0"/>
              </a:rPr>
              <a:t>TipoNo</a:t>
            </a:r>
            <a:r>
              <a:rPr lang="pt-BR" dirty="0" smtClean="0">
                <a:latin typeface="Courier" pitchFamily="49" charset="0"/>
              </a:rPr>
              <a:t>* </a:t>
            </a:r>
            <a:r>
              <a:rPr lang="pt-BR" b="1" dirty="0" err="1" smtClean="0">
                <a:latin typeface="Courier" pitchFamily="49" charset="0"/>
              </a:rPr>
              <a:t>TipoApontador</a:t>
            </a:r>
            <a:r>
              <a:rPr lang="pt-BR" b="1" dirty="0" smtClean="0">
                <a:latin typeface="Courier" pitchFamily="49" charset="0"/>
              </a:rPr>
              <a:t>;</a:t>
            </a:r>
          </a:p>
          <a:p>
            <a:endParaRPr lang="pt-BR" b="1" dirty="0" smtClean="0">
              <a:latin typeface="Courier" pitchFamily="49" charset="0"/>
            </a:endParaRPr>
          </a:p>
          <a:p>
            <a:r>
              <a:rPr lang="pt-BR" dirty="0" err="1" smtClean="0">
                <a:latin typeface="Courier" pitchFamily="49" charset="0"/>
              </a:rPr>
              <a:t>typedef</a:t>
            </a:r>
            <a:r>
              <a:rPr lang="pt-BR" dirty="0" smtClean="0">
                <a:latin typeface="Courier" pitchFamily="49" charset="0"/>
              </a:rPr>
              <a:t> </a:t>
            </a:r>
            <a:r>
              <a:rPr lang="pt-BR" dirty="0" err="1" smtClean="0">
                <a:latin typeface="Courier" pitchFamily="49" charset="0"/>
              </a:rPr>
              <a:t>struct</a:t>
            </a:r>
            <a:r>
              <a:rPr lang="pt-BR" dirty="0" smtClean="0">
                <a:latin typeface="Courier" pitchFamily="49" charset="0"/>
              </a:rPr>
              <a:t> </a:t>
            </a:r>
            <a:r>
              <a:rPr lang="pt-BR" b="1" dirty="0" err="1" smtClean="0">
                <a:latin typeface="Courier" pitchFamily="49" charset="0"/>
              </a:rPr>
              <a:t>TipoNo</a:t>
            </a:r>
            <a:r>
              <a:rPr lang="pt-BR" b="1" dirty="0" smtClean="0">
                <a:latin typeface="Courier" pitchFamily="49" charset="0"/>
              </a:rPr>
              <a:t> {</a:t>
            </a:r>
          </a:p>
          <a:p>
            <a:r>
              <a:rPr lang="pt-BR" dirty="0" smtClean="0">
                <a:latin typeface="Courier" pitchFamily="49" charset="0"/>
              </a:rPr>
              <a:t>   </a:t>
            </a:r>
            <a:r>
              <a:rPr lang="pt-BR" dirty="0" err="1" smtClean="0">
                <a:latin typeface="Courier" pitchFamily="49" charset="0"/>
              </a:rPr>
              <a:t>int</a:t>
            </a:r>
            <a:r>
              <a:rPr lang="pt-BR" dirty="0" smtClean="0">
                <a:latin typeface="Courier" pitchFamily="49" charset="0"/>
              </a:rPr>
              <a:t> x;</a:t>
            </a:r>
          </a:p>
          <a:p>
            <a:r>
              <a:rPr lang="pt-BR" dirty="0" smtClean="0">
                <a:latin typeface="Courier" pitchFamily="49" charset="0"/>
              </a:rPr>
              <a:t>   </a:t>
            </a:r>
            <a:r>
              <a:rPr lang="pt-BR" dirty="0" err="1" smtClean="0">
                <a:latin typeface="Courier" pitchFamily="49" charset="0"/>
              </a:rPr>
              <a:t>int</a:t>
            </a:r>
            <a:r>
              <a:rPr lang="pt-BR" dirty="0" smtClean="0">
                <a:latin typeface="Courier" pitchFamily="49" charset="0"/>
              </a:rPr>
              <a:t> y;</a:t>
            </a:r>
          </a:p>
          <a:p>
            <a:r>
              <a:rPr lang="pt-BR" dirty="0" smtClean="0">
                <a:latin typeface="Courier" pitchFamily="49" charset="0"/>
              </a:rPr>
              <a:t>   </a:t>
            </a:r>
            <a:r>
              <a:rPr lang="pt-BR" dirty="0" err="1" smtClean="0">
                <a:latin typeface="Courier" pitchFamily="49" charset="0"/>
              </a:rPr>
              <a:t>TipoRegistro</a:t>
            </a:r>
            <a:r>
              <a:rPr lang="pt-BR" dirty="0" smtClean="0">
                <a:latin typeface="Courier" pitchFamily="49" charset="0"/>
              </a:rPr>
              <a:t> </a:t>
            </a:r>
            <a:r>
              <a:rPr lang="pt-BR" dirty="0" err="1" smtClean="0">
                <a:latin typeface="Courier" pitchFamily="49" charset="0"/>
              </a:rPr>
              <a:t>DadosPonto</a:t>
            </a:r>
            <a:r>
              <a:rPr lang="pt-BR" dirty="0" smtClean="0">
                <a:latin typeface="Courier" pitchFamily="49" charset="0"/>
              </a:rPr>
              <a:t>;</a:t>
            </a:r>
          </a:p>
          <a:p>
            <a:r>
              <a:rPr lang="pt-BR" dirty="0" smtClean="0">
                <a:latin typeface="Courier" pitchFamily="49" charset="0"/>
              </a:rPr>
              <a:t>   </a:t>
            </a:r>
            <a:r>
              <a:rPr lang="pt-BR" dirty="0" err="1" smtClean="0">
                <a:latin typeface="Courier" pitchFamily="49" charset="0"/>
              </a:rPr>
              <a:t>TipoApontador</a:t>
            </a:r>
            <a:r>
              <a:rPr lang="pt-BR" dirty="0" smtClean="0">
                <a:latin typeface="Courier" pitchFamily="49" charset="0"/>
              </a:rPr>
              <a:t> quadrante[4];</a:t>
            </a:r>
          </a:p>
          <a:p>
            <a:r>
              <a:rPr lang="pt-BR" dirty="0" smtClean="0">
                <a:latin typeface="Courier" pitchFamily="49" charset="0"/>
              </a:rPr>
              <a:t>} </a:t>
            </a:r>
            <a:r>
              <a:rPr lang="pt-BR" b="1" dirty="0" err="1" smtClean="0">
                <a:latin typeface="Courier" pitchFamily="49" charset="0"/>
              </a:rPr>
              <a:t>TipoNo</a:t>
            </a:r>
            <a:r>
              <a:rPr lang="pt-BR" b="1" dirty="0" smtClean="0">
                <a:latin typeface="Courier" pitchFamily="49" charset="0"/>
              </a:rPr>
              <a:t>;</a:t>
            </a:r>
            <a:endParaRPr lang="pt-BR" dirty="0" smtClean="0">
              <a:latin typeface="Courier" pitchFamily="49" charset="0"/>
            </a:endParaRPr>
          </a:p>
        </p:txBody>
      </p:sp>
      <p:sp>
        <p:nvSpPr>
          <p:cNvPr id="69634" name="AutoShape 2" descr="data:image/jpeg;base64,/9j/4AAQSkZJRgABAQAAAQABAAD/2wCEAAkGBhQGEBARBxIQDxAQEBAQDhgSFBUREhITExIWGBUUFBUXJyYeHx0vGRMeIDAiIyg1LC0tHh49NTArNSY3OCkBCQoKBQUFDQUFDSkYEhgpKSkpKSkpKSkpKSkpKSkpKSkpKSkpKSkpKSkpKSkpKSkpKSkpKSkpKSkpKSkpKSkpKf/AABEIAKABOgMBIgACEQEDEQH/xAAbAAEBAQEBAQEBAAAAAAAAAAAABQYEAwIHAf/EAEIQAAEDAgMDBBAGAQQDAQAAAAEAAgMEEQUSIQYTMRQiQbQVFjIzNDVRU1VhcXSElLPSByNSgZLToSRikbFDY2RC/8QAFAEBAAAAAAAAAAAAAAAAAAAAAP/EABQRAQAAAAAAAAAAAAAAAAAAAAD/2gAMAwEAAhEDEQA/AP3FEWYrMblirMrHgRsqKWn3WUXkbPG5zpc3dadFtLRv435oeVNi8j8QMZlJPKpoXw8y0dOylbIyawGbWQt5xNvzLdAtrLrK4Hg4xaN01VPWZ3VFW05amZjQ1lVK1rQ1pAADWgKj2rM8/XfNz/cgs3S6jdqzPP13zc/3J2rM8/XfNz/cgs3S6jdqzPP13zc/3KYMDBrjDyiu3fJWy25VP3ZlLb3zX4BBrLpdRu1Znn675uf7k7Vmefrvm5/uQWbpdRu1Znn675uf7k7Vmefrvm5/uQWbpdRu1Znn675uf7k7Vmefrvm5/uQWbpdRu1Znn675uf7k7Vmefrvm5/uQWbqfj0bpqWoFK+SOQwyZHRW3gIaSMtwddLcL66arm7Vmefrvm5/uTtWZ5+u+bn+5BGxGQ1FZBHnq4yW0+8deoEOU5s0UbYxkLnXs98h5oLSNRza2ylAKaN8g3zRPIXsZK+V5ZE3mxi0pJBLRnPTd1ugL77Vmefrvm5/uXzszePlcb3ySNhq3RxmR7pHBu5hdbM7U6vPHyoLaIiAiIgIiICIiAiIgIiICIiAiIgIiICIiAvF1Ex8jZXMYZWgta8tBe1p4gO4ga8F7Igi7I+DfE13XJlaUXZHwb4mu65MrSAiIgKK3xmfcW/XcrSit8Zn3Fv13ILSIiCdU7QQUkohmks+8bTzXljHSG0bZJAMjC4kABxBNxbipJr8R7LCIQQ9itzcy3G8z5L+W98/Ntl4a3Xu/C6inmqORcnMVTPFO98hdvIsrImPaI8pa+7YeaS4WLuBDRfQICIiAiIgIiICi7Pd8xD353V4FaUXZ7vmIe/O6vAgtIiICIiAiIgKPtTjLsFgzUxj30kkcMG9zGPO86ueG2Ja1gc8gG9mlWFivxU2v7SqWKphhjnnE4ZBvCbRl7H5pLDXuQW6W7vj5Q1GC4oMap4aiIZRNGySx4tJHOYfWDcH1grtWU/D3aqPaGigkLI6WabeyvhBsS50ry+RgdYlrnEvuL90dStWgIiICIiAiIgIiICIiAiIgi7I+DfE13XJlaUXZHwb4mu65MrSAiIgKK3xmfcW/XcrSit8Zn3Fv13ILSIiAiIgIiICIiAiIgKLs93zEPfndXgVpRdnu+Yh787q8CC0iLznqG0rS6oc1jW6uLiGtHtJ0QeiwgdibIohG+Z0ktPQ71z44bxTVLKiOZwaGgWjfuZC3yB3G61JxrlHi2OSfyOA3cXt3j7Bw9bMy/hpKir8JlbA39MAzO9hlkGo9jGn1oObBMTfFTCbaNzad73uu2QsYIwOa1oPTfLm8vOXScWdU6YdBJJ/ulvTxf8vGc+1rCPWvalwiKjdnjZeTgXvJklI8m8fd1vVey+a/FOTuEVI3e1Dhmay9g1pNs8rtcrLjja5sbAkIOLEC+IA4lO4ZzliipW5HyusTkDyS8n/c0sAAJNgCV84ZsywOMuIRx5z3LBz2sv0ve7nSyWNs7uHBoFzm534izA6i1c2WoqHNg30wawRxMnn3UbGtLrtZnHctBOl3Fx1XZs7tXDtNn5Dm5jY3i5jdmZJmyOGRzrdwea6zhpdoug/lZgm4BNCyOSInNJTyAGJx6XRXuI39P6Sb3AJLh80MDakE4TNNA5ptJFJ+YI3fpfHJdzdOAY5oIsQSDc+mKbVR4TNuJWyufuXTnIGHmASHRpcHOP5RHNBtdua2YLjZitPtFOW4a97KmLfMbK1ulot0XB19HxkztFjxOa1i24CmKuel8LibMP1QGx9pikIt7GucV9R4zHV5mUz7TZXFrHtLJdBod1Jldb/HrXzSYoWvEOJNEUxvkI1imsLkxOPTYXLDzhr3QGY9lVRx1zctWxkreNntDxfy2KDBdkMRMDcvK755Q5+7Akc8QxGMCMwXDC8yXBba4A3uVb+DNlbv7Z8oz24Zra29V1w9iHU/i6aSK3Br/wA+L/h5zAeprgF/OWz0nhcAlb+qncCfa6J9iPY0uKCmi46XFoqx2SJ43lrljrslA8pjfZwH7KVtbWNpDRcrmNPC+pe2Z29MAI5LO5odICLDO1vTxAQaFFJ2WnfU0zXVLnv/ADJxE54s+SFs7xA92gveINN+m9+lVkBERAREQRdkT/pvia7rkytXWS2c2fbWQue+WraXVNaSI6maNg/1kw0a0gDh0Kp2rM8/XfNz/cgs3S6jdqzPP13zc/3J2rM8/XfNz/cgk7XUtTWzskw1hc2hjbUx3e5u+mMlzHGACHO3MT49SB/qOOmlRhviRP8A8DeOn/ncvrtWZ5+u+bn+5YrENl6bCsZFRiFdVwg0XMz1LwSc5aWiW+bLbnZb8dUH6ddLrGcqw/0jP89N9ycqw/0jP89N9yDZ3S6xnKsP9Iz/AD033KFhW1FBX1tZTuxCrDIRHui6qnaw2Fpcr7684jj+2iD9Qul1jOVYf6Rn+em+5OVYf6Rn+em+5Bs7pdYzlWH+kZ/npvuTlWH+kZ/npvuQbO6XWM5Vh/pGf56b7k5Vh/pGf56b7kGzuouz3fMQ9+d1eBRuVYf6Rn+em+5d+xL2PbWGikdNHy1+R7nmUuG4h4vdcnXT9kGU/FSbGY6ukGxwl3BYMxiaxw32d199muAzLl7rm8Vv6bBI4i18zTLKLHPK4yuaenIX9zr0NAHqVBEBERBgfxcpsTqoIBsYZARI7lO5eI5SLDJZxI5t73APSOhaXZGglw+jhGKhvK3sa+scDmL5iBmLna3PAaaC1hYABceO1tqoRVlU6hhFM6aNzXRxmWQPs/nyAizGhpy8DvNbgK5hs3KIYnucXl8UbiSwxF12g3MZ1bx7k6jgg+KnCIqtxfOwOc4QhxudRDKZI+B6Hm//AGvnDMGiwcEUTXNBDW2dJJIGtZfKxgeTlaMxs1tgL8F3Ign1mBxV0rJagPc6Msc0bx4jzMJLHGMHKSC4kG1+HkFvnCdnKfAyDh0QjIhjgFi535cbnua3nE9MjteJ0uTYWpIgk7WUUmI0NVHhwaZ3Qv5PmtYSgXYQToCHAEHoNist+EVLidLBUDbJ0hJkbyYTPEkoFjnJcCTlvlsCehy35WD/AA9xh9e6MSTb4OoIJJctQ6qyzgjOZswG6ec+kYuDlfwy6hvEREHhV0Mde3LVxskbe4D2hwB8ovwK/L/xbmrsFbTt2NmqbDM+qYx5mkYCWNhPPu9rSS5tr2JAsNF+gOxB+LnLhBDYtQ+cgOb6xADo8/7jzAf1kEDnosOY6fJTj8qmfvJS45nTVT26F7jq4tjINz0vZa2TQPfZjFHV1PE3EiBWMhiNU3QXeW6yMy80scQSHN04jQggWFAosMFVFugXRTUcj4YZG2zxtFnRi50cDE6PM06H2gEd1FiZz7nEQI57Ett3uZo4viJ/yw85vTcWc4KKIiAiIgi7I+DfE13XJlaUXZHwb4mu65MvbaitfhtFVy0pyyRU8r4zYGzmsJBs7Tj5dEFRFn9lsTkq31cdY57jDJGY95uTII3xAjM6D8vumusOIFr8QtAgKKPGbvcW/XcrSit8Zn3Fv13ILVl/F/UQZg49PG9z3mEwNxBtEWBjxLZ72sa8SZiCQ54JGXgDwsujB6VkWIYi+NjGveKTO4NAc78t3dEan913x7P08UxnZCzfFxfmtc5iMpcAdA62lxra/lXLhfh1f7KT6bkFqyWRECyWRECyWRECyi7Pd8xD353V4FaUXZ7vmIe/O6vAgtIiICIiDzmgbUWEzWvAIcMwBsRwIv0r0REBERAREQEREE7FtoqbAsoxSeKFz77tr3APkt0MZ3TjrawHSF4CkkxvXEQYoOiG4zSDy1BGlv8A1jT9RdewzH4hfhJHt9UwVEtRJAY4xDIGsD88Ye5wykkZXc92uvRpprvWM3YAbwAAHTwQScb2ihwINjfJC2olyspInPax0j3ODGADjlzEAkDQX8i7sNohh8TYwS8i5e46F73Eue8jylxJ/dYjbr8IY9uK2GqmqJIQxjI5mNYHZ2MeXDI4kZDziL2PRp5f0FBnKraGmwbEWwVU8MctXCzKxzgHbxjy1mnlcH2F+O7AF1arqBmIsyVANrhzSCWuY4cHscNQ4eULCbYfhvQ4tiUNditVyd43bnxl8bBLuiMti7UDQA2/wV+iIIM+0LdnMrNpJoomO0gne5sbJbC+V40DZLDW3NdxFtWtuMeJACwgggEEagg8CCsN+KmwUO2sdM6uqxQmnfIGOcGuY4ShuZpDnN1/LBBv5dD0XcIhpcLp4IIKhj2QwxRMJmbdzY2BoJsbcB0ILyIiCLsj4N8TXdcmVOuYZYpAxjJCWPAa/uHktNmuv0HgVM2R8G+JruuTK0gy34dCrFI7tipaeim38mVkDWMaWWbZxawuF73HHUALUoiAorfGZ9xb9dytKK3xmfcW/XcgtIiFAUXC/Dq/2Un03LxwTGpcSlkExAY2eriAFNOBaGeSNp5QXbsmzLmw43C9sL8Or/ZSfTcgtIi458YhppBFNKxspDSG351nkhpt6y0gewoOxERAREQFF2e75iHvzurwK0ouz3fMQ9+d1eBBaREQEREBERAREQEREBERAREQEREGYxyjnbWNmpGVLmGm3RNOaTNmEhdZwqeix/8Az+60w1X9RBIx/DH4k+j5O5zN1VGSRzd3mY3ktQy4EgcDzpGjgeJ8lxQjpzG0Bz3OIABJDLmw4mwAv7BZe6ICIiCLsj4N8TXdcmVpRdkfBvia7rkytICIiAorfGZ9xb9dytKK3xmfcW/XcgtIiIMxtDg78IgqKnZWHeV3OkiY6WTdOfI+8rt2Xhl7Oc63SV8bGTT1ElQ7G2NiqnQ0RqGsN2tfu33A1P8A2beUrVKLhfh1f7KT6bkFpRxgrn1stQ972sdFTMYGPc27onzF2do0I/Mb/lWFmJNhWSYs3FTPPnbCYRFf8vVpb7ctjfL+rVBp0REBERAUXZ7vmIe/O6vArSi7Pd8xD353V4EFpERAREQEREBERAREQEREBERAREQEREBERAREQRdkfBvia7rkytKLsj4N8TXdcmVpAREQFFb4zPuLfruVpRW+Mz7i367kFpERAUXC/Dq/2Un03K0ouF+HV/spPpuQWkREBERAREQFF2e75iHvzurwK0ouz3fMQ9+d1eBBaREQEREBERAREQEREBERAREQEREBERAREQEUWrxqWF9WxkcTRBFTyxuklDGObK6UPfIbc1rRET5SAfUuCDHaqrFM6EU4E0xiALJbysY92eojcXDKwxNzDM06loBIcCQ79kfBvia7rkytKLsj4N8TXdcmVpAREQFFb4zPuLfruVpRW+Mz7i367kFpERAUXC/Dq/2Un03K0ouF+HV/spPpuQWkREBERAREQFF2e75iHvzurwK0ouz3fMQ9+d1eBBaREQEREBERAREQEREBERAREQEREBERAREQcNfgsWJiQVTS4StibJZz2EiJ5fHYtIIs5xNwv7SYPHRljo87nRtkYx0ksszg2VzHPGaRxJuY28eFtF2oghw7MupcwpK2siYZJZA1opXNaZJHPcAXxF1szzxJX32Cm9IVv8aL+lWUQRuwU3pCt/jRf0p2Cm9IVv8AGi/pVlEEbsFN6Qrf40X9K8e1Z+933Lq3ebvdXtR9wHZrW3NuJV9EEbsFN6Qrf40X9KdgpvSFb/Gi/pVlEER2DSMID8RrAXGzbtohc2JsPydTYE/sV4w7NOilldFiFYJZBGZdKMkhuYMJbudBoR67HyLo2goJaws5HYndVUQzFzWsfJGMkji3nW5pbcajOuTZ7BZsOkZyqxbGyqFw/OLTzRvjYDlb3IjcLBoAuLcdA6+wU3pCt/jRf0p2Cm9IVv8AGi/pVlEEbsFN6Qrf40X9KdgpvSFb/Gi/pVlEEbsFN6Qrf40X9KdgpvSFb/Gi/pVlEEbsFN6Qrf40X9K6sJwkYS2QbySZ0splkdJkzOcWtbwja1oFmDgF3ogIiICIiAiIgIiICIiAvl8giBMhDQBckmwA9ZX0uDG6d1REBACS2amkIGhLYqiN7gPXlYdOlB1tqWvDC1zSJO9kEWfzS7m+XQE6dAK9FjcK2Xnw7I2TJYPoxzJHyC8Er5JJnB4GUllo7NvxF9ALbJAREQEREBER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012160" y="2708920"/>
            <a:ext cx="1892400" cy="1214525"/>
            <a:chOff x="4932040" y="968853"/>
            <a:chExt cx="1892400" cy="1214525"/>
          </a:xfrm>
        </p:grpSpPr>
        <p:sp>
          <p:nvSpPr>
            <p:cNvPr id="19" name="Elipse 18"/>
            <p:cNvSpPr/>
            <p:nvPr/>
          </p:nvSpPr>
          <p:spPr>
            <a:xfrm flipH="1" flipV="1">
              <a:off x="5819886" y="1124744"/>
              <a:ext cx="133335" cy="1333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19"/>
            <p:cNvCxnSpPr/>
            <p:nvPr/>
          </p:nvCxnSpPr>
          <p:spPr>
            <a:xfrm flipH="1">
              <a:off x="5220072" y="1268760"/>
              <a:ext cx="432048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4932040" y="1844824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NO</a:t>
              </a:r>
              <a:endParaRPr lang="pt-BR" sz="1600" dirty="0"/>
            </a:p>
          </p:txBody>
        </p:sp>
        <p:cxnSp>
          <p:nvCxnSpPr>
            <p:cNvPr id="22" name="Conector de seta reta 21"/>
            <p:cNvCxnSpPr/>
            <p:nvPr/>
          </p:nvCxnSpPr>
          <p:spPr>
            <a:xfrm flipH="1">
              <a:off x="5608561" y="1340768"/>
              <a:ext cx="224408" cy="4466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/>
            <p:cNvSpPr txBox="1"/>
            <p:nvPr/>
          </p:nvSpPr>
          <p:spPr>
            <a:xfrm>
              <a:off x="5436096" y="1844824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NE</a:t>
              </a:r>
              <a:endParaRPr lang="pt-BR" sz="1600" dirty="0"/>
            </a:p>
          </p:txBody>
        </p:sp>
        <p:cxnSp>
          <p:nvCxnSpPr>
            <p:cNvPr id="24" name="Conector de seta reta 23"/>
            <p:cNvCxnSpPr/>
            <p:nvPr/>
          </p:nvCxnSpPr>
          <p:spPr>
            <a:xfrm>
              <a:off x="5909226" y="1328893"/>
              <a:ext cx="223200" cy="44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5911689" y="1844824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SO</a:t>
              </a:r>
              <a:endParaRPr lang="pt-BR" sz="1600" dirty="0"/>
            </a:p>
          </p:txBody>
        </p:sp>
        <p:cxnSp>
          <p:nvCxnSpPr>
            <p:cNvPr id="26" name="Conector de seta reta 25"/>
            <p:cNvCxnSpPr/>
            <p:nvPr/>
          </p:nvCxnSpPr>
          <p:spPr>
            <a:xfrm>
              <a:off x="6084168" y="1268760"/>
              <a:ext cx="395665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6444208" y="1844824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SE</a:t>
              </a:r>
              <a:endParaRPr lang="pt-BR" sz="16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940910" y="968853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(x, y)</a:t>
              </a:r>
              <a:endParaRPr lang="pt-BR" sz="1600" dirty="0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ector reto 58"/>
          <p:cNvCxnSpPr/>
          <p:nvPr/>
        </p:nvCxnSpPr>
        <p:spPr>
          <a:xfrm rot="5400000">
            <a:off x="62745" y="4773533"/>
            <a:ext cx="30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491294" y="5085184"/>
            <a:ext cx="30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Point Quadtree - Inserção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u="sng" smtClean="0"/>
              <a:pPr/>
              <a:t>27</a:t>
            </a:fld>
            <a:endParaRPr lang="pt-BR" u="sng"/>
          </a:p>
        </p:txBody>
      </p:sp>
      <p:grpSp>
        <p:nvGrpSpPr>
          <p:cNvPr id="21" name="Grupo 20"/>
          <p:cNvGrpSpPr/>
          <p:nvPr/>
        </p:nvGrpSpPr>
        <p:grpSpPr>
          <a:xfrm>
            <a:off x="0" y="2703624"/>
            <a:ext cx="4050128" cy="3965736"/>
            <a:chOff x="0" y="2190715"/>
            <a:chExt cx="4050128" cy="3965736"/>
          </a:xfrm>
        </p:grpSpPr>
        <p:sp>
          <p:nvSpPr>
            <p:cNvPr id="18" name="CaixaDeTexto 17"/>
            <p:cNvSpPr txBox="1"/>
            <p:nvPr/>
          </p:nvSpPr>
          <p:spPr>
            <a:xfrm>
              <a:off x="0" y="260128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accent1">
                      <a:lumMod val="75000"/>
                    </a:schemeClr>
                  </a:solidFill>
                </a:rPr>
                <a:t>100</a:t>
              </a:r>
              <a:endParaRPr lang="pt-B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6" name="Conector de seta reta 5"/>
            <p:cNvCxnSpPr/>
            <p:nvPr/>
          </p:nvCxnSpPr>
          <p:spPr>
            <a:xfrm flipH="1" flipV="1">
              <a:off x="477903" y="2564904"/>
              <a:ext cx="3032" cy="3528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rot="5400000" flipH="1" flipV="1">
              <a:off x="1952680" y="4018076"/>
              <a:ext cx="3032" cy="3528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3732412" y="5529107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pt-B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15137" y="219071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  <a:endParaRPr lang="pt-B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30403" y="57681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pt-B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 flipH="1">
              <a:off x="441520" y="2769053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3214207" y="581789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accent1">
                      <a:lumMod val="75000"/>
                    </a:schemeClr>
                  </a:solidFill>
                </a:rPr>
                <a:t>100</a:t>
              </a:r>
              <a:endParaRPr lang="pt-B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0" name="Conector reto 19"/>
            <p:cNvCxnSpPr/>
            <p:nvPr/>
          </p:nvCxnSpPr>
          <p:spPr>
            <a:xfrm rot="5400000" flipH="1">
              <a:off x="3455880" y="5793006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1691680" y="1289777"/>
            <a:ext cx="1031863" cy="1033838"/>
            <a:chOff x="1691680" y="1194777"/>
            <a:chExt cx="1031863" cy="1033838"/>
          </a:xfrm>
        </p:grpSpPr>
        <p:sp>
          <p:nvSpPr>
            <p:cNvPr id="24" name="Retângulo 23"/>
            <p:cNvSpPr/>
            <p:nvPr/>
          </p:nvSpPr>
          <p:spPr>
            <a:xfrm>
              <a:off x="1691680" y="1196752"/>
              <a:ext cx="1031863" cy="1031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/>
            <p:cNvCxnSpPr>
              <a:stCxn id="24" idx="1"/>
              <a:endCxn id="24" idx="3"/>
            </p:cNvCxnSpPr>
            <p:nvPr/>
          </p:nvCxnSpPr>
          <p:spPr>
            <a:xfrm>
              <a:off x="1691680" y="1712684"/>
              <a:ext cx="10318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rot="5400000">
              <a:off x="1689705" y="1710709"/>
              <a:ext cx="10318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ixaDeTexto 28"/>
          <p:cNvSpPr txBox="1"/>
          <p:nvPr/>
        </p:nvSpPr>
        <p:spPr>
          <a:xfrm>
            <a:off x="1716188" y="138902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NO</a:t>
            </a:r>
            <a:endParaRPr lang="pt-BR" sz="16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255869" y="1389026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NE</a:t>
            </a:r>
            <a:endParaRPr lang="pt-BR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716188" y="1893082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SO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255869" y="1893082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SE</a:t>
            </a:r>
            <a:endParaRPr lang="pt-BR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584805" y="980728"/>
            <a:ext cx="127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Quadrantes</a:t>
            </a:r>
            <a:endParaRPr lang="pt-BR" dirty="0"/>
          </a:p>
        </p:txBody>
      </p:sp>
      <p:sp>
        <p:nvSpPr>
          <p:cNvPr id="39" name="Elipse 38"/>
          <p:cNvSpPr/>
          <p:nvPr/>
        </p:nvSpPr>
        <p:spPr>
          <a:xfrm flipH="1" flipV="1">
            <a:off x="2147478" y="1749066"/>
            <a:ext cx="133335" cy="1333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4932040" y="1111353"/>
            <a:ext cx="1892400" cy="1214525"/>
            <a:chOff x="4932040" y="968853"/>
            <a:chExt cx="1892400" cy="1214525"/>
          </a:xfrm>
        </p:grpSpPr>
        <p:sp>
          <p:nvSpPr>
            <p:cNvPr id="35" name="Elipse 34"/>
            <p:cNvSpPr/>
            <p:nvPr/>
          </p:nvSpPr>
          <p:spPr>
            <a:xfrm flipH="1" flipV="1">
              <a:off x="5819886" y="1124744"/>
              <a:ext cx="133335" cy="1333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Conector de seta reta 36"/>
            <p:cNvCxnSpPr/>
            <p:nvPr/>
          </p:nvCxnSpPr>
          <p:spPr>
            <a:xfrm flipH="1">
              <a:off x="5220072" y="1268760"/>
              <a:ext cx="432048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4932040" y="1844824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NO</a:t>
              </a:r>
              <a:endParaRPr lang="pt-BR" sz="1600" dirty="0"/>
            </a:p>
          </p:txBody>
        </p:sp>
        <p:cxnSp>
          <p:nvCxnSpPr>
            <p:cNvPr id="40" name="Conector de seta reta 39"/>
            <p:cNvCxnSpPr/>
            <p:nvPr/>
          </p:nvCxnSpPr>
          <p:spPr>
            <a:xfrm flipH="1">
              <a:off x="5608561" y="1340768"/>
              <a:ext cx="224408" cy="4466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5436096" y="1844824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NE</a:t>
              </a:r>
              <a:endParaRPr lang="pt-BR" sz="1600" dirty="0"/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5909226" y="1328893"/>
              <a:ext cx="223200" cy="44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/>
            <p:cNvSpPr txBox="1"/>
            <p:nvPr/>
          </p:nvSpPr>
          <p:spPr>
            <a:xfrm>
              <a:off x="5911689" y="1844824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SO</a:t>
              </a:r>
              <a:endParaRPr lang="pt-BR" sz="1600" dirty="0"/>
            </a:p>
          </p:txBody>
        </p:sp>
        <p:cxnSp>
          <p:nvCxnSpPr>
            <p:cNvPr id="47" name="Conector de seta reta 46"/>
            <p:cNvCxnSpPr/>
            <p:nvPr/>
          </p:nvCxnSpPr>
          <p:spPr>
            <a:xfrm>
              <a:off x="6084168" y="1268760"/>
              <a:ext cx="395665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/>
            <p:cNvSpPr txBox="1"/>
            <p:nvPr/>
          </p:nvSpPr>
          <p:spPr>
            <a:xfrm>
              <a:off x="6444208" y="1844824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SE</a:t>
              </a:r>
              <a:endParaRPr lang="pt-BR" sz="16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940910" y="968853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(x, y)</a:t>
              </a:r>
              <a:endParaRPr lang="pt-BR" sz="1600" dirty="0"/>
            </a:p>
          </p:txBody>
        </p:sp>
      </p:grpSp>
      <p:cxnSp>
        <p:nvCxnSpPr>
          <p:cNvPr id="53" name="Conector reto 52"/>
          <p:cNvCxnSpPr/>
          <p:nvPr/>
        </p:nvCxnSpPr>
        <p:spPr>
          <a:xfrm>
            <a:off x="107504" y="2434279"/>
            <a:ext cx="87129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de cantos arredondados 54"/>
          <p:cNvSpPr/>
          <p:nvPr/>
        </p:nvSpPr>
        <p:spPr>
          <a:xfrm>
            <a:off x="6197865" y="2924944"/>
            <a:ext cx="792088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35,40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179512" y="2398654"/>
            <a:ext cx="769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Pontos:   (35,40) – (50,10) – (60,75) – (80,65) – (85,15) – (5,45) – (25,35) – (90,5)</a:t>
            </a:r>
            <a:endParaRPr lang="pt-BR" dirty="0"/>
          </a:p>
        </p:txBody>
      </p:sp>
      <p:cxnSp>
        <p:nvCxnSpPr>
          <p:cNvPr id="64" name="Conector de seta reta 63"/>
          <p:cNvCxnSpPr/>
          <p:nvPr/>
        </p:nvCxnSpPr>
        <p:spPr>
          <a:xfrm flipH="1">
            <a:off x="4613689" y="3212976"/>
            <a:ext cx="158417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6965445" y="3200343"/>
            <a:ext cx="1392660" cy="588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flipH="1">
            <a:off x="5940152" y="3212976"/>
            <a:ext cx="432048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6732240" y="3212976"/>
            <a:ext cx="288032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o 76"/>
          <p:cNvGrpSpPr/>
          <p:nvPr/>
        </p:nvGrpSpPr>
        <p:grpSpPr>
          <a:xfrm>
            <a:off x="1115616" y="2564904"/>
            <a:ext cx="1223216" cy="2572085"/>
            <a:chOff x="1115616" y="2564904"/>
            <a:chExt cx="1223216" cy="2572085"/>
          </a:xfrm>
        </p:grpSpPr>
        <p:grpSp>
          <p:nvGrpSpPr>
            <p:cNvPr id="74" name="Grupo 73"/>
            <p:cNvGrpSpPr/>
            <p:nvPr/>
          </p:nvGrpSpPr>
          <p:grpSpPr>
            <a:xfrm>
              <a:off x="1531969" y="4794888"/>
              <a:ext cx="806863" cy="342101"/>
              <a:chOff x="1531969" y="4794888"/>
              <a:chExt cx="806863" cy="342101"/>
            </a:xfrm>
          </p:grpSpPr>
          <p:sp>
            <p:nvSpPr>
              <p:cNvPr id="23" name="CaixaDeTexto 22"/>
              <p:cNvSpPr txBox="1"/>
              <p:nvPr/>
            </p:nvSpPr>
            <p:spPr>
              <a:xfrm>
                <a:off x="1561055" y="4794888"/>
                <a:ext cx="7777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(35,40)</a:t>
                </a:r>
                <a:endParaRPr lang="pt-BR" sz="1600" dirty="0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1531969" y="5046989"/>
                <a:ext cx="90000" cy="90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76" name="Conector reto 75"/>
            <p:cNvCxnSpPr/>
            <p:nvPr/>
          </p:nvCxnSpPr>
          <p:spPr>
            <a:xfrm flipV="1">
              <a:off x="1115616" y="2564904"/>
              <a:ext cx="648072" cy="720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o 100"/>
          <p:cNvGrpSpPr/>
          <p:nvPr/>
        </p:nvGrpSpPr>
        <p:grpSpPr>
          <a:xfrm>
            <a:off x="1588551" y="2551054"/>
            <a:ext cx="7231163" cy="3746391"/>
            <a:chOff x="1588551" y="2551054"/>
            <a:chExt cx="7231163" cy="3746391"/>
          </a:xfrm>
        </p:grpSpPr>
        <p:cxnSp>
          <p:nvCxnSpPr>
            <p:cNvPr id="86" name="Conector reto 85"/>
            <p:cNvCxnSpPr/>
            <p:nvPr/>
          </p:nvCxnSpPr>
          <p:spPr>
            <a:xfrm rot="5400000" flipH="1">
              <a:off x="2522001" y="5050593"/>
              <a:ext cx="5099" cy="18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 flipH="1">
              <a:off x="2016095" y="5085942"/>
              <a:ext cx="5099" cy="1211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ixaDeTexto 77"/>
            <p:cNvSpPr txBox="1"/>
            <p:nvPr/>
          </p:nvSpPr>
          <p:spPr>
            <a:xfrm>
              <a:off x="2004978" y="5693841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(50,10)</a:t>
              </a:r>
              <a:endParaRPr lang="pt-BR" sz="1600" dirty="0"/>
            </a:p>
          </p:txBody>
        </p:sp>
        <p:sp>
          <p:nvSpPr>
            <p:cNvPr id="79" name="Elipse 78"/>
            <p:cNvSpPr/>
            <p:nvPr/>
          </p:nvSpPr>
          <p:spPr>
            <a:xfrm>
              <a:off x="1975892" y="5945942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7" name="Conector reto 86"/>
            <p:cNvCxnSpPr/>
            <p:nvPr/>
          </p:nvCxnSpPr>
          <p:spPr>
            <a:xfrm flipV="1">
              <a:off x="2004266" y="2551054"/>
              <a:ext cx="648072" cy="720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de cantos arredondados 87"/>
            <p:cNvSpPr/>
            <p:nvPr/>
          </p:nvSpPr>
          <p:spPr>
            <a:xfrm>
              <a:off x="7896243" y="3837298"/>
              <a:ext cx="792088" cy="2880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50,10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Conector de seta reta 91"/>
            <p:cNvCxnSpPr/>
            <p:nvPr/>
          </p:nvCxnSpPr>
          <p:spPr>
            <a:xfrm flipH="1">
              <a:off x="7740352" y="4125330"/>
              <a:ext cx="179642" cy="1677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/>
            <p:cNvCxnSpPr/>
            <p:nvPr/>
          </p:nvCxnSpPr>
          <p:spPr>
            <a:xfrm flipH="1">
              <a:off x="7740352" y="4124572"/>
              <a:ext cx="359282" cy="3125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/>
            <p:cNvCxnSpPr>
              <a:stCxn id="88" idx="2"/>
            </p:cNvCxnSpPr>
            <p:nvPr/>
          </p:nvCxnSpPr>
          <p:spPr>
            <a:xfrm flipH="1">
              <a:off x="8172400" y="4125330"/>
              <a:ext cx="119887" cy="3117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/>
            <p:cNvCxnSpPr/>
            <p:nvPr/>
          </p:nvCxnSpPr>
          <p:spPr>
            <a:xfrm>
              <a:off x="8592573" y="4125330"/>
              <a:ext cx="227141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upo 114"/>
          <p:cNvGrpSpPr/>
          <p:nvPr/>
        </p:nvGrpSpPr>
        <p:grpSpPr>
          <a:xfrm>
            <a:off x="1583289" y="2549079"/>
            <a:ext cx="4883200" cy="2518280"/>
            <a:chOff x="1583289" y="2549079"/>
            <a:chExt cx="4883200" cy="2518280"/>
          </a:xfrm>
        </p:grpSpPr>
        <p:cxnSp>
          <p:nvCxnSpPr>
            <p:cNvPr id="108" name="Conector reto 107"/>
            <p:cNvCxnSpPr/>
            <p:nvPr/>
          </p:nvCxnSpPr>
          <p:spPr>
            <a:xfrm flipV="1">
              <a:off x="2423635" y="3249359"/>
              <a:ext cx="0" cy="181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>
            <a:xfrm>
              <a:off x="1583289" y="3896673"/>
              <a:ext cx="19442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aixaDeTexto 101"/>
            <p:cNvSpPr txBox="1"/>
            <p:nvPr/>
          </p:nvSpPr>
          <p:spPr>
            <a:xfrm>
              <a:off x="2413276" y="3607883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(60,75)</a:t>
              </a:r>
              <a:endParaRPr lang="pt-BR" sz="1600" dirty="0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2384190" y="3859984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reto 108"/>
            <p:cNvCxnSpPr/>
            <p:nvPr/>
          </p:nvCxnSpPr>
          <p:spPr>
            <a:xfrm flipV="1">
              <a:off x="2869166" y="2549079"/>
              <a:ext cx="648072" cy="720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tângulo de cantos arredondados 109"/>
            <p:cNvSpPr/>
            <p:nvPr/>
          </p:nvSpPr>
          <p:spPr>
            <a:xfrm>
              <a:off x="5543018" y="3847198"/>
              <a:ext cx="792088" cy="2880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60,75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Conector de seta reta 110"/>
            <p:cNvCxnSpPr/>
            <p:nvPr/>
          </p:nvCxnSpPr>
          <p:spPr>
            <a:xfrm flipH="1">
              <a:off x="5206728" y="4135230"/>
              <a:ext cx="36004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/>
            <p:cNvCxnSpPr/>
            <p:nvPr/>
          </p:nvCxnSpPr>
          <p:spPr>
            <a:xfrm flipH="1">
              <a:off x="5603151" y="4134472"/>
              <a:ext cx="143258" cy="3125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de seta reta 112"/>
            <p:cNvCxnSpPr>
              <a:stCxn id="110" idx="2"/>
            </p:cNvCxnSpPr>
            <p:nvPr/>
          </p:nvCxnSpPr>
          <p:spPr>
            <a:xfrm>
              <a:off x="5939062" y="4135230"/>
              <a:ext cx="96137" cy="3117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/>
            <p:nvPr/>
          </p:nvCxnSpPr>
          <p:spPr>
            <a:xfrm>
              <a:off x="6239348" y="4135230"/>
              <a:ext cx="227141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o 125"/>
          <p:cNvGrpSpPr/>
          <p:nvPr/>
        </p:nvGrpSpPr>
        <p:grpSpPr>
          <a:xfrm>
            <a:off x="2424439" y="2570854"/>
            <a:ext cx="4514317" cy="2517655"/>
            <a:chOff x="2424439" y="2570854"/>
            <a:chExt cx="4514317" cy="2517655"/>
          </a:xfrm>
        </p:grpSpPr>
        <p:cxnSp>
          <p:nvCxnSpPr>
            <p:cNvPr id="116" name="Conector reto 115"/>
            <p:cNvCxnSpPr/>
            <p:nvPr/>
          </p:nvCxnSpPr>
          <p:spPr>
            <a:xfrm flipV="1">
              <a:off x="2908535" y="3900509"/>
              <a:ext cx="0" cy="11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/>
            <p:cNvCxnSpPr/>
            <p:nvPr/>
          </p:nvCxnSpPr>
          <p:spPr>
            <a:xfrm>
              <a:off x="2424439" y="4262823"/>
              <a:ext cx="11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CaixaDeTexto 117"/>
            <p:cNvSpPr txBox="1"/>
            <p:nvPr/>
          </p:nvSpPr>
          <p:spPr>
            <a:xfrm>
              <a:off x="2898176" y="3974033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(80,65)</a:t>
              </a:r>
              <a:endParaRPr lang="pt-BR" sz="1600" dirty="0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2869090" y="4226134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0" name="Conector reto 119"/>
            <p:cNvCxnSpPr/>
            <p:nvPr/>
          </p:nvCxnSpPr>
          <p:spPr>
            <a:xfrm flipV="1">
              <a:off x="3757816" y="2570854"/>
              <a:ext cx="648072" cy="720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tângulo de cantos arredondados 120"/>
            <p:cNvSpPr/>
            <p:nvPr/>
          </p:nvSpPr>
          <p:spPr>
            <a:xfrm>
              <a:off x="6146668" y="4462723"/>
              <a:ext cx="792088" cy="2880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80,65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Conector de seta reta 121"/>
            <p:cNvCxnSpPr/>
            <p:nvPr/>
          </p:nvCxnSpPr>
          <p:spPr>
            <a:xfrm flipH="1">
              <a:off x="5810378" y="4750755"/>
              <a:ext cx="36004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de seta reta 122"/>
            <p:cNvCxnSpPr/>
            <p:nvPr/>
          </p:nvCxnSpPr>
          <p:spPr>
            <a:xfrm flipH="1">
              <a:off x="6206801" y="4749997"/>
              <a:ext cx="143258" cy="3125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de seta reta 123"/>
            <p:cNvCxnSpPr>
              <a:stCxn id="121" idx="2"/>
            </p:cNvCxnSpPr>
            <p:nvPr/>
          </p:nvCxnSpPr>
          <p:spPr>
            <a:xfrm>
              <a:off x="6542712" y="4750755"/>
              <a:ext cx="45512" cy="334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/>
            <p:nvPr/>
          </p:nvCxnSpPr>
          <p:spPr>
            <a:xfrm>
              <a:off x="6842998" y="4750755"/>
              <a:ext cx="33258" cy="334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o 145"/>
          <p:cNvGrpSpPr/>
          <p:nvPr/>
        </p:nvGrpSpPr>
        <p:grpSpPr>
          <a:xfrm>
            <a:off x="2015840" y="2568879"/>
            <a:ext cx="5868528" cy="3415547"/>
            <a:chOff x="2015840" y="2568879"/>
            <a:chExt cx="5868528" cy="3415547"/>
          </a:xfrm>
        </p:grpSpPr>
        <p:cxnSp>
          <p:nvCxnSpPr>
            <p:cNvPr id="127" name="Conector reto 126"/>
            <p:cNvCxnSpPr/>
            <p:nvPr/>
          </p:nvCxnSpPr>
          <p:spPr>
            <a:xfrm flipV="1">
              <a:off x="3084502" y="5084426"/>
              <a:ext cx="0" cy="90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/>
            <p:cNvCxnSpPr/>
            <p:nvPr/>
          </p:nvCxnSpPr>
          <p:spPr>
            <a:xfrm>
              <a:off x="2015840" y="5758522"/>
              <a:ext cx="14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ixaDeTexto 128"/>
            <p:cNvSpPr txBox="1"/>
            <p:nvPr/>
          </p:nvSpPr>
          <p:spPr>
            <a:xfrm>
              <a:off x="3038518" y="5469732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(80,15)</a:t>
              </a:r>
              <a:endParaRPr lang="pt-BR" sz="1600" dirty="0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3045057" y="5721833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1" name="Conector reto 130"/>
            <p:cNvCxnSpPr/>
            <p:nvPr/>
          </p:nvCxnSpPr>
          <p:spPr>
            <a:xfrm flipV="1">
              <a:off x="4634591" y="2568879"/>
              <a:ext cx="648072" cy="720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tângulo de cantos arredondados 131"/>
            <p:cNvSpPr/>
            <p:nvPr/>
          </p:nvSpPr>
          <p:spPr>
            <a:xfrm>
              <a:off x="7070943" y="4460748"/>
              <a:ext cx="792088" cy="2880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80,15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Conector de seta reta 132"/>
            <p:cNvCxnSpPr/>
            <p:nvPr/>
          </p:nvCxnSpPr>
          <p:spPr>
            <a:xfrm flipH="1">
              <a:off x="7067772" y="4748780"/>
              <a:ext cx="74421" cy="3364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de seta reta 133"/>
            <p:cNvCxnSpPr/>
            <p:nvPr/>
          </p:nvCxnSpPr>
          <p:spPr>
            <a:xfrm flipH="1">
              <a:off x="7308304" y="4748022"/>
              <a:ext cx="84780" cy="3371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de seta reta 134"/>
            <p:cNvCxnSpPr/>
            <p:nvPr/>
          </p:nvCxnSpPr>
          <p:spPr>
            <a:xfrm>
              <a:off x="7596336" y="4737019"/>
              <a:ext cx="72008" cy="3481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de seta reta 135"/>
            <p:cNvCxnSpPr/>
            <p:nvPr/>
          </p:nvCxnSpPr>
          <p:spPr>
            <a:xfrm>
              <a:off x="7767273" y="4748780"/>
              <a:ext cx="117095" cy="3364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upo 157"/>
          <p:cNvGrpSpPr/>
          <p:nvPr/>
        </p:nvGrpSpPr>
        <p:grpSpPr>
          <a:xfrm>
            <a:off x="479419" y="2566904"/>
            <a:ext cx="5632519" cy="2518280"/>
            <a:chOff x="479419" y="2566904"/>
            <a:chExt cx="5632519" cy="2518280"/>
          </a:xfrm>
        </p:grpSpPr>
        <p:cxnSp>
          <p:nvCxnSpPr>
            <p:cNvPr id="151" name="Conector reto 150"/>
            <p:cNvCxnSpPr/>
            <p:nvPr/>
          </p:nvCxnSpPr>
          <p:spPr>
            <a:xfrm flipV="1">
              <a:off x="5463866" y="2566904"/>
              <a:ext cx="648072" cy="720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upo 156"/>
            <p:cNvGrpSpPr/>
            <p:nvPr/>
          </p:nvGrpSpPr>
          <p:grpSpPr>
            <a:xfrm>
              <a:off x="479419" y="3267184"/>
              <a:ext cx="4632262" cy="1818000"/>
              <a:chOff x="479419" y="3267184"/>
              <a:chExt cx="4632262" cy="1818000"/>
            </a:xfrm>
          </p:grpSpPr>
          <p:cxnSp>
            <p:nvCxnSpPr>
              <p:cNvPr id="147" name="Conector reto 146"/>
              <p:cNvCxnSpPr/>
              <p:nvPr/>
            </p:nvCxnSpPr>
            <p:spPr>
              <a:xfrm flipV="1">
                <a:off x="659818" y="3267184"/>
                <a:ext cx="0" cy="181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to 147"/>
              <p:cNvCxnSpPr/>
              <p:nvPr/>
            </p:nvCxnSpPr>
            <p:spPr>
              <a:xfrm>
                <a:off x="479419" y="4850602"/>
                <a:ext cx="10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CaixaDeTexto 148"/>
              <p:cNvSpPr txBox="1"/>
              <p:nvPr/>
            </p:nvSpPr>
            <p:spPr>
              <a:xfrm>
                <a:off x="649459" y="4561812"/>
                <a:ext cx="6735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(5,45)</a:t>
                </a:r>
                <a:endParaRPr lang="pt-BR" sz="1600" dirty="0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620373" y="4813913"/>
                <a:ext cx="90000" cy="90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 de cantos arredondados 151"/>
              <p:cNvSpPr/>
              <p:nvPr/>
            </p:nvSpPr>
            <p:spPr>
              <a:xfrm>
                <a:off x="4188210" y="3837298"/>
                <a:ext cx="792088" cy="28803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5,45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3" name="Conector de seta reta 152"/>
              <p:cNvCxnSpPr/>
              <p:nvPr/>
            </p:nvCxnSpPr>
            <p:spPr>
              <a:xfrm flipH="1">
                <a:off x="3851920" y="4125330"/>
                <a:ext cx="360040" cy="2160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de seta reta 153"/>
              <p:cNvCxnSpPr/>
              <p:nvPr/>
            </p:nvCxnSpPr>
            <p:spPr>
              <a:xfrm flipH="1">
                <a:off x="4248343" y="4124572"/>
                <a:ext cx="143258" cy="312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ector de seta reta 154"/>
              <p:cNvCxnSpPr>
                <a:stCxn id="152" idx="2"/>
              </p:cNvCxnSpPr>
              <p:nvPr/>
            </p:nvCxnSpPr>
            <p:spPr>
              <a:xfrm>
                <a:off x="4584254" y="4125330"/>
                <a:ext cx="96137" cy="3117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ector de seta reta 155"/>
              <p:cNvCxnSpPr/>
              <p:nvPr/>
            </p:nvCxnSpPr>
            <p:spPr>
              <a:xfrm>
                <a:off x="4884540" y="4125330"/>
                <a:ext cx="227141" cy="288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Grupo 173"/>
          <p:cNvGrpSpPr/>
          <p:nvPr/>
        </p:nvGrpSpPr>
        <p:grpSpPr>
          <a:xfrm>
            <a:off x="491414" y="2553054"/>
            <a:ext cx="6969842" cy="3732005"/>
            <a:chOff x="491414" y="2553054"/>
            <a:chExt cx="6969842" cy="3732005"/>
          </a:xfrm>
        </p:grpSpPr>
        <p:cxnSp>
          <p:nvCxnSpPr>
            <p:cNvPr id="159" name="Conector reto 158"/>
            <p:cNvCxnSpPr/>
            <p:nvPr/>
          </p:nvCxnSpPr>
          <p:spPr>
            <a:xfrm flipV="1">
              <a:off x="1180343" y="5097059"/>
              <a:ext cx="0" cy="11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/>
            <p:cNvCxnSpPr/>
            <p:nvPr/>
          </p:nvCxnSpPr>
          <p:spPr>
            <a:xfrm>
              <a:off x="491414" y="5276127"/>
              <a:ext cx="10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CaixaDeTexto 160"/>
            <p:cNvSpPr txBox="1"/>
            <p:nvPr/>
          </p:nvSpPr>
          <p:spPr>
            <a:xfrm>
              <a:off x="493109" y="5260462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(25,35)</a:t>
              </a:r>
              <a:endParaRPr lang="pt-BR" sz="1600" dirty="0"/>
            </a:p>
          </p:txBody>
        </p:sp>
        <p:sp>
          <p:nvSpPr>
            <p:cNvPr id="162" name="Elipse 161"/>
            <p:cNvSpPr/>
            <p:nvPr/>
          </p:nvSpPr>
          <p:spPr>
            <a:xfrm>
              <a:off x="1140898" y="5239438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3" name="Conector reto 162"/>
            <p:cNvCxnSpPr/>
            <p:nvPr/>
          </p:nvCxnSpPr>
          <p:spPr>
            <a:xfrm flipV="1">
              <a:off x="6293141" y="2553054"/>
              <a:ext cx="648072" cy="720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tângulo de cantos arredondados 163"/>
            <p:cNvSpPr/>
            <p:nvPr/>
          </p:nvSpPr>
          <p:spPr>
            <a:xfrm>
              <a:off x="6669168" y="3845223"/>
              <a:ext cx="792088" cy="2880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25,35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Conector de seta reta 164"/>
            <p:cNvCxnSpPr/>
            <p:nvPr/>
          </p:nvCxnSpPr>
          <p:spPr>
            <a:xfrm flipH="1">
              <a:off x="6588224" y="4133255"/>
              <a:ext cx="104694" cy="1598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de seta reta 165"/>
            <p:cNvCxnSpPr/>
            <p:nvPr/>
          </p:nvCxnSpPr>
          <p:spPr>
            <a:xfrm flipH="1">
              <a:off x="6839873" y="4132497"/>
              <a:ext cx="68311" cy="1605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de seta reta 166"/>
            <p:cNvCxnSpPr>
              <a:stCxn id="164" idx="2"/>
            </p:cNvCxnSpPr>
            <p:nvPr/>
          </p:nvCxnSpPr>
          <p:spPr>
            <a:xfrm>
              <a:off x="7065212" y="4133255"/>
              <a:ext cx="99076" cy="1598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/>
            <p:nvPr/>
          </p:nvCxnSpPr>
          <p:spPr>
            <a:xfrm>
              <a:off x="7365498" y="4133255"/>
              <a:ext cx="86822" cy="1598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o 186"/>
          <p:cNvGrpSpPr/>
          <p:nvPr/>
        </p:nvGrpSpPr>
        <p:grpSpPr>
          <a:xfrm>
            <a:off x="2028130" y="2551079"/>
            <a:ext cx="7089263" cy="3736755"/>
            <a:chOff x="2028130" y="2551079"/>
            <a:chExt cx="7089263" cy="3736755"/>
          </a:xfrm>
        </p:grpSpPr>
        <p:cxnSp>
          <p:nvCxnSpPr>
            <p:cNvPr id="175" name="Conector reto 174"/>
            <p:cNvCxnSpPr/>
            <p:nvPr/>
          </p:nvCxnSpPr>
          <p:spPr>
            <a:xfrm flipV="1">
              <a:off x="3312401" y="5991474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>
            <a:xfrm>
              <a:off x="2028130" y="6143070"/>
              <a:ext cx="14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CaixaDeTexto 176"/>
            <p:cNvSpPr txBox="1"/>
            <p:nvPr/>
          </p:nvSpPr>
          <p:spPr>
            <a:xfrm>
              <a:off x="3396880" y="5949280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(90,5)</a:t>
              </a:r>
              <a:endParaRPr lang="pt-BR" sz="1600" dirty="0"/>
            </a:p>
          </p:txBody>
        </p:sp>
        <p:sp>
          <p:nvSpPr>
            <p:cNvPr id="178" name="Elipse 177"/>
            <p:cNvSpPr/>
            <p:nvPr/>
          </p:nvSpPr>
          <p:spPr>
            <a:xfrm>
              <a:off x="3272956" y="6106381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de cantos arredondados 179"/>
            <p:cNvSpPr/>
            <p:nvPr/>
          </p:nvSpPr>
          <p:spPr>
            <a:xfrm>
              <a:off x="8303968" y="4470648"/>
              <a:ext cx="792088" cy="2880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90,5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81" name="Conector de seta reta 180"/>
            <p:cNvCxnSpPr/>
            <p:nvPr/>
          </p:nvCxnSpPr>
          <p:spPr>
            <a:xfrm flipH="1">
              <a:off x="8300797" y="4758680"/>
              <a:ext cx="74421" cy="3364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de seta reta 181"/>
            <p:cNvCxnSpPr/>
            <p:nvPr/>
          </p:nvCxnSpPr>
          <p:spPr>
            <a:xfrm flipH="1">
              <a:off x="8541329" y="4757922"/>
              <a:ext cx="84780" cy="3371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de seta reta 182"/>
            <p:cNvCxnSpPr/>
            <p:nvPr/>
          </p:nvCxnSpPr>
          <p:spPr>
            <a:xfrm>
              <a:off x="8829361" y="4746919"/>
              <a:ext cx="72008" cy="3481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de seta reta 183"/>
            <p:cNvCxnSpPr/>
            <p:nvPr/>
          </p:nvCxnSpPr>
          <p:spPr>
            <a:xfrm>
              <a:off x="9000298" y="4758680"/>
              <a:ext cx="117095" cy="3364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to 185"/>
            <p:cNvCxnSpPr/>
            <p:nvPr/>
          </p:nvCxnSpPr>
          <p:spPr>
            <a:xfrm flipV="1">
              <a:off x="7122416" y="2551079"/>
              <a:ext cx="648072" cy="720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etângulo 137"/>
          <p:cNvSpPr/>
          <p:nvPr/>
        </p:nvSpPr>
        <p:spPr>
          <a:xfrm>
            <a:off x="5076056" y="5373216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estrutura é dependente da ordem com que os pontos foram inseridos.</a:t>
            </a:r>
            <a:endParaRPr lang="pt-B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Point Quadtree – Pesquisa por Ponto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 dirty="0"/>
          </a:p>
        </p:txBody>
      </p:sp>
      <p:grpSp>
        <p:nvGrpSpPr>
          <p:cNvPr id="126" name="Grupo 125"/>
          <p:cNvGrpSpPr/>
          <p:nvPr/>
        </p:nvGrpSpPr>
        <p:grpSpPr>
          <a:xfrm>
            <a:off x="5329221" y="980728"/>
            <a:ext cx="1279774" cy="1342887"/>
            <a:chOff x="1584805" y="980728"/>
            <a:chExt cx="1279774" cy="1342887"/>
          </a:xfrm>
        </p:grpSpPr>
        <p:grpSp>
          <p:nvGrpSpPr>
            <p:cNvPr id="5" name="Grupo 27"/>
            <p:cNvGrpSpPr/>
            <p:nvPr/>
          </p:nvGrpSpPr>
          <p:grpSpPr>
            <a:xfrm>
              <a:off x="1691680" y="1289777"/>
              <a:ext cx="1031863" cy="1033838"/>
              <a:chOff x="1691680" y="1194777"/>
              <a:chExt cx="1031863" cy="1033838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1691680" y="1196752"/>
                <a:ext cx="1031863" cy="10318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Conector reto 25"/>
              <p:cNvCxnSpPr>
                <a:stCxn id="24" idx="1"/>
                <a:endCxn id="24" idx="3"/>
              </p:cNvCxnSpPr>
              <p:nvPr/>
            </p:nvCxnSpPr>
            <p:spPr>
              <a:xfrm>
                <a:off x="1691680" y="1712684"/>
                <a:ext cx="10318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>
              <a:xfrm rot="5400000">
                <a:off x="1689705" y="1710709"/>
                <a:ext cx="10318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CaixaDeTexto 28"/>
            <p:cNvSpPr txBox="1"/>
            <p:nvPr/>
          </p:nvSpPr>
          <p:spPr>
            <a:xfrm>
              <a:off x="1716188" y="138902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NO</a:t>
              </a:r>
              <a:endParaRPr lang="pt-BR" sz="16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255869" y="1389026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NE</a:t>
              </a:r>
              <a:endParaRPr lang="pt-BR" sz="16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716188" y="1893082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SO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255869" y="1893082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SE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584805" y="980728"/>
              <a:ext cx="1279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Quadrantes</a:t>
              </a:r>
              <a:endParaRPr lang="pt-BR" dirty="0"/>
            </a:p>
          </p:txBody>
        </p:sp>
        <p:sp>
          <p:nvSpPr>
            <p:cNvPr id="39" name="Elipse 38"/>
            <p:cNvSpPr/>
            <p:nvPr/>
          </p:nvSpPr>
          <p:spPr>
            <a:xfrm flipH="1" flipV="1">
              <a:off x="2147478" y="1749066"/>
              <a:ext cx="133335" cy="1333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53"/>
          <p:cNvGrpSpPr/>
          <p:nvPr/>
        </p:nvGrpSpPr>
        <p:grpSpPr>
          <a:xfrm>
            <a:off x="6784056" y="1111353"/>
            <a:ext cx="1892400" cy="1214525"/>
            <a:chOff x="4932040" y="968853"/>
            <a:chExt cx="1892400" cy="1214525"/>
          </a:xfrm>
        </p:grpSpPr>
        <p:sp>
          <p:nvSpPr>
            <p:cNvPr id="35" name="Elipse 34"/>
            <p:cNvSpPr/>
            <p:nvPr/>
          </p:nvSpPr>
          <p:spPr>
            <a:xfrm flipH="1" flipV="1">
              <a:off x="5819886" y="1124744"/>
              <a:ext cx="133335" cy="1333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Conector de seta reta 36"/>
            <p:cNvCxnSpPr/>
            <p:nvPr/>
          </p:nvCxnSpPr>
          <p:spPr>
            <a:xfrm flipH="1">
              <a:off x="5220072" y="1268760"/>
              <a:ext cx="432048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4932040" y="1844824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NO</a:t>
              </a:r>
              <a:endParaRPr lang="pt-BR" sz="1600" dirty="0"/>
            </a:p>
          </p:txBody>
        </p:sp>
        <p:cxnSp>
          <p:nvCxnSpPr>
            <p:cNvPr id="40" name="Conector de seta reta 39"/>
            <p:cNvCxnSpPr/>
            <p:nvPr/>
          </p:nvCxnSpPr>
          <p:spPr>
            <a:xfrm flipH="1">
              <a:off x="5608561" y="1340768"/>
              <a:ext cx="224408" cy="4466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5436096" y="1844824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NE</a:t>
              </a:r>
              <a:endParaRPr lang="pt-BR" sz="1600" dirty="0"/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5909226" y="1328893"/>
              <a:ext cx="223200" cy="44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/>
            <p:cNvSpPr txBox="1"/>
            <p:nvPr/>
          </p:nvSpPr>
          <p:spPr>
            <a:xfrm>
              <a:off x="5911689" y="1844824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SO</a:t>
              </a:r>
              <a:endParaRPr lang="pt-BR" sz="1600" dirty="0"/>
            </a:p>
          </p:txBody>
        </p:sp>
        <p:cxnSp>
          <p:nvCxnSpPr>
            <p:cNvPr id="47" name="Conector de seta reta 46"/>
            <p:cNvCxnSpPr/>
            <p:nvPr/>
          </p:nvCxnSpPr>
          <p:spPr>
            <a:xfrm>
              <a:off x="6084168" y="1268760"/>
              <a:ext cx="395665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/>
            <p:cNvSpPr txBox="1"/>
            <p:nvPr/>
          </p:nvSpPr>
          <p:spPr>
            <a:xfrm>
              <a:off x="6444208" y="1844824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SE</a:t>
              </a:r>
              <a:endParaRPr lang="pt-BR" sz="16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940910" y="968853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(x, y)</a:t>
              </a:r>
              <a:endParaRPr lang="pt-BR" sz="1600" dirty="0"/>
            </a:p>
          </p:txBody>
        </p:sp>
      </p:grpSp>
      <p:sp>
        <p:nvSpPr>
          <p:cNvPr id="55" name="Retângulo de cantos arredondados 54"/>
          <p:cNvSpPr/>
          <p:nvPr/>
        </p:nvSpPr>
        <p:spPr>
          <a:xfrm>
            <a:off x="6197865" y="2924944"/>
            <a:ext cx="792088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35,40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4" name="Conector de seta reta 63"/>
          <p:cNvCxnSpPr/>
          <p:nvPr/>
        </p:nvCxnSpPr>
        <p:spPr>
          <a:xfrm flipH="1">
            <a:off x="4613689" y="3212976"/>
            <a:ext cx="158417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6965445" y="3200343"/>
            <a:ext cx="1392660" cy="588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flipH="1">
            <a:off x="5940152" y="3212976"/>
            <a:ext cx="432048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6732240" y="3212976"/>
            <a:ext cx="288032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de cantos arredondados 87"/>
          <p:cNvSpPr/>
          <p:nvPr/>
        </p:nvSpPr>
        <p:spPr>
          <a:xfrm>
            <a:off x="7896243" y="3837298"/>
            <a:ext cx="792088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50,10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2" name="Conector de seta reta 91"/>
          <p:cNvCxnSpPr/>
          <p:nvPr/>
        </p:nvCxnSpPr>
        <p:spPr>
          <a:xfrm flipH="1">
            <a:off x="7716602" y="4088947"/>
            <a:ext cx="179642" cy="167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/>
          <p:nvPr/>
        </p:nvCxnSpPr>
        <p:spPr>
          <a:xfrm flipH="1">
            <a:off x="7740352" y="4124572"/>
            <a:ext cx="359282" cy="31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>
            <a:stCxn id="88" idx="2"/>
          </p:cNvCxnSpPr>
          <p:nvPr/>
        </p:nvCxnSpPr>
        <p:spPr>
          <a:xfrm flipH="1">
            <a:off x="8172400" y="4125330"/>
            <a:ext cx="119887" cy="311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/>
          <p:nvPr/>
        </p:nvCxnSpPr>
        <p:spPr>
          <a:xfrm>
            <a:off x="8592573" y="4125330"/>
            <a:ext cx="227141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ângulo de cantos arredondados 109"/>
          <p:cNvSpPr/>
          <p:nvPr/>
        </p:nvSpPr>
        <p:spPr>
          <a:xfrm>
            <a:off x="5543018" y="3847198"/>
            <a:ext cx="792088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60,75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11" name="Conector de seta reta 110"/>
          <p:cNvCxnSpPr/>
          <p:nvPr/>
        </p:nvCxnSpPr>
        <p:spPr>
          <a:xfrm flipH="1">
            <a:off x="5206728" y="4135230"/>
            <a:ext cx="36004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/>
          <p:nvPr/>
        </p:nvCxnSpPr>
        <p:spPr>
          <a:xfrm flipH="1">
            <a:off x="5603151" y="4134472"/>
            <a:ext cx="143258" cy="31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/>
          <p:cNvCxnSpPr>
            <a:stCxn id="110" idx="2"/>
          </p:cNvCxnSpPr>
          <p:nvPr/>
        </p:nvCxnSpPr>
        <p:spPr>
          <a:xfrm>
            <a:off x="5939062" y="4135230"/>
            <a:ext cx="96137" cy="311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/>
          <p:nvPr/>
        </p:nvCxnSpPr>
        <p:spPr>
          <a:xfrm>
            <a:off x="6239348" y="4135230"/>
            <a:ext cx="227141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tângulo de cantos arredondados 120"/>
          <p:cNvSpPr/>
          <p:nvPr/>
        </p:nvSpPr>
        <p:spPr>
          <a:xfrm>
            <a:off x="6146668" y="4462723"/>
            <a:ext cx="792088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80,65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2" name="Conector de seta reta 121"/>
          <p:cNvCxnSpPr/>
          <p:nvPr/>
        </p:nvCxnSpPr>
        <p:spPr>
          <a:xfrm flipH="1">
            <a:off x="5810378" y="4750755"/>
            <a:ext cx="36004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/>
          <p:nvPr/>
        </p:nvCxnSpPr>
        <p:spPr>
          <a:xfrm flipH="1">
            <a:off x="6206801" y="4749997"/>
            <a:ext cx="143258" cy="31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>
            <a:stCxn id="121" idx="2"/>
          </p:cNvCxnSpPr>
          <p:nvPr/>
        </p:nvCxnSpPr>
        <p:spPr>
          <a:xfrm>
            <a:off x="6542712" y="4750755"/>
            <a:ext cx="45512" cy="334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/>
          <p:nvPr/>
        </p:nvCxnSpPr>
        <p:spPr>
          <a:xfrm>
            <a:off x="6842998" y="4750755"/>
            <a:ext cx="33258" cy="334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tângulo de cantos arredondados 131"/>
          <p:cNvSpPr/>
          <p:nvPr/>
        </p:nvSpPr>
        <p:spPr>
          <a:xfrm>
            <a:off x="7070943" y="4460748"/>
            <a:ext cx="792088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80,15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3" name="Conector de seta reta 132"/>
          <p:cNvCxnSpPr/>
          <p:nvPr/>
        </p:nvCxnSpPr>
        <p:spPr>
          <a:xfrm flipH="1">
            <a:off x="7067772" y="4748780"/>
            <a:ext cx="74421" cy="336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 flipH="1">
            <a:off x="7308304" y="4748022"/>
            <a:ext cx="84780" cy="337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>
            <a:off x="7596336" y="4737019"/>
            <a:ext cx="72008" cy="348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>
            <a:off x="7767273" y="4748780"/>
            <a:ext cx="117095" cy="336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tângulo de cantos arredondados 151"/>
          <p:cNvSpPr/>
          <p:nvPr/>
        </p:nvSpPr>
        <p:spPr>
          <a:xfrm>
            <a:off x="4188210" y="3837298"/>
            <a:ext cx="792088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5,45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3" name="Conector de seta reta 152"/>
          <p:cNvCxnSpPr/>
          <p:nvPr/>
        </p:nvCxnSpPr>
        <p:spPr>
          <a:xfrm flipH="1">
            <a:off x="3851920" y="4125330"/>
            <a:ext cx="36004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de seta reta 153"/>
          <p:cNvCxnSpPr/>
          <p:nvPr/>
        </p:nvCxnSpPr>
        <p:spPr>
          <a:xfrm flipH="1">
            <a:off x="4248343" y="4124572"/>
            <a:ext cx="143258" cy="31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54"/>
          <p:cNvCxnSpPr>
            <a:stCxn id="152" idx="2"/>
          </p:cNvCxnSpPr>
          <p:nvPr/>
        </p:nvCxnSpPr>
        <p:spPr>
          <a:xfrm>
            <a:off x="4584254" y="4125330"/>
            <a:ext cx="96137" cy="311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/>
          <p:nvPr/>
        </p:nvCxnSpPr>
        <p:spPr>
          <a:xfrm>
            <a:off x="4884540" y="4125330"/>
            <a:ext cx="227141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tângulo de cantos arredondados 163"/>
          <p:cNvSpPr/>
          <p:nvPr/>
        </p:nvSpPr>
        <p:spPr>
          <a:xfrm>
            <a:off x="6669168" y="3845223"/>
            <a:ext cx="792088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25,35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65" name="Conector de seta reta 164"/>
          <p:cNvCxnSpPr/>
          <p:nvPr/>
        </p:nvCxnSpPr>
        <p:spPr>
          <a:xfrm flipH="1">
            <a:off x="6588224" y="4133255"/>
            <a:ext cx="104694" cy="159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de seta reta 165"/>
          <p:cNvCxnSpPr/>
          <p:nvPr/>
        </p:nvCxnSpPr>
        <p:spPr>
          <a:xfrm flipH="1">
            <a:off x="6839873" y="4132497"/>
            <a:ext cx="68311" cy="1605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/>
          <p:cNvCxnSpPr>
            <a:stCxn id="164" idx="2"/>
          </p:cNvCxnSpPr>
          <p:nvPr/>
        </p:nvCxnSpPr>
        <p:spPr>
          <a:xfrm>
            <a:off x="7065212" y="4133255"/>
            <a:ext cx="99076" cy="159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/>
          <p:nvPr/>
        </p:nvCxnSpPr>
        <p:spPr>
          <a:xfrm>
            <a:off x="7365498" y="4133255"/>
            <a:ext cx="86822" cy="159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tângulo de cantos arredondados 179"/>
          <p:cNvSpPr/>
          <p:nvPr/>
        </p:nvSpPr>
        <p:spPr>
          <a:xfrm>
            <a:off x="8303968" y="4470648"/>
            <a:ext cx="792088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90,5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1" name="Conector de seta reta 180"/>
          <p:cNvCxnSpPr/>
          <p:nvPr/>
        </p:nvCxnSpPr>
        <p:spPr>
          <a:xfrm flipH="1">
            <a:off x="8300797" y="4758680"/>
            <a:ext cx="74421" cy="336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de seta reta 181"/>
          <p:cNvCxnSpPr/>
          <p:nvPr/>
        </p:nvCxnSpPr>
        <p:spPr>
          <a:xfrm flipH="1">
            <a:off x="8541329" y="4757922"/>
            <a:ext cx="84780" cy="337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de seta reta 182"/>
          <p:cNvCxnSpPr/>
          <p:nvPr/>
        </p:nvCxnSpPr>
        <p:spPr>
          <a:xfrm>
            <a:off x="8829361" y="4746919"/>
            <a:ext cx="72008" cy="348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de seta reta 183"/>
          <p:cNvCxnSpPr/>
          <p:nvPr/>
        </p:nvCxnSpPr>
        <p:spPr>
          <a:xfrm>
            <a:off x="9000298" y="4758680"/>
            <a:ext cx="117095" cy="336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ixaDeTexto 136"/>
          <p:cNvSpPr txBox="1"/>
          <p:nvPr/>
        </p:nvSpPr>
        <p:spPr>
          <a:xfrm>
            <a:off x="180270" y="1064611"/>
            <a:ext cx="3587767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ALGORITMO PARA PESQUISAR UM PONTO: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 Inicia-se a pela raiz (ponto atual);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 Se o ponto procurado for o ponto atual, retorna-o e para a busca;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 Se não, localiza em qual quadrante o ponto procurado deveria estar localizado e inicia a busca nesse quadrante;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 Repete esses passos até encontrá-lo ou, se não encontrar, retorna NULL.</a:t>
            </a:r>
            <a:endParaRPr lang="pt-BR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95000" y="4537801"/>
            <a:ext cx="4427355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Como localizar o quadrante?</a:t>
            </a:r>
          </a:p>
          <a:p>
            <a:pPr algn="just"/>
            <a:r>
              <a:rPr lang="pt-BR" i="1" u="sng" dirty="0" smtClean="0"/>
              <a:t>x e y</a:t>
            </a:r>
            <a:r>
              <a:rPr lang="pt-BR" i="1" dirty="0" smtClean="0"/>
              <a:t>: coordenada do ponto procurado</a:t>
            </a:r>
          </a:p>
          <a:p>
            <a:pPr algn="just"/>
            <a:r>
              <a:rPr lang="pt-BR" i="1" u="sng" dirty="0" err="1" smtClean="0"/>
              <a:t>xAtual</a:t>
            </a:r>
            <a:r>
              <a:rPr lang="pt-BR" i="1" u="sng" dirty="0" smtClean="0"/>
              <a:t> e </a:t>
            </a:r>
            <a:r>
              <a:rPr lang="pt-BR" i="1" u="sng" dirty="0" err="1" smtClean="0"/>
              <a:t>yAtual</a:t>
            </a:r>
            <a:r>
              <a:rPr lang="pt-BR" i="1" dirty="0" smtClean="0"/>
              <a:t>: coord. do ponto do </a:t>
            </a:r>
          </a:p>
          <a:p>
            <a:pPr algn="just"/>
            <a:r>
              <a:rPr lang="pt-BR" i="1" dirty="0" smtClean="0"/>
              <a:t>nodo atual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 NO: </a:t>
            </a:r>
            <a:r>
              <a:rPr lang="pt-BR" b="1" dirty="0" smtClean="0">
                <a:solidFill>
                  <a:srgbClr val="0070C0"/>
                </a:solidFill>
              </a:rPr>
              <a:t>x &lt;= </a:t>
            </a:r>
            <a:r>
              <a:rPr lang="pt-BR" b="1" dirty="0" err="1" smtClean="0">
                <a:solidFill>
                  <a:srgbClr val="0070C0"/>
                </a:solidFill>
              </a:rPr>
              <a:t>xAtual</a:t>
            </a:r>
            <a:r>
              <a:rPr lang="pt-BR" b="1" dirty="0" smtClean="0">
                <a:solidFill>
                  <a:srgbClr val="0070C0"/>
                </a:solidFill>
              </a:rPr>
              <a:t> e y &gt;= </a:t>
            </a:r>
            <a:r>
              <a:rPr lang="pt-BR" b="1" dirty="0" err="1" smtClean="0">
                <a:solidFill>
                  <a:srgbClr val="0070C0"/>
                </a:solidFill>
              </a:rPr>
              <a:t>yAtual</a:t>
            </a:r>
            <a:r>
              <a:rPr lang="pt-BR" dirty="0" smtClean="0"/>
              <a:t>;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 NE:  </a:t>
            </a:r>
            <a:r>
              <a:rPr lang="pt-BR" b="1" dirty="0" smtClean="0">
                <a:solidFill>
                  <a:srgbClr val="0070C0"/>
                </a:solidFill>
              </a:rPr>
              <a:t>x &gt; </a:t>
            </a:r>
            <a:r>
              <a:rPr lang="pt-BR" b="1" dirty="0" err="1" smtClean="0">
                <a:solidFill>
                  <a:srgbClr val="0070C0"/>
                </a:solidFill>
              </a:rPr>
              <a:t>xAtual</a:t>
            </a:r>
            <a:r>
              <a:rPr lang="pt-BR" b="1" dirty="0" smtClean="0">
                <a:solidFill>
                  <a:srgbClr val="0070C0"/>
                </a:solidFill>
              </a:rPr>
              <a:t> e y &gt;= </a:t>
            </a:r>
            <a:r>
              <a:rPr lang="pt-BR" b="1" dirty="0" err="1" smtClean="0">
                <a:solidFill>
                  <a:srgbClr val="0070C0"/>
                </a:solidFill>
              </a:rPr>
              <a:t>yAtual</a:t>
            </a:r>
            <a:r>
              <a:rPr lang="pt-BR" dirty="0" smtClean="0"/>
              <a:t>;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 SO:  </a:t>
            </a:r>
            <a:r>
              <a:rPr lang="pt-BR" b="1" dirty="0" smtClean="0">
                <a:solidFill>
                  <a:srgbClr val="0070C0"/>
                </a:solidFill>
              </a:rPr>
              <a:t>x &lt;= </a:t>
            </a:r>
            <a:r>
              <a:rPr lang="pt-BR" b="1" dirty="0" err="1" smtClean="0">
                <a:solidFill>
                  <a:srgbClr val="0070C0"/>
                </a:solidFill>
              </a:rPr>
              <a:t>xAtual</a:t>
            </a:r>
            <a:r>
              <a:rPr lang="pt-BR" b="1" dirty="0" smtClean="0">
                <a:solidFill>
                  <a:srgbClr val="0070C0"/>
                </a:solidFill>
              </a:rPr>
              <a:t> e y &lt; </a:t>
            </a:r>
            <a:r>
              <a:rPr lang="pt-BR" b="1" dirty="0" err="1" smtClean="0">
                <a:solidFill>
                  <a:srgbClr val="0070C0"/>
                </a:solidFill>
              </a:rPr>
              <a:t>yAtual</a:t>
            </a:r>
            <a:r>
              <a:rPr lang="pt-BR" dirty="0" smtClean="0"/>
              <a:t>;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 SE:   </a:t>
            </a:r>
            <a:r>
              <a:rPr lang="pt-BR" b="1" dirty="0" smtClean="0">
                <a:solidFill>
                  <a:srgbClr val="0070C0"/>
                </a:solidFill>
              </a:rPr>
              <a:t>x &gt; </a:t>
            </a:r>
            <a:r>
              <a:rPr lang="pt-BR" b="1" dirty="0" err="1" smtClean="0">
                <a:solidFill>
                  <a:srgbClr val="0070C0"/>
                </a:solidFill>
              </a:rPr>
              <a:t>xAtual</a:t>
            </a:r>
            <a:r>
              <a:rPr lang="pt-BR" b="1" dirty="0" smtClean="0">
                <a:solidFill>
                  <a:srgbClr val="0070C0"/>
                </a:solidFill>
              </a:rPr>
              <a:t> e y &lt; </a:t>
            </a:r>
            <a:r>
              <a:rPr lang="pt-BR" b="1" dirty="0" err="1" smtClean="0">
                <a:solidFill>
                  <a:srgbClr val="0070C0"/>
                </a:solidFill>
              </a:rPr>
              <a:t>yAtual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31" name="CaixaDeTexto 130"/>
          <p:cNvSpPr txBox="1"/>
          <p:nvPr/>
        </p:nvSpPr>
        <p:spPr>
          <a:xfrm>
            <a:off x="3995936" y="5517232"/>
            <a:ext cx="44273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solidFill>
                  <a:srgbClr val="0070C0"/>
                </a:solidFill>
              </a:rPr>
              <a:t>Exemplo: pesquisar o ponto de coordenadas x = 80 e y = 65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0" name="Retângulo 69"/>
          <p:cNvSpPr/>
          <p:nvPr/>
        </p:nvSpPr>
        <p:spPr>
          <a:xfrm>
            <a:off x="4067944" y="623731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Custo</a:t>
            </a:r>
            <a:r>
              <a:rPr lang="en-US" b="1" dirty="0" smtClean="0">
                <a:solidFill>
                  <a:schemeClr val="bg1"/>
                </a:solidFill>
              </a:rPr>
              <a:t>: O(</a:t>
            </a:r>
            <a:r>
              <a:rPr lang="en-US" b="1" dirty="0" err="1" smtClean="0">
                <a:solidFill>
                  <a:schemeClr val="bg1"/>
                </a:solidFill>
              </a:rPr>
              <a:t>altura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aixaDeTexto 69"/>
          <p:cNvSpPr txBox="1"/>
          <p:nvPr/>
        </p:nvSpPr>
        <p:spPr>
          <a:xfrm>
            <a:off x="251521" y="3717032"/>
            <a:ext cx="33843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solidFill>
                  <a:srgbClr val="0070C0"/>
                </a:solidFill>
              </a:rPr>
              <a:t>Exemplo: pesquisar pontos no intervalo (1,30) e (40,50)</a:t>
            </a:r>
            <a:endParaRPr lang="pt-BR" dirty="0">
              <a:solidFill>
                <a:srgbClr val="0070C0"/>
              </a:solidFill>
            </a:endParaRPr>
          </a:p>
        </p:txBody>
      </p:sp>
      <p:cxnSp>
        <p:nvCxnSpPr>
          <p:cNvPr id="59" name="Conector reto 58"/>
          <p:cNvCxnSpPr/>
          <p:nvPr/>
        </p:nvCxnSpPr>
        <p:spPr>
          <a:xfrm rot="5400000">
            <a:off x="4668739" y="4773533"/>
            <a:ext cx="30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97288" y="5085184"/>
            <a:ext cx="30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Point Quadtree – Pesquisa por Intervalo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004450" y="6558225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u="sng" smtClean="0"/>
              <a:pPr/>
              <a:t>29</a:t>
            </a:fld>
            <a:endParaRPr lang="pt-BR" u="sng"/>
          </a:p>
        </p:txBody>
      </p:sp>
      <p:grpSp>
        <p:nvGrpSpPr>
          <p:cNvPr id="3" name="Grupo 20"/>
          <p:cNvGrpSpPr/>
          <p:nvPr/>
        </p:nvGrpSpPr>
        <p:grpSpPr>
          <a:xfrm>
            <a:off x="4605994" y="2703624"/>
            <a:ext cx="4050128" cy="3965736"/>
            <a:chOff x="0" y="2190715"/>
            <a:chExt cx="4050128" cy="3965736"/>
          </a:xfrm>
        </p:grpSpPr>
        <p:sp>
          <p:nvSpPr>
            <p:cNvPr id="18" name="CaixaDeTexto 17"/>
            <p:cNvSpPr txBox="1"/>
            <p:nvPr/>
          </p:nvSpPr>
          <p:spPr>
            <a:xfrm>
              <a:off x="0" y="260128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accent1">
                      <a:lumMod val="75000"/>
                    </a:schemeClr>
                  </a:solidFill>
                </a:rPr>
                <a:t>100</a:t>
              </a:r>
              <a:endParaRPr lang="pt-B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6" name="Conector de seta reta 5"/>
            <p:cNvCxnSpPr/>
            <p:nvPr/>
          </p:nvCxnSpPr>
          <p:spPr>
            <a:xfrm flipH="1" flipV="1">
              <a:off x="477903" y="2564904"/>
              <a:ext cx="3032" cy="3528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rot="5400000" flipH="1" flipV="1">
              <a:off x="1952680" y="4018076"/>
              <a:ext cx="3032" cy="3528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3732412" y="5529107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pt-B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15137" y="219071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  <a:endParaRPr lang="pt-B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30403" y="57681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pt-B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 flipH="1">
              <a:off x="441520" y="2769053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3214207" y="581789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accent1">
                      <a:lumMod val="75000"/>
                    </a:schemeClr>
                  </a:solidFill>
                </a:rPr>
                <a:t>100</a:t>
              </a:r>
              <a:endParaRPr lang="pt-B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0" name="Conector reto 19"/>
            <p:cNvCxnSpPr/>
            <p:nvPr/>
          </p:nvCxnSpPr>
          <p:spPr>
            <a:xfrm rot="5400000" flipH="1">
              <a:off x="3455880" y="5793006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27"/>
          <p:cNvGrpSpPr/>
          <p:nvPr/>
        </p:nvGrpSpPr>
        <p:grpSpPr>
          <a:xfrm>
            <a:off x="6297674" y="1289777"/>
            <a:ext cx="1031863" cy="1033838"/>
            <a:chOff x="1691680" y="1194777"/>
            <a:chExt cx="1031863" cy="1033838"/>
          </a:xfrm>
        </p:grpSpPr>
        <p:sp>
          <p:nvSpPr>
            <p:cNvPr id="24" name="Retângulo 23"/>
            <p:cNvSpPr/>
            <p:nvPr/>
          </p:nvSpPr>
          <p:spPr>
            <a:xfrm>
              <a:off x="1691680" y="1196752"/>
              <a:ext cx="1031863" cy="1031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/>
            <p:cNvCxnSpPr>
              <a:stCxn id="24" idx="1"/>
              <a:endCxn id="24" idx="3"/>
            </p:cNvCxnSpPr>
            <p:nvPr/>
          </p:nvCxnSpPr>
          <p:spPr>
            <a:xfrm>
              <a:off x="1691680" y="1712684"/>
              <a:ext cx="10318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rot="5400000">
              <a:off x="1689705" y="1710709"/>
              <a:ext cx="10318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ixaDeTexto 28"/>
          <p:cNvSpPr txBox="1"/>
          <p:nvPr/>
        </p:nvSpPr>
        <p:spPr>
          <a:xfrm>
            <a:off x="6322182" y="138902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NO</a:t>
            </a:r>
            <a:endParaRPr lang="pt-BR" sz="16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861863" y="1389026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NE</a:t>
            </a:r>
            <a:endParaRPr lang="pt-BR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322182" y="1893082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SO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861863" y="1893082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SE</a:t>
            </a:r>
            <a:endParaRPr lang="pt-BR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172546" y="980728"/>
            <a:ext cx="127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Quadrantes</a:t>
            </a:r>
            <a:endParaRPr lang="pt-BR" dirty="0"/>
          </a:p>
        </p:txBody>
      </p:sp>
      <p:sp>
        <p:nvSpPr>
          <p:cNvPr id="39" name="Elipse 38"/>
          <p:cNvSpPr/>
          <p:nvPr/>
        </p:nvSpPr>
        <p:spPr>
          <a:xfrm flipH="1" flipV="1">
            <a:off x="6753472" y="1749066"/>
            <a:ext cx="133335" cy="1333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73"/>
          <p:cNvGrpSpPr/>
          <p:nvPr/>
        </p:nvGrpSpPr>
        <p:grpSpPr>
          <a:xfrm>
            <a:off x="6137963" y="4794888"/>
            <a:ext cx="806863" cy="342101"/>
            <a:chOff x="1531969" y="4794888"/>
            <a:chExt cx="806863" cy="342101"/>
          </a:xfrm>
        </p:grpSpPr>
        <p:sp>
          <p:nvSpPr>
            <p:cNvPr id="23" name="CaixaDeTexto 22"/>
            <p:cNvSpPr txBox="1"/>
            <p:nvPr/>
          </p:nvSpPr>
          <p:spPr>
            <a:xfrm>
              <a:off x="1561055" y="4794888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(35,40)</a:t>
              </a:r>
              <a:endParaRPr lang="pt-BR" sz="1600" dirty="0"/>
            </a:p>
          </p:txBody>
        </p:sp>
        <p:sp>
          <p:nvSpPr>
            <p:cNvPr id="22" name="Elipse 21"/>
            <p:cNvSpPr/>
            <p:nvPr/>
          </p:nvSpPr>
          <p:spPr>
            <a:xfrm>
              <a:off x="1531969" y="5046989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86" name="Conector reto 85"/>
          <p:cNvCxnSpPr/>
          <p:nvPr/>
        </p:nvCxnSpPr>
        <p:spPr>
          <a:xfrm rot="5400000" flipH="1">
            <a:off x="7127995" y="5050593"/>
            <a:ext cx="5099" cy="18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flipH="1">
            <a:off x="6622089" y="5085942"/>
            <a:ext cx="5099" cy="1211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6610972" y="5693841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(50,10)</a:t>
            </a:r>
            <a:endParaRPr lang="pt-BR" sz="1600" dirty="0"/>
          </a:p>
        </p:txBody>
      </p:sp>
      <p:sp>
        <p:nvSpPr>
          <p:cNvPr id="79" name="Elipse 78"/>
          <p:cNvSpPr/>
          <p:nvPr/>
        </p:nvSpPr>
        <p:spPr>
          <a:xfrm>
            <a:off x="6581886" y="5945942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8" name="Conector reto 107"/>
          <p:cNvCxnSpPr/>
          <p:nvPr/>
        </p:nvCxnSpPr>
        <p:spPr>
          <a:xfrm flipV="1">
            <a:off x="7029629" y="3249359"/>
            <a:ext cx="0" cy="181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/>
          <p:nvPr/>
        </p:nvCxnSpPr>
        <p:spPr>
          <a:xfrm>
            <a:off x="6189283" y="3896673"/>
            <a:ext cx="19442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>
            <a:off x="7019270" y="3607883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(60,75)</a:t>
            </a:r>
            <a:endParaRPr lang="pt-BR" sz="1600" dirty="0"/>
          </a:p>
        </p:txBody>
      </p:sp>
      <p:sp>
        <p:nvSpPr>
          <p:cNvPr id="103" name="Elipse 102"/>
          <p:cNvSpPr/>
          <p:nvPr/>
        </p:nvSpPr>
        <p:spPr>
          <a:xfrm>
            <a:off x="6990184" y="3859984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6" name="Conector reto 115"/>
          <p:cNvCxnSpPr/>
          <p:nvPr/>
        </p:nvCxnSpPr>
        <p:spPr>
          <a:xfrm flipV="1">
            <a:off x="7514529" y="3900509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/>
          <p:cNvCxnSpPr/>
          <p:nvPr/>
        </p:nvCxnSpPr>
        <p:spPr>
          <a:xfrm>
            <a:off x="7030433" y="4262823"/>
            <a:ext cx="11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/>
          <p:cNvSpPr txBox="1"/>
          <p:nvPr/>
        </p:nvSpPr>
        <p:spPr>
          <a:xfrm>
            <a:off x="7504170" y="3974033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(80,65)</a:t>
            </a:r>
            <a:endParaRPr lang="pt-BR" sz="1600" dirty="0"/>
          </a:p>
        </p:txBody>
      </p:sp>
      <p:sp>
        <p:nvSpPr>
          <p:cNvPr id="119" name="Elipse 118"/>
          <p:cNvSpPr/>
          <p:nvPr/>
        </p:nvSpPr>
        <p:spPr>
          <a:xfrm>
            <a:off x="7475084" y="4226134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7" name="Conector reto 126"/>
          <p:cNvCxnSpPr/>
          <p:nvPr/>
        </p:nvCxnSpPr>
        <p:spPr>
          <a:xfrm flipV="1">
            <a:off x="7690496" y="5084426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/>
          <p:cNvCxnSpPr/>
          <p:nvPr/>
        </p:nvCxnSpPr>
        <p:spPr>
          <a:xfrm>
            <a:off x="6621834" y="5758522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ixaDeTexto 128"/>
          <p:cNvSpPr txBox="1"/>
          <p:nvPr/>
        </p:nvSpPr>
        <p:spPr>
          <a:xfrm>
            <a:off x="7644512" y="5469732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(80,15)</a:t>
            </a:r>
            <a:endParaRPr lang="pt-BR" sz="1600" dirty="0"/>
          </a:p>
        </p:txBody>
      </p:sp>
      <p:sp>
        <p:nvSpPr>
          <p:cNvPr id="130" name="Elipse 129"/>
          <p:cNvSpPr/>
          <p:nvPr/>
        </p:nvSpPr>
        <p:spPr>
          <a:xfrm>
            <a:off x="7651051" y="5721833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7" name="Conector reto 146"/>
          <p:cNvCxnSpPr/>
          <p:nvPr/>
        </p:nvCxnSpPr>
        <p:spPr>
          <a:xfrm flipV="1">
            <a:off x="5265812" y="3267184"/>
            <a:ext cx="0" cy="181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/>
          <p:cNvCxnSpPr/>
          <p:nvPr/>
        </p:nvCxnSpPr>
        <p:spPr>
          <a:xfrm>
            <a:off x="5085413" y="4850602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ixaDeTexto 148"/>
          <p:cNvSpPr txBox="1"/>
          <p:nvPr/>
        </p:nvSpPr>
        <p:spPr>
          <a:xfrm>
            <a:off x="5255453" y="4561812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(5,45)</a:t>
            </a:r>
            <a:endParaRPr lang="pt-BR" sz="1600" dirty="0"/>
          </a:p>
        </p:txBody>
      </p:sp>
      <p:sp>
        <p:nvSpPr>
          <p:cNvPr id="150" name="Elipse 149"/>
          <p:cNvSpPr/>
          <p:nvPr/>
        </p:nvSpPr>
        <p:spPr>
          <a:xfrm>
            <a:off x="5226367" y="4813913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9" name="Conector reto 158"/>
          <p:cNvCxnSpPr/>
          <p:nvPr/>
        </p:nvCxnSpPr>
        <p:spPr>
          <a:xfrm flipV="1">
            <a:off x="5786337" y="5097059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to 159"/>
          <p:cNvCxnSpPr/>
          <p:nvPr/>
        </p:nvCxnSpPr>
        <p:spPr>
          <a:xfrm>
            <a:off x="5097408" y="5276127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aixaDeTexto 160"/>
          <p:cNvSpPr txBox="1"/>
          <p:nvPr/>
        </p:nvSpPr>
        <p:spPr>
          <a:xfrm>
            <a:off x="5378399" y="5260462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(25,35)</a:t>
            </a:r>
            <a:endParaRPr lang="pt-BR" sz="1600" dirty="0"/>
          </a:p>
        </p:txBody>
      </p:sp>
      <p:sp>
        <p:nvSpPr>
          <p:cNvPr id="162" name="Elipse 161"/>
          <p:cNvSpPr/>
          <p:nvPr/>
        </p:nvSpPr>
        <p:spPr>
          <a:xfrm>
            <a:off x="5746892" y="5239438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5" name="Conector reto 174"/>
          <p:cNvCxnSpPr/>
          <p:nvPr/>
        </p:nvCxnSpPr>
        <p:spPr>
          <a:xfrm flipV="1">
            <a:off x="7918395" y="5991474"/>
            <a:ext cx="0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to 175"/>
          <p:cNvCxnSpPr/>
          <p:nvPr/>
        </p:nvCxnSpPr>
        <p:spPr>
          <a:xfrm>
            <a:off x="6634124" y="6143070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8002874" y="5949280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(90,5)</a:t>
            </a:r>
            <a:endParaRPr lang="pt-BR" sz="1600" dirty="0"/>
          </a:p>
        </p:txBody>
      </p:sp>
      <p:sp>
        <p:nvSpPr>
          <p:cNvPr id="178" name="Elipse 177"/>
          <p:cNvSpPr/>
          <p:nvPr/>
        </p:nvSpPr>
        <p:spPr>
          <a:xfrm>
            <a:off x="7878950" y="6106381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CaixaDeTexto 136"/>
          <p:cNvSpPr txBox="1"/>
          <p:nvPr/>
        </p:nvSpPr>
        <p:spPr>
          <a:xfrm>
            <a:off x="180270" y="898842"/>
            <a:ext cx="3587767" cy="5709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 smtClean="0"/>
              <a:t>ALGORITMO PARA PESQUISAR UM INTERVALO DE PONTOS:</a:t>
            </a:r>
          </a:p>
          <a:p>
            <a:pPr algn="just"/>
            <a:r>
              <a:rPr lang="pt-BR" sz="1700" i="1" dirty="0" smtClean="0"/>
              <a:t>Vai ser retornado um vetor contendo os pontos dentro do intervalo</a:t>
            </a:r>
          </a:p>
          <a:p>
            <a:pPr algn="just"/>
            <a:endParaRPr lang="pt-BR" sz="1700" i="1" dirty="0" smtClean="0"/>
          </a:p>
          <a:p>
            <a:pPr algn="just">
              <a:buFont typeface="Arial" pitchFamily="34" charset="0"/>
              <a:buChar char="•"/>
            </a:pPr>
            <a:r>
              <a:rPr lang="pt-BR" sz="1700" dirty="0" smtClean="0"/>
              <a:t> Inicia-se a pela raiz;</a:t>
            </a:r>
          </a:p>
          <a:p>
            <a:pPr algn="just">
              <a:buFont typeface="Arial" pitchFamily="34" charset="0"/>
              <a:buChar char="•"/>
            </a:pPr>
            <a:r>
              <a:rPr lang="pt-BR" sz="1700" dirty="0" smtClean="0"/>
              <a:t> (1) Se </a:t>
            </a:r>
            <a:r>
              <a:rPr lang="pt-BR" sz="1700" b="1" dirty="0" smtClean="0">
                <a:solidFill>
                  <a:srgbClr val="0070C0"/>
                </a:solidFill>
              </a:rPr>
              <a:t>(</a:t>
            </a:r>
            <a:r>
              <a:rPr lang="pt-BR" sz="1700" b="1" dirty="0" err="1" smtClean="0">
                <a:solidFill>
                  <a:srgbClr val="0070C0"/>
                </a:solidFill>
              </a:rPr>
              <a:t>xBaixo</a:t>
            </a:r>
            <a:r>
              <a:rPr lang="pt-BR" sz="1700" b="1" dirty="0" smtClean="0">
                <a:solidFill>
                  <a:srgbClr val="0070C0"/>
                </a:solidFill>
              </a:rPr>
              <a:t> &lt;= x) e (x &lt;= </a:t>
            </a:r>
            <a:r>
              <a:rPr lang="pt-BR" sz="1700" b="1" dirty="0" err="1" smtClean="0">
                <a:solidFill>
                  <a:srgbClr val="0070C0"/>
                </a:solidFill>
              </a:rPr>
              <a:t>xAlto</a:t>
            </a:r>
            <a:r>
              <a:rPr lang="pt-BR" sz="1700" b="1" dirty="0" smtClean="0">
                <a:solidFill>
                  <a:srgbClr val="0070C0"/>
                </a:solidFill>
              </a:rPr>
              <a:t>) e </a:t>
            </a:r>
          </a:p>
          <a:p>
            <a:pPr algn="just"/>
            <a:r>
              <a:rPr lang="pt-BR" sz="1700" b="1" dirty="0" smtClean="0">
                <a:solidFill>
                  <a:srgbClr val="0070C0"/>
                </a:solidFill>
              </a:rPr>
              <a:t>(</a:t>
            </a:r>
            <a:r>
              <a:rPr lang="pt-BR" sz="1700" b="1" dirty="0" err="1" smtClean="0">
                <a:solidFill>
                  <a:srgbClr val="0070C0"/>
                </a:solidFill>
              </a:rPr>
              <a:t>yBaixo</a:t>
            </a:r>
            <a:r>
              <a:rPr lang="pt-BR" sz="1700" b="1" dirty="0" smtClean="0">
                <a:solidFill>
                  <a:srgbClr val="0070C0"/>
                </a:solidFill>
              </a:rPr>
              <a:t> &lt;=y) e (y &lt;= </a:t>
            </a:r>
            <a:r>
              <a:rPr lang="pt-BR" sz="1700" b="1" dirty="0" err="1" smtClean="0">
                <a:solidFill>
                  <a:srgbClr val="0070C0"/>
                </a:solidFill>
              </a:rPr>
              <a:t>yAlto</a:t>
            </a:r>
            <a:r>
              <a:rPr lang="pt-BR" sz="1700" b="1" dirty="0" smtClean="0">
                <a:solidFill>
                  <a:srgbClr val="0070C0"/>
                </a:solidFill>
              </a:rPr>
              <a:t>)</a:t>
            </a:r>
            <a:r>
              <a:rPr lang="pt-BR" sz="1700" dirty="0" smtClean="0"/>
              <a:t>, então adiciona-se o ponto atual ao vetor de retorno;</a:t>
            </a:r>
          </a:p>
          <a:p>
            <a:pPr algn="just">
              <a:buFont typeface="Arial" pitchFamily="34" charset="0"/>
              <a:buChar char="•"/>
            </a:pPr>
            <a:r>
              <a:rPr lang="pt-BR" sz="1700" dirty="0" smtClean="0"/>
              <a:t> (2) Se </a:t>
            </a:r>
            <a:r>
              <a:rPr lang="pt-BR" sz="1700" b="1" dirty="0" smtClean="0">
                <a:solidFill>
                  <a:srgbClr val="0070C0"/>
                </a:solidFill>
              </a:rPr>
              <a:t>(</a:t>
            </a:r>
            <a:r>
              <a:rPr lang="pt-BR" sz="1700" b="1" dirty="0" err="1" smtClean="0">
                <a:solidFill>
                  <a:srgbClr val="0070C0"/>
                </a:solidFill>
              </a:rPr>
              <a:t>xBaixo</a:t>
            </a:r>
            <a:r>
              <a:rPr lang="pt-BR" sz="1700" b="1" dirty="0" smtClean="0">
                <a:solidFill>
                  <a:srgbClr val="0070C0"/>
                </a:solidFill>
              </a:rPr>
              <a:t> &lt;= x) e (</a:t>
            </a:r>
            <a:r>
              <a:rPr lang="pt-BR" sz="1700" b="1" dirty="0" err="1" smtClean="0">
                <a:solidFill>
                  <a:srgbClr val="0070C0"/>
                </a:solidFill>
              </a:rPr>
              <a:t>yBaixo</a:t>
            </a:r>
            <a:r>
              <a:rPr lang="pt-BR" sz="1700" b="1" dirty="0" smtClean="0">
                <a:solidFill>
                  <a:srgbClr val="0070C0"/>
                </a:solidFill>
              </a:rPr>
              <a:t> &lt;= y)</a:t>
            </a:r>
            <a:r>
              <a:rPr lang="pt-BR" sz="1700" dirty="0" smtClean="0"/>
              <a:t>, então volta-se ao procedimento (1) para o quadrante SO;</a:t>
            </a:r>
          </a:p>
          <a:p>
            <a:pPr algn="just">
              <a:buFont typeface="Arial" pitchFamily="34" charset="0"/>
              <a:buChar char="•"/>
            </a:pPr>
            <a:r>
              <a:rPr lang="pt-BR" sz="1700" dirty="0" smtClean="0"/>
              <a:t> (3) Se </a:t>
            </a:r>
            <a:r>
              <a:rPr lang="pt-BR" sz="1700" b="1" dirty="0" smtClean="0">
                <a:solidFill>
                  <a:srgbClr val="0070C0"/>
                </a:solidFill>
              </a:rPr>
              <a:t>(</a:t>
            </a:r>
            <a:r>
              <a:rPr lang="pt-BR" sz="1700" b="1" dirty="0" err="1" smtClean="0">
                <a:solidFill>
                  <a:srgbClr val="0070C0"/>
                </a:solidFill>
              </a:rPr>
              <a:t>xBaixo</a:t>
            </a:r>
            <a:r>
              <a:rPr lang="pt-BR" sz="1700" b="1" dirty="0" smtClean="0">
                <a:solidFill>
                  <a:srgbClr val="0070C0"/>
                </a:solidFill>
              </a:rPr>
              <a:t> &lt;= x) e (y &lt;= </a:t>
            </a:r>
            <a:r>
              <a:rPr lang="pt-BR" sz="1700" b="1" dirty="0" err="1" smtClean="0">
                <a:solidFill>
                  <a:srgbClr val="0070C0"/>
                </a:solidFill>
              </a:rPr>
              <a:t>yAlto</a:t>
            </a:r>
            <a:r>
              <a:rPr lang="pt-BR" sz="1700" b="1" dirty="0" smtClean="0">
                <a:solidFill>
                  <a:srgbClr val="0070C0"/>
                </a:solidFill>
              </a:rPr>
              <a:t>)</a:t>
            </a:r>
            <a:r>
              <a:rPr lang="pt-BR" sz="1700" dirty="0" smtClean="0"/>
              <a:t>, então volta-se ao procedimento (1) para o quadrante NO;</a:t>
            </a:r>
          </a:p>
          <a:p>
            <a:pPr algn="just">
              <a:buFont typeface="Arial" pitchFamily="34" charset="0"/>
              <a:buChar char="•"/>
            </a:pPr>
            <a:r>
              <a:rPr lang="pt-BR" sz="1700" dirty="0" smtClean="0"/>
              <a:t> (4) Se </a:t>
            </a:r>
            <a:r>
              <a:rPr lang="pt-BR" sz="1700" b="1" dirty="0" smtClean="0">
                <a:solidFill>
                  <a:srgbClr val="0070C0"/>
                </a:solidFill>
              </a:rPr>
              <a:t>(x &lt;= </a:t>
            </a:r>
            <a:r>
              <a:rPr lang="pt-BR" sz="1700" b="1" dirty="0" err="1" smtClean="0">
                <a:solidFill>
                  <a:srgbClr val="0070C0"/>
                </a:solidFill>
              </a:rPr>
              <a:t>xAlto</a:t>
            </a:r>
            <a:r>
              <a:rPr lang="pt-BR" sz="1700" b="1" dirty="0" smtClean="0">
                <a:solidFill>
                  <a:srgbClr val="0070C0"/>
                </a:solidFill>
              </a:rPr>
              <a:t>) e (</a:t>
            </a:r>
            <a:r>
              <a:rPr lang="pt-BR" sz="1700" b="1" dirty="0" err="1" smtClean="0">
                <a:solidFill>
                  <a:srgbClr val="0070C0"/>
                </a:solidFill>
              </a:rPr>
              <a:t>yBaixo</a:t>
            </a:r>
            <a:r>
              <a:rPr lang="pt-BR" sz="1700" b="1" dirty="0" smtClean="0">
                <a:solidFill>
                  <a:srgbClr val="0070C0"/>
                </a:solidFill>
              </a:rPr>
              <a:t> &lt;= x)</a:t>
            </a:r>
            <a:r>
              <a:rPr lang="pt-BR" sz="1700" dirty="0" smtClean="0"/>
              <a:t>, então volta-se ao procedimento (1) para o quadrante SE;</a:t>
            </a:r>
          </a:p>
          <a:p>
            <a:pPr algn="just">
              <a:buFont typeface="Arial" pitchFamily="34" charset="0"/>
              <a:buChar char="•"/>
            </a:pPr>
            <a:r>
              <a:rPr lang="pt-BR" sz="1700" dirty="0" smtClean="0"/>
              <a:t> (5) Se </a:t>
            </a:r>
            <a:r>
              <a:rPr lang="pt-BR" sz="1700" b="1" dirty="0" smtClean="0">
                <a:solidFill>
                  <a:srgbClr val="0070C0"/>
                </a:solidFill>
              </a:rPr>
              <a:t>(x &lt;= </a:t>
            </a:r>
            <a:r>
              <a:rPr lang="pt-BR" sz="1700" b="1" dirty="0" err="1" smtClean="0">
                <a:solidFill>
                  <a:srgbClr val="0070C0"/>
                </a:solidFill>
              </a:rPr>
              <a:t>xAlto</a:t>
            </a:r>
            <a:r>
              <a:rPr lang="pt-BR" sz="1700" b="1" dirty="0" smtClean="0">
                <a:solidFill>
                  <a:srgbClr val="0070C0"/>
                </a:solidFill>
              </a:rPr>
              <a:t>) e (y &lt;= </a:t>
            </a:r>
            <a:r>
              <a:rPr lang="pt-BR" sz="1700" b="1" dirty="0" err="1" smtClean="0">
                <a:solidFill>
                  <a:srgbClr val="0070C0"/>
                </a:solidFill>
              </a:rPr>
              <a:t>yAlto</a:t>
            </a:r>
            <a:r>
              <a:rPr lang="pt-BR" sz="1700" b="1" dirty="0" smtClean="0">
                <a:solidFill>
                  <a:srgbClr val="0070C0"/>
                </a:solidFill>
              </a:rPr>
              <a:t>)</a:t>
            </a:r>
            <a:r>
              <a:rPr lang="pt-BR" sz="1700" dirty="0" smtClean="0"/>
              <a:t>, então volta-se ao procedimento (1) para o quadrante NE;</a:t>
            </a:r>
            <a:endParaRPr lang="pt-BR" sz="1700" dirty="0"/>
          </a:p>
        </p:txBody>
      </p:sp>
      <p:sp>
        <p:nvSpPr>
          <p:cNvPr id="138" name="Retângulo 137"/>
          <p:cNvSpPr/>
          <p:nvPr/>
        </p:nvSpPr>
        <p:spPr>
          <a:xfrm>
            <a:off x="5148064" y="4617511"/>
            <a:ext cx="1264611" cy="936104"/>
          </a:xfrm>
          <a:prstGeom prst="rect">
            <a:avLst/>
          </a:prstGeom>
          <a:noFill/>
          <a:ln>
            <a:solidFill>
              <a:srgbClr val="E6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Grupo 144"/>
          <p:cNvGrpSpPr/>
          <p:nvPr/>
        </p:nvGrpSpPr>
        <p:grpSpPr>
          <a:xfrm>
            <a:off x="4703383" y="4280463"/>
            <a:ext cx="2284396" cy="1587956"/>
            <a:chOff x="4703383" y="4280463"/>
            <a:chExt cx="2284396" cy="1587956"/>
          </a:xfrm>
        </p:grpSpPr>
        <p:sp>
          <p:nvSpPr>
            <p:cNvPr id="139" name="Elipse 138"/>
            <p:cNvSpPr/>
            <p:nvPr/>
          </p:nvSpPr>
          <p:spPr>
            <a:xfrm>
              <a:off x="5111681" y="5505357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6355724" y="4581128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6205192" y="4280463"/>
              <a:ext cx="7825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FF0000"/>
                  </a:solidFill>
                </a:rPr>
                <a:t>(40,50)</a:t>
              </a:r>
              <a:endParaRPr lang="pt-B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42" name="CaixaDeTexto 141"/>
            <p:cNvSpPr txBox="1"/>
            <p:nvPr/>
          </p:nvSpPr>
          <p:spPr>
            <a:xfrm>
              <a:off x="4703383" y="5529865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FF0000"/>
                  </a:solidFill>
                </a:rPr>
                <a:t>(1,30)</a:t>
              </a:r>
              <a:endParaRPr lang="pt-BR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6" name="CaixaDeTexto 145"/>
          <p:cNvSpPr txBox="1"/>
          <p:nvPr/>
        </p:nvSpPr>
        <p:spPr>
          <a:xfrm>
            <a:off x="5076056" y="821611"/>
            <a:ext cx="358776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Nomenclatura:</a:t>
            </a:r>
          </a:p>
          <a:p>
            <a:pPr algn="just"/>
            <a:r>
              <a:rPr lang="pt-BR" i="1" u="sng" dirty="0" smtClean="0"/>
              <a:t>x e y</a:t>
            </a:r>
            <a:r>
              <a:rPr lang="pt-BR" i="1" dirty="0" smtClean="0"/>
              <a:t>: coordenada do ponto do noto atual;</a:t>
            </a:r>
          </a:p>
          <a:p>
            <a:pPr algn="just"/>
            <a:r>
              <a:rPr lang="pt-BR" i="1" u="sng" dirty="0" err="1" smtClean="0"/>
              <a:t>xBaixo</a:t>
            </a:r>
            <a:r>
              <a:rPr lang="pt-BR" i="1" u="sng" dirty="0" smtClean="0"/>
              <a:t> e </a:t>
            </a:r>
            <a:r>
              <a:rPr lang="pt-BR" i="1" u="sng" dirty="0" err="1" smtClean="0"/>
              <a:t>yBaixo</a:t>
            </a:r>
            <a:r>
              <a:rPr lang="pt-BR" i="1" dirty="0" smtClean="0"/>
              <a:t>: coord. do ponto da esquerda inferior do intervalo.</a:t>
            </a:r>
          </a:p>
          <a:p>
            <a:pPr algn="just"/>
            <a:r>
              <a:rPr lang="pt-BR" i="1" u="sng" dirty="0" err="1" smtClean="0"/>
              <a:t>xAlto</a:t>
            </a:r>
            <a:r>
              <a:rPr lang="pt-BR" i="1" u="sng" dirty="0" smtClean="0"/>
              <a:t> e </a:t>
            </a:r>
            <a:r>
              <a:rPr lang="pt-BR" i="1" u="sng" dirty="0" err="1" smtClean="0"/>
              <a:t>yAlto</a:t>
            </a:r>
            <a:r>
              <a:rPr lang="pt-BR" i="1" dirty="0" smtClean="0"/>
              <a:t>: coord. do ponto da direita superior do intervalo.</a:t>
            </a:r>
          </a:p>
        </p:txBody>
      </p:sp>
      <p:grpSp>
        <p:nvGrpSpPr>
          <p:cNvPr id="169" name="Grupo 168"/>
          <p:cNvGrpSpPr/>
          <p:nvPr/>
        </p:nvGrpSpPr>
        <p:grpSpPr>
          <a:xfrm>
            <a:off x="4642033" y="4077072"/>
            <a:ext cx="2329828" cy="2016224"/>
            <a:chOff x="4642033" y="4077072"/>
            <a:chExt cx="2329828" cy="2016224"/>
          </a:xfrm>
        </p:grpSpPr>
        <p:sp>
          <p:nvSpPr>
            <p:cNvPr id="157" name="CaixaDeTexto 156"/>
            <p:cNvSpPr txBox="1"/>
            <p:nvPr/>
          </p:nvSpPr>
          <p:spPr>
            <a:xfrm>
              <a:off x="4642033" y="5754742"/>
              <a:ext cx="8521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FF0000"/>
                  </a:solidFill>
                </a:rPr>
                <a:t>(BAIXO)</a:t>
              </a:r>
              <a:endParaRPr lang="pt-B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CaixaDeTexto 157"/>
            <p:cNvSpPr txBox="1"/>
            <p:nvPr/>
          </p:nvSpPr>
          <p:spPr>
            <a:xfrm>
              <a:off x="6227426" y="4077072"/>
              <a:ext cx="7444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FF0000"/>
                  </a:solidFill>
                </a:rPr>
                <a:t>(ALTO)</a:t>
              </a:r>
              <a:endParaRPr lang="pt-BR" sz="16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4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Dados Escalares + Dados Espaciais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23528" y="3161913"/>
          <a:ext cx="8470075" cy="2859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4418"/>
                <a:gridCol w="639699"/>
                <a:gridCol w="792988"/>
                <a:gridCol w="1310005"/>
                <a:gridCol w="2237105"/>
                <a:gridCol w="1217930"/>
                <a:gridCol w="1217930"/>
              </a:tblGrid>
              <a:tr h="456051">
                <a:tc>
                  <a:txBody>
                    <a:bodyPr/>
                    <a:lstStyle/>
                    <a:p>
                      <a:pPr algn="l"/>
                      <a:r>
                        <a:rPr lang="pt-BR" sz="1600" dirty="0" smtClean="0"/>
                        <a:t>Inscrição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smtClean="0"/>
                        <a:t>Nota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smtClean="0"/>
                        <a:t>Estado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smtClean="0"/>
                        <a:t>Cidade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smtClean="0"/>
                        <a:t>Curso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Latitude</a:t>
                      </a:r>
                      <a:endParaRPr lang="pt-BR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Longitude</a:t>
                      </a:r>
                      <a:endParaRPr lang="pt-BR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00467354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47,8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VIÇOSA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ADMINISTRAÇÃO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-20º 45' 14”</a:t>
                      </a:r>
                    </a:p>
                    <a:p>
                      <a:endParaRPr lang="pt-BR" sz="1600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-42º 52' 55”</a:t>
                      </a:r>
                    </a:p>
                    <a:p>
                      <a:endParaRPr lang="pt-BR" sz="1600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00085820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52,0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UBERLÂNDIA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DIREITO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-18° 55' 07''</a:t>
                      </a:r>
                      <a:endParaRPr lang="pt-BR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-48° 16' 38''</a:t>
                      </a:r>
                      <a:endParaRPr lang="pt-BR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00015022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51,0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ALFENAS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ENGENHARIA CIVIL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-21° 25' 45''</a:t>
                      </a:r>
                      <a:endParaRPr lang="pt-BR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-45° 56' 50'</a:t>
                      </a:r>
                      <a:endParaRPr lang="pt-BR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00403068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8,0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VARGINHA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ENGENHARIA QUÍMICA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-21° 33' 05''</a:t>
                      </a:r>
                      <a:endParaRPr lang="pt-BR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-45° 25' 49''</a:t>
                      </a:r>
                      <a:endParaRPr lang="pt-BR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00130230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36,3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MG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UBERABA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MEDICINA VETERINÁRIA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-19° 44' 54''</a:t>
                      </a:r>
                      <a:endParaRPr lang="pt-BR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-47° 55' 55''</a:t>
                      </a:r>
                      <a:endParaRPr lang="pt-BR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have esquerda 9"/>
          <p:cNvSpPr/>
          <p:nvPr/>
        </p:nvSpPr>
        <p:spPr>
          <a:xfrm rot="5400000">
            <a:off x="3023828" y="101573"/>
            <a:ext cx="360040" cy="5616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/>
          <p:cNvSpPr/>
          <p:nvPr/>
        </p:nvSpPr>
        <p:spPr>
          <a:xfrm rot="5400000">
            <a:off x="7416316" y="1757756"/>
            <a:ext cx="360040" cy="2304256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692867" y="1988840"/>
            <a:ext cx="105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Dados </a:t>
            </a:r>
          </a:p>
          <a:p>
            <a:pPr algn="ctr"/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Escalares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076150" y="1988840"/>
            <a:ext cx="103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Dados </a:t>
            </a:r>
          </a:p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Espaciais</a:t>
            </a:r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Point Quadtree – Pesquisa por Intervalo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004450" y="6558225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u="sng" smtClean="0">
                <a:solidFill>
                  <a:schemeClr val="tx1"/>
                </a:solidFill>
              </a:rPr>
              <a:pPr/>
              <a:t>30</a:t>
            </a:fld>
            <a:endParaRPr lang="pt-BR" u="sng">
              <a:solidFill>
                <a:schemeClr val="tx1"/>
              </a:solidFill>
            </a:endParaRPr>
          </a:p>
        </p:txBody>
      </p:sp>
      <p:grpSp>
        <p:nvGrpSpPr>
          <p:cNvPr id="205" name="Grupo 204"/>
          <p:cNvGrpSpPr/>
          <p:nvPr/>
        </p:nvGrpSpPr>
        <p:grpSpPr>
          <a:xfrm>
            <a:off x="180270" y="820800"/>
            <a:ext cx="8483497" cy="5787297"/>
            <a:chOff x="180270" y="820800"/>
            <a:chExt cx="8483497" cy="5787297"/>
          </a:xfrm>
        </p:grpSpPr>
        <p:sp>
          <p:nvSpPr>
            <p:cNvPr id="137" name="CaixaDeTexto 136"/>
            <p:cNvSpPr txBox="1"/>
            <p:nvPr/>
          </p:nvSpPr>
          <p:spPr>
            <a:xfrm>
              <a:off x="180270" y="898842"/>
              <a:ext cx="3587767" cy="57092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b="1" dirty="0" smtClean="0"/>
                <a:t>ALGORITMO PARA PESQUISAR UM INTERVALO DE PONTOS:</a:t>
              </a:r>
            </a:p>
            <a:p>
              <a:pPr algn="just"/>
              <a:r>
                <a:rPr lang="pt-BR" sz="1700" i="1" dirty="0" smtClean="0"/>
                <a:t>Vai ser retornado um vetor contendo os pontos dentro do intervalo</a:t>
              </a:r>
            </a:p>
            <a:p>
              <a:pPr algn="just"/>
              <a:endParaRPr lang="pt-BR" sz="1700" i="1" dirty="0" smtClean="0"/>
            </a:p>
            <a:p>
              <a:pPr algn="just">
                <a:buFont typeface="Arial" pitchFamily="34" charset="0"/>
                <a:buChar char="•"/>
              </a:pPr>
              <a:r>
                <a:rPr lang="pt-BR" sz="1700" dirty="0" smtClean="0"/>
                <a:t> Inicia-se a pela raiz;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pt-BR" sz="1700" dirty="0" smtClean="0"/>
                <a:t> (1) Se </a:t>
              </a:r>
              <a:r>
                <a:rPr lang="pt-BR" sz="1700" b="1" dirty="0" smtClean="0">
                  <a:solidFill>
                    <a:srgbClr val="0070C0"/>
                  </a:solidFill>
                </a:rPr>
                <a:t>(</a:t>
              </a:r>
              <a:r>
                <a:rPr lang="pt-BR" sz="1700" b="1" dirty="0" err="1" smtClean="0">
                  <a:solidFill>
                    <a:srgbClr val="0070C0"/>
                  </a:solidFill>
                </a:rPr>
                <a:t>xBaixo</a:t>
              </a:r>
              <a:r>
                <a:rPr lang="pt-BR" sz="1700" b="1" dirty="0" smtClean="0">
                  <a:solidFill>
                    <a:srgbClr val="0070C0"/>
                  </a:solidFill>
                </a:rPr>
                <a:t> &lt;= x) e (x &lt;= </a:t>
              </a:r>
              <a:r>
                <a:rPr lang="pt-BR" sz="1700" b="1" dirty="0" err="1" smtClean="0">
                  <a:solidFill>
                    <a:srgbClr val="0070C0"/>
                  </a:solidFill>
                </a:rPr>
                <a:t>xAlto</a:t>
              </a:r>
              <a:r>
                <a:rPr lang="pt-BR" sz="1700" b="1" dirty="0" smtClean="0">
                  <a:solidFill>
                    <a:srgbClr val="0070C0"/>
                  </a:solidFill>
                </a:rPr>
                <a:t>) e </a:t>
              </a:r>
            </a:p>
            <a:p>
              <a:pPr algn="just"/>
              <a:r>
                <a:rPr lang="pt-BR" sz="1700" b="1" dirty="0" smtClean="0">
                  <a:solidFill>
                    <a:srgbClr val="0070C0"/>
                  </a:solidFill>
                </a:rPr>
                <a:t>(</a:t>
              </a:r>
              <a:r>
                <a:rPr lang="pt-BR" sz="1700" b="1" dirty="0" err="1" smtClean="0">
                  <a:solidFill>
                    <a:srgbClr val="0070C0"/>
                  </a:solidFill>
                </a:rPr>
                <a:t>yBaixo</a:t>
              </a:r>
              <a:r>
                <a:rPr lang="pt-BR" sz="1700" b="1" dirty="0" smtClean="0">
                  <a:solidFill>
                    <a:srgbClr val="0070C0"/>
                  </a:solidFill>
                </a:rPr>
                <a:t> &lt;=y) e (y &lt;= </a:t>
              </a:r>
              <a:r>
                <a:rPr lang="pt-BR" sz="1700" b="1" dirty="0" err="1" smtClean="0">
                  <a:solidFill>
                    <a:srgbClr val="0070C0"/>
                  </a:solidFill>
                </a:rPr>
                <a:t>yAlto</a:t>
              </a:r>
              <a:r>
                <a:rPr lang="pt-BR" sz="1700" b="1" dirty="0" smtClean="0">
                  <a:solidFill>
                    <a:srgbClr val="0070C0"/>
                  </a:solidFill>
                </a:rPr>
                <a:t>)</a:t>
              </a:r>
              <a:r>
                <a:rPr lang="pt-BR" sz="1700" dirty="0" smtClean="0"/>
                <a:t>, então adiciona-se o ponto atual ao vetor de retorno;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pt-BR" sz="1700" dirty="0" smtClean="0"/>
                <a:t> (2) Se </a:t>
              </a:r>
              <a:r>
                <a:rPr lang="pt-BR" sz="1700" b="1" dirty="0" smtClean="0">
                  <a:solidFill>
                    <a:srgbClr val="0070C0"/>
                  </a:solidFill>
                </a:rPr>
                <a:t>(</a:t>
              </a:r>
              <a:r>
                <a:rPr lang="pt-BR" sz="1700" b="1" dirty="0" err="1" smtClean="0">
                  <a:solidFill>
                    <a:srgbClr val="0070C0"/>
                  </a:solidFill>
                </a:rPr>
                <a:t>xBaixo</a:t>
              </a:r>
              <a:r>
                <a:rPr lang="pt-BR" sz="1700" b="1" dirty="0" smtClean="0">
                  <a:solidFill>
                    <a:srgbClr val="0070C0"/>
                  </a:solidFill>
                </a:rPr>
                <a:t> &lt;= x) e (</a:t>
              </a:r>
              <a:r>
                <a:rPr lang="pt-BR" sz="1700" b="1" dirty="0" err="1" smtClean="0">
                  <a:solidFill>
                    <a:srgbClr val="0070C0"/>
                  </a:solidFill>
                </a:rPr>
                <a:t>yBaixo</a:t>
              </a:r>
              <a:r>
                <a:rPr lang="pt-BR" sz="1700" b="1" dirty="0" smtClean="0">
                  <a:solidFill>
                    <a:srgbClr val="0070C0"/>
                  </a:solidFill>
                </a:rPr>
                <a:t> &lt;= y)</a:t>
              </a:r>
              <a:r>
                <a:rPr lang="pt-BR" sz="1700" b="1" dirty="0" smtClean="0"/>
                <a:t>,</a:t>
              </a:r>
              <a:r>
                <a:rPr lang="pt-BR" sz="1700" dirty="0" smtClean="0"/>
                <a:t> então volta-se ao procedimento (1) para o quadrante SO;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pt-BR" sz="1700" dirty="0" smtClean="0"/>
                <a:t> (3) Se </a:t>
              </a:r>
              <a:r>
                <a:rPr lang="pt-BR" sz="1700" b="1" dirty="0" smtClean="0">
                  <a:solidFill>
                    <a:srgbClr val="0070C0"/>
                  </a:solidFill>
                </a:rPr>
                <a:t>(</a:t>
              </a:r>
              <a:r>
                <a:rPr lang="pt-BR" sz="1700" b="1" dirty="0" err="1" smtClean="0">
                  <a:solidFill>
                    <a:srgbClr val="0070C0"/>
                  </a:solidFill>
                </a:rPr>
                <a:t>xBaixo</a:t>
              </a:r>
              <a:r>
                <a:rPr lang="pt-BR" sz="1700" b="1" dirty="0" smtClean="0">
                  <a:solidFill>
                    <a:srgbClr val="0070C0"/>
                  </a:solidFill>
                </a:rPr>
                <a:t> &lt;= x) e (y &lt;= </a:t>
              </a:r>
              <a:r>
                <a:rPr lang="pt-BR" sz="1700" b="1" dirty="0" err="1" smtClean="0">
                  <a:solidFill>
                    <a:srgbClr val="0070C0"/>
                  </a:solidFill>
                </a:rPr>
                <a:t>yAlto</a:t>
              </a:r>
              <a:r>
                <a:rPr lang="pt-BR" sz="1700" b="1" dirty="0" smtClean="0">
                  <a:solidFill>
                    <a:srgbClr val="0070C0"/>
                  </a:solidFill>
                </a:rPr>
                <a:t>)</a:t>
              </a:r>
              <a:r>
                <a:rPr lang="pt-BR" sz="1700" dirty="0" smtClean="0"/>
                <a:t>, então volta-se ao procedimento (1) para o quadrante NO;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pt-BR" sz="1700" dirty="0" smtClean="0"/>
                <a:t> (4) Se </a:t>
              </a:r>
              <a:r>
                <a:rPr lang="pt-BR" sz="1700" b="1" dirty="0" smtClean="0">
                  <a:solidFill>
                    <a:srgbClr val="0070C0"/>
                  </a:solidFill>
                </a:rPr>
                <a:t>(x &lt;= </a:t>
              </a:r>
              <a:r>
                <a:rPr lang="pt-BR" sz="1700" b="1" dirty="0" err="1" smtClean="0">
                  <a:solidFill>
                    <a:srgbClr val="0070C0"/>
                  </a:solidFill>
                </a:rPr>
                <a:t>xAlto</a:t>
              </a:r>
              <a:r>
                <a:rPr lang="pt-BR" sz="1700" b="1" dirty="0" smtClean="0">
                  <a:solidFill>
                    <a:srgbClr val="0070C0"/>
                  </a:solidFill>
                </a:rPr>
                <a:t>) e (</a:t>
              </a:r>
              <a:r>
                <a:rPr lang="pt-BR" sz="1700" b="1" dirty="0" err="1" smtClean="0">
                  <a:solidFill>
                    <a:srgbClr val="0070C0"/>
                  </a:solidFill>
                </a:rPr>
                <a:t>yBaixo</a:t>
              </a:r>
              <a:r>
                <a:rPr lang="pt-BR" sz="1700" b="1" dirty="0" smtClean="0">
                  <a:solidFill>
                    <a:srgbClr val="0070C0"/>
                  </a:solidFill>
                </a:rPr>
                <a:t> &lt;= x)</a:t>
              </a:r>
              <a:r>
                <a:rPr lang="pt-BR" sz="1700" dirty="0" smtClean="0"/>
                <a:t>, então volta-se ao procedimento (1) para o quadrante SE;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pt-BR" sz="1700" dirty="0" smtClean="0"/>
                <a:t> (5) Se </a:t>
              </a:r>
              <a:r>
                <a:rPr lang="pt-BR" sz="1700" b="1" dirty="0" smtClean="0">
                  <a:solidFill>
                    <a:srgbClr val="0070C0"/>
                  </a:solidFill>
                </a:rPr>
                <a:t>(x &lt;= </a:t>
              </a:r>
              <a:r>
                <a:rPr lang="pt-BR" sz="1700" b="1" dirty="0" err="1" smtClean="0">
                  <a:solidFill>
                    <a:srgbClr val="0070C0"/>
                  </a:solidFill>
                </a:rPr>
                <a:t>xAlto</a:t>
              </a:r>
              <a:r>
                <a:rPr lang="pt-BR" sz="1700" b="1" dirty="0" smtClean="0">
                  <a:solidFill>
                    <a:srgbClr val="0070C0"/>
                  </a:solidFill>
                </a:rPr>
                <a:t>) e (y &lt;= </a:t>
              </a:r>
              <a:r>
                <a:rPr lang="pt-BR" sz="1700" b="1" dirty="0" err="1" smtClean="0">
                  <a:solidFill>
                    <a:srgbClr val="0070C0"/>
                  </a:solidFill>
                </a:rPr>
                <a:t>yAlto</a:t>
              </a:r>
              <a:r>
                <a:rPr lang="pt-BR" sz="1700" b="1" dirty="0" smtClean="0">
                  <a:solidFill>
                    <a:srgbClr val="0070C0"/>
                  </a:solidFill>
                </a:rPr>
                <a:t>)</a:t>
              </a:r>
              <a:r>
                <a:rPr lang="pt-BR" sz="1700" dirty="0" smtClean="0"/>
                <a:t>, então volta-se ao procedimento (1) para o quadrante NE;</a:t>
              </a:r>
              <a:endParaRPr lang="pt-BR" sz="1700" dirty="0"/>
            </a:p>
          </p:txBody>
        </p:sp>
        <p:sp>
          <p:nvSpPr>
            <p:cNvPr id="146" name="CaixaDeTexto 145"/>
            <p:cNvSpPr txBox="1"/>
            <p:nvPr/>
          </p:nvSpPr>
          <p:spPr>
            <a:xfrm>
              <a:off x="5076000" y="820800"/>
              <a:ext cx="3587767" cy="20313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Nomenclatura:</a:t>
              </a:r>
            </a:p>
            <a:p>
              <a:pPr algn="just"/>
              <a:r>
                <a:rPr lang="pt-BR" i="1" u="sng" dirty="0" smtClean="0"/>
                <a:t>x e y</a:t>
              </a:r>
              <a:r>
                <a:rPr lang="pt-BR" i="1" dirty="0" smtClean="0"/>
                <a:t>: coordenada do ponto do noto atual;</a:t>
              </a:r>
            </a:p>
            <a:p>
              <a:pPr algn="just"/>
              <a:r>
                <a:rPr lang="pt-BR" i="1" u="sng" dirty="0" err="1" smtClean="0"/>
                <a:t>xBaixo</a:t>
              </a:r>
              <a:r>
                <a:rPr lang="pt-BR" i="1" u="sng" dirty="0" smtClean="0"/>
                <a:t> e </a:t>
              </a:r>
              <a:r>
                <a:rPr lang="pt-BR" i="1" u="sng" dirty="0" err="1" smtClean="0"/>
                <a:t>yBaixo</a:t>
              </a:r>
              <a:r>
                <a:rPr lang="pt-BR" i="1" dirty="0" smtClean="0"/>
                <a:t>: coord. do ponto da esquerda inferior do intervalo.</a:t>
              </a:r>
            </a:p>
            <a:p>
              <a:pPr algn="just"/>
              <a:r>
                <a:rPr lang="pt-BR" i="1" u="sng" dirty="0" err="1" smtClean="0"/>
                <a:t>xAlto</a:t>
              </a:r>
              <a:r>
                <a:rPr lang="pt-BR" i="1" u="sng" dirty="0" smtClean="0"/>
                <a:t> e </a:t>
              </a:r>
              <a:r>
                <a:rPr lang="pt-BR" i="1" u="sng" dirty="0" err="1" smtClean="0"/>
                <a:t>yAlto</a:t>
              </a:r>
              <a:r>
                <a:rPr lang="pt-BR" i="1" dirty="0" smtClean="0"/>
                <a:t>: coord. do ponto da direita superior do intervalo.</a:t>
              </a:r>
            </a:p>
          </p:txBody>
        </p:sp>
      </p:grpSp>
      <p:grpSp>
        <p:nvGrpSpPr>
          <p:cNvPr id="68" name="Grupo 53"/>
          <p:cNvGrpSpPr/>
          <p:nvPr/>
        </p:nvGrpSpPr>
        <p:grpSpPr>
          <a:xfrm>
            <a:off x="5796136" y="5468216"/>
            <a:ext cx="1892400" cy="1214525"/>
            <a:chOff x="4932040" y="968853"/>
            <a:chExt cx="1892400" cy="1214525"/>
          </a:xfrm>
        </p:grpSpPr>
        <p:sp>
          <p:nvSpPr>
            <p:cNvPr id="69" name="Elipse 68"/>
            <p:cNvSpPr/>
            <p:nvPr/>
          </p:nvSpPr>
          <p:spPr>
            <a:xfrm flipH="1" flipV="1">
              <a:off x="5819886" y="1124744"/>
              <a:ext cx="133335" cy="1333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0" name="Conector de seta reta 69"/>
            <p:cNvCxnSpPr/>
            <p:nvPr/>
          </p:nvCxnSpPr>
          <p:spPr>
            <a:xfrm flipH="1">
              <a:off x="5220072" y="1268760"/>
              <a:ext cx="432048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/>
            <p:cNvSpPr txBox="1"/>
            <p:nvPr/>
          </p:nvSpPr>
          <p:spPr>
            <a:xfrm>
              <a:off x="4932040" y="1844824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NO</a:t>
              </a:r>
              <a:endParaRPr lang="pt-BR" sz="1600" dirty="0"/>
            </a:p>
          </p:txBody>
        </p:sp>
        <p:cxnSp>
          <p:nvCxnSpPr>
            <p:cNvPr id="72" name="Conector de seta reta 71"/>
            <p:cNvCxnSpPr/>
            <p:nvPr/>
          </p:nvCxnSpPr>
          <p:spPr>
            <a:xfrm flipH="1">
              <a:off x="5608561" y="1340768"/>
              <a:ext cx="224408" cy="4466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/>
            <p:cNvSpPr txBox="1"/>
            <p:nvPr/>
          </p:nvSpPr>
          <p:spPr>
            <a:xfrm>
              <a:off x="5436096" y="1844824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NE</a:t>
              </a:r>
              <a:endParaRPr lang="pt-BR" sz="1600" dirty="0"/>
            </a:p>
          </p:txBody>
        </p:sp>
        <p:cxnSp>
          <p:nvCxnSpPr>
            <p:cNvPr id="74" name="Conector de seta reta 73"/>
            <p:cNvCxnSpPr/>
            <p:nvPr/>
          </p:nvCxnSpPr>
          <p:spPr>
            <a:xfrm>
              <a:off x="5909226" y="1328893"/>
              <a:ext cx="223200" cy="44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74"/>
            <p:cNvSpPr txBox="1"/>
            <p:nvPr/>
          </p:nvSpPr>
          <p:spPr>
            <a:xfrm>
              <a:off x="5911689" y="1844824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SO</a:t>
              </a:r>
              <a:endParaRPr lang="pt-BR" sz="1600" dirty="0"/>
            </a:p>
          </p:txBody>
        </p:sp>
        <p:cxnSp>
          <p:nvCxnSpPr>
            <p:cNvPr id="76" name="Conector de seta reta 75"/>
            <p:cNvCxnSpPr/>
            <p:nvPr/>
          </p:nvCxnSpPr>
          <p:spPr>
            <a:xfrm>
              <a:off x="6084168" y="1268760"/>
              <a:ext cx="395665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/>
            <p:cNvSpPr txBox="1"/>
            <p:nvPr/>
          </p:nvSpPr>
          <p:spPr>
            <a:xfrm>
              <a:off x="6444208" y="1844824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SE</a:t>
              </a:r>
              <a:endParaRPr lang="pt-BR" sz="160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5940910" y="968853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(x, y)</a:t>
              </a:r>
              <a:endParaRPr lang="pt-BR" sz="1600" dirty="0"/>
            </a:p>
          </p:txBody>
        </p:sp>
      </p:grpSp>
      <p:sp>
        <p:nvSpPr>
          <p:cNvPr id="134" name="Retângulo de cantos arredondados 133"/>
          <p:cNvSpPr/>
          <p:nvPr/>
        </p:nvSpPr>
        <p:spPr>
          <a:xfrm>
            <a:off x="6197865" y="2987052"/>
            <a:ext cx="792088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35,40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5" name="Conector de seta reta 134"/>
          <p:cNvCxnSpPr/>
          <p:nvPr/>
        </p:nvCxnSpPr>
        <p:spPr>
          <a:xfrm flipH="1">
            <a:off x="4613689" y="3275084"/>
            <a:ext cx="158417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>
            <a:off x="6965445" y="3262451"/>
            <a:ext cx="1392660" cy="588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de seta reta 139"/>
          <p:cNvCxnSpPr/>
          <p:nvPr/>
        </p:nvCxnSpPr>
        <p:spPr>
          <a:xfrm flipH="1">
            <a:off x="5940152" y="3275084"/>
            <a:ext cx="432048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/>
          <p:nvPr/>
        </p:nvCxnSpPr>
        <p:spPr>
          <a:xfrm>
            <a:off x="6732240" y="3275084"/>
            <a:ext cx="288032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ângulo de cantos arredondados 144"/>
          <p:cNvSpPr/>
          <p:nvPr/>
        </p:nvSpPr>
        <p:spPr>
          <a:xfrm>
            <a:off x="7896243" y="3899406"/>
            <a:ext cx="792088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50,10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1" name="Conector de seta reta 150"/>
          <p:cNvCxnSpPr/>
          <p:nvPr/>
        </p:nvCxnSpPr>
        <p:spPr>
          <a:xfrm flipH="1">
            <a:off x="7812360" y="4187438"/>
            <a:ext cx="107634" cy="105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de seta reta 151"/>
          <p:cNvCxnSpPr/>
          <p:nvPr/>
        </p:nvCxnSpPr>
        <p:spPr>
          <a:xfrm flipH="1">
            <a:off x="7740352" y="4186680"/>
            <a:ext cx="359282" cy="322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145" idx="2"/>
          </p:cNvCxnSpPr>
          <p:nvPr/>
        </p:nvCxnSpPr>
        <p:spPr>
          <a:xfrm flipH="1">
            <a:off x="8172400" y="4187438"/>
            <a:ext cx="119887" cy="311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de seta reta 153"/>
          <p:cNvCxnSpPr/>
          <p:nvPr/>
        </p:nvCxnSpPr>
        <p:spPr>
          <a:xfrm>
            <a:off x="8592573" y="4187438"/>
            <a:ext cx="227141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ângulo de cantos arredondados 154"/>
          <p:cNvSpPr/>
          <p:nvPr/>
        </p:nvSpPr>
        <p:spPr>
          <a:xfrm>
            <a:off x="5543018" y="3909306"/>
            <a:ext cx="792088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60,75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6" name="Conector de seta reta 155"/>
          <p:cNvCxnSpPr/>
          <p:nvPr/>
        </p:nvCxnSpPr>
        <p:spPr>
          <a:xfrm flipH="1">
            <a:off x="5206728" y="4197338"/>
            <a:ext cx="36004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de seta reta 162"/>
          <p:cNvCxnSpPr/>
          <p:nvPr/>
        </p:nvCxnSpPr>
        <p:spPr>
          <a:xfrm flipH="1">
            <a:off x="5603151" y="4196580"/>
            <a:ext cx="143258" cy="31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de seta reta 163"/>
          <p:cNvCxnSpPr>
            <a:stCxn id="155" idx="2"/>
          </p:cNvCxnSpPr>
          <p:nvPr/>
        </p:nvCxnSpPr>
        <p:spPr>
          <a:xfrm>
            <a:off x="5939062" y="4197338"/>
            <a:ext cx="96137" cy="311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/>
          <p:nvPr/>
        </p:nvCxnSpPr>
        <p:spPr>
          <a:xfrm>
            <a:off x="6239348" y="4197338"/>
            <a:ext cx="227141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tângulo de cantos arredondados 165"/>
          <p:cNvSpPr/>
          <p:nvPr/>
        </p:nvSpPr>
        <p:spPr>
          <a:xfrm>
            <a:off x="6146668" y="4524831"/>
            <a:ext cx="792088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80,65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67" name="Conector de seta reta 166"/>
          <p:cNvCxnSpPr/>
          <p:nvPr/>
        </p:nvCxnSpPr>
        <p:spPr>
          <a:xfrm flipH="1">
            <a:off x="5810378" y="4812863"/>
            <a:ext cx="36004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/>
          <p:nvPr/>
        </p:nvCxnSpPr>
        <p:spPr>
          <a:xfrm flipH="1">
            <a:off x="6206801" y="4812105"/>
            <a:ext cx="143258" cy="31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6" idx="2"/>
          </p:cNvCxnSpPr>
          <p:nvPr/>
        </p:nvCxnSpPr>
        <p:spPr>
          <a:xfrm>
            <a:off x="6542712" y="4812863"/>
            <a:ext cx="45512" cy="334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/>
          <p:nvPr/>
        </p:nvCxnSpPr>
        <p:spPr>
          <a:xfrm>
            <a:off x="6842998" y="4812863"/>
            <a:ext cx="33258" cy="334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tângulo de cantos arredondados 170"/>
          <p:cNvSpPr/>
          <p:nvPr/>
        </p:nvSpPr>
        <p:spPr>
          <a:xfrm>
            <a:off x="7070943" y="4522856"/>
            <a:ext cx="792088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80,15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72" name="Conector de seta reta 171"/>
          <p:cNvCxnSpPr/>
          <p:nvPr/>
        </p:nvCxnSpPr>
        <p:spPr>
          <a:xfrm flipH="1">
            <a:off x="7067772" y="4810888"/>
            <a:ext cx="74421" cy="336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de seta reta 172"/>
          <p:cNvCxnSpPr/>
          <p:nvPr/>
        </p:nvCxnSpPr>
        <p:spPr>
          <a:xfrm flipH="1">
            <a:off x="7308304" y="4810130"/>
            <a:ext cx="84780" cy="337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/>
          <p:nvPr/>
        </p:nvCxnSpPr>
        <p:spPr>
          <a:xfrm>
            <a:off x="7596336" y="4799127"/>
            <a:ext cx="72008" cy="348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de seta reta 178"/>
          <p:cNvCxnSpPr/>
          <p:nvPr/>
        </p:nvCxnSpPr>
        <p:spPr>
          <a:xfrm>
            <a:off x="7767273" y="4810888"/>
            <a:ext cx="117095" cy="336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tângulo de cantos arredondados 179"/>
          <p:cNvSpPr/>
          <p:nvPr/>
        </p:nvSpPr>
        <p:spPr>
          <a:xfrm>
            <a:off x="4188210" y="3899406"/>
            <a:ext cx="792088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5,45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1" name="Conector de seta reta 180"/>
          <p:cNvCxnSpPr/>
          <p:nvPr/>
        </p:nvCxnSpPr>
        <p:spPr>
          <a:xfrm flipH="1">
            <a:off x="3851920" y="4187438"/>
            <a:ext cx="36004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de seta reta 181"/>
          <p:cNvCxnSpPr/>
          <p:nvPr/>
        </p:nvCxnSpPr>
        <p:spPr>
          <a:xfrm flipH="1">
            <a:off x="4248343" y="4186680"/>
            <a:ext cx="143258" cy="31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de seta reta 182"/>
          <p:cNvCxnSpPr>
            <a:stCxn id="180" idx="2"/>
          </p:cNvCxnSpPr>
          <p:nvPr/>
        </p:nvCxnSpPr>
        <p:spPr>
          <a:xfrm>
            <a:off x="4584254" y="4187438"/>
            <a:ext cx="96137" cy="311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de seta reta 183"/>
          <p:cNvCxnSpPr/>
          <p:nvPr/>
        </p:nvCxnSpPr>
        <p:spPr>
          <a:xfrm>
            <a:off x="4884540" y="4187438"/>
            <a:ext cx="227141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tângulo de cantos arredondados 184"/>
          <p:cNvSpPr/>
          <p:nvPr/>
        </p:nvSpPr>
        <p:spPr>
          <a:xfrm>
            <a:off x="6669168" y="3907331"/>
            <a:ext cx="792088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25,35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6" name="Conector de seta reta 185"/>
          <p:cNvCxnSpPr/>
          <p:nvPr/>
        </p:nvCxnSpPr>
        <p:spPr>
          <a:xfrm flipH="1">
            <a:off x="6588224" y="4195363"/>
            <a:ext cx="104694" cy="159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de seta reta 186"/>
          <p:cNvCxnSpPr/>
          <p:nvPr/>
        </p:nvCxnSpPr>
        <p:spPr>
          <a:xfrm flipH="1">
            <a:off x="6839873" y="4194605"/>
            <a:ext cx="68311" cy="1605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de seta reta 187"/>
          <p:cNvCxnSpPr>
            <a:stCxn id="185" idx="2"/>
          </p:cNvCxnSpPr>
          <p:nvPr/>
        </p:nvCxnSpPr>
        <p:spPr>
          <a:xfrm>
            <a:off x="7065212" y="4195363"/>
            <a:ext cx="99076" cy="159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de seta reta 188"/>
          <p:cNvCxnSpPr/>
          <p:nvPr/>
        </p:nvCxnSpPr>
        <p:spPr>
          <a:xfrm>
            <a:off x="7365498" y="4195363"/>
            <a:ext cx="86822" cy="159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ângulo de cantos arredondados 189"/>
          <p:cNvSpPr/>
          <p:nvPr/>
        </p:nvSpPr>
        <p:spPr>
          <a:xfrm>
            <a:off x="8303968" y="4532756"/>
            <a:ext cx="792088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90,5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91" name="Conector de seta reta 190"/>
          <p:cNvCxnSpPr/>
          <p:nvPr/>
        </p:nvCxnSpPr>
        <p:spPr>
          <a:xfrm flipH="1">
            <a:off x="8300797" y="4820788"/>
            <a:ext cx="74421" cy="336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de seta reta 191"/>
          <p:cNvCxnSpPr/>
          <p:nvPr/>
        </p:nvCxnSpPr>
        <p:spPr>
          <a:xfrm flipH="1">
            <a:off x="8541329" y="4820030"/>
            <a:ext cx="84780" cy="337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de seta reta 192"/>
          <p:cNvCxnSpPr/>
          <p:nvPr/>
        </p:nvCxnSpPr>
        <p:spPr>
          <a:xfrm>
            <a:off x="8829361" y="4809027"/>
            <a:ext cx="72008" cy="348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193"/>
          <p:cNvCxnSpPr/>
          <p:nvPr/>
        </p:nvCxnSpPr>
        <p:spPr>
          <a:xfrm>
            <a:off x="9000298" y="4820788"/>
            <a:ext cx="117095" cy="336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to 197"/>
          <p:cNvCxnSpPr/>
          <p:nvPr/>
        </p:nvCxnSpPr>
        <p:spPr>
          <a:xfrm>
            <a:off x="3851920" y="5336075"/>
            <a:ext cx="529208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aixaDeTexto 198"/>
          <p:cNvSpPr txBox="1"/>
          <p:nvPr/>
        </p:nvSpPr>
        <p:spPr>
          <a:xfrm>
            <a:off x="4068702" y="6042774"/>
            <a:ext cx="131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ALTO: (40,50)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200" name="CaixaDeTexto 199"/>
          <p:cNvSpPr txBox="1"/>
          <p:nvPr/>
        </p:nvSpPr>
        <p:spPr>
          <a:xfrm>
            <a:off x="4067944" y="5733256"/>
            <a:ext cx="1320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BAIXO: (1,30)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201" name="CaixaDeTexto 200"/>
          <p:cNvSpPr txBox="1"/>
          <p:nvPr/>
        </p:nvSpPr>
        <p:spPr>
          <a:xfrm>
            <a:off x="4079819" y="5445224"/>
            <a:ext cx="970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Exemplo:</a:t>
            </a:r>
            <a:endParaRPr lang="pt-BR" sz="1600" b="1" dirty="0"/>
          </a:p>
        </p:txBody>
      </p:sp>
      <p:sp>
        <p:nvSpPr>
          <p:cNvPr id="202" name="Retângulo 201"/>
          <p:cNvSpPr/>
          <p:nvPr/>
        </p:nvSpPr>
        <p:spPr>
          <a:xfrm>
            <a:off x="4067944" y="5445224"/>
            <a:ext cx="1296144" cy="100811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3600400" cy="3430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F21C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F21C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F21C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Quadtree – Aplicações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052736"/>
            <a:ext cx="83529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pt-BR" sz="2400" dirty="0" smtClean="0"/>
              <a:t>Fora aplicações na área de </a:t>
            </a:r>
            <a:r>
              <a:rPr lang="pt-BR" sz="2400" dirty="0" err="1" smtClean="0"/>
              <a:t>geoprocessamento</a:t>
            </a:r>
            <a:r>
              <a:rPr lang="pt-BR" sz="2400" dirty="0" smtClean="0"/>
              <a:t>, </a:t>
            </a:r>
            <a:r>
              <a:rPr lang="pt-BR" sz="2400" dirty="0" err="1" smtClean="0"/>
              <a:t>quadtrees</a:t>
            </a:r>
            <a:r>
              <a:rPr lang="pt-BR" sz="2400" dirty="0" smtClean="0"/>
              <a:t> podem ser utilizadas por exemplo:</a:t>
            </a:r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Fotografias e imagens:</a:t>
            </a:r>
          </a:p>
          <a:p>
            <a:pPr lvl="1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Algoritmos de compressão de imagens;</a:t>
            </a:r>
          </a:p>
          <a:p>
            <a:pPr lvl="1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Correção de deformações em fotos (ex.: olhos avermelhados em fotos);</a:t>
            </a:r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Medicina: ecografias, ajudando a identificar tumores pela cor na imagem;</a:t>
            </a:r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Videochamadas: ajuda na melhora da velocidade da transmissão do vídeo ao transmitir só o que foi alterado na imagem;</a:t>
            </a:r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Games: detectar, por exemplo, se um tiro de um personagem atingiu o adversário.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Quadtree – Vantagens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052736"/>
            <a:ext cx="835292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Muito útil em compactação de imagens;</a:t>
            </a:r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Pode ser utilizada no processo de </a:t>
            </a:r>
            <a:r>
              <a:rPr lang="pt-BR" sz="2400" dirty="0" err="1" smtClean="0"/>
              <a:t>rotacionar</a:t>
            </a:r>
            <a:r>
              <a:rPr lang="pt-BR" sz="2400" dirty="0" smtClean="0"/>
              <a:t> imagens;</a:t>
            </a:r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Tem estrutura mais enxuta e robusta que árvores binárias (tamanho menor, menos nodos a se percorrer para chegar ao que se procura);</a:t>
            </a:r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Inserções constantes não afetam a performance da </a:t>
            </a:r>
            <a:r>
              <a:rPr lang="pt-BR" sz="2400" dirty="0" err="1" smtClean="0"/>
              <a:t>quadtree</a:t>
            </a:r>
            <a:r>
              <a:rPr lang="pt-BR" sz="2400" dirty="0" smtClean="0"/>
              <a:t> (não precisa de rebalanceamento).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Quadtree – Desvantagens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052736"/>
            <a:ext cx="835292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Se a imagem tiver muitas cores diferentes, a árvore pode ficar tão complexa que a imagem compactada ficará maior que a original;</a:t>
            </a:r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Imagens complexas geram uso alto de CPU para geração de </a:t>
            </a:r>
            <a:r>
              <a:rPr lang="pt-BR" sz="2400" dirty="0" err="1" smtClean="0"/>
              <a:t>quadtrees</a:t>
            </a:r>
            <a:r>
              <a:rPr lang="pt-BR" sz="2400" dirty="0" smtClean="0"/>
              <a:t>;</a:t>
            </a:r>
          </a:p>
          <a:p>
            <a:pPr algn="just">
              <a:spcAft>
                <a:spcPts val="1800"/>
              </a:spcAft>
              <a:buFont typeface="Arial" pitchFamily="34" charset="0"/>
              <a:buChar char="•"/>
            </a:pPr>
            <a:r>
              <a:rPr lang="pt-BR" sz="2400" dirty="0" smtClean="0"/>
              <a:t> Somente imagens em duas dimensões (2D) podem ser indexadas com </a:t>
            </a:r>
            <a:r>
              <a:rPr lang="pt-BR" sz="2400" dirty="0" err="1" smtClean="0"/>
              <a:t>quadtrees</a:t>
            </a:r>
            <a:r>
              <a:rPr lang="pt-BR" sz="2400" dirty="0" smtClean="0"/>
              <a:t> (a </a:t>
            </a:r>
            <a:r>
              <a:rPr lang="pt-BR" sz="2400" dirty="0" err="1" smtClean="0"/>
              <a:t>R-Tree</a:t>
            </a:r>
            <a:r>
              <a:rPr lang="pt-BR" sz="2400" dirty="0" smtClean="0"/>
              <a:t>, por exemplo, trabalha com 4 dimensões);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Bancos de Dados Espaciais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60000" cy="360000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fld id="{2119D8CF-8DEC-4D9F-84EE-ADF04DFF3391}" type="slidenum">
              <a:rPr lang="pt-B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34</a:t>
            </a:fld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132856"/>
            <a:ext cx="72771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323528" y="105273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Principais </a:t>
            </a:r>
            <a:r>
              <a:rPr lang="pt-BR" sz="2400" dirty="0" err="1" smtClean="0"/>
              <a:t>SGBDs</a:t>
            </a:r>
            <a:r>
              <a:rPr lang="pt-BR" sz="2400" dirty="0" smtClean="0"/>
              <a:t> (Sistema Gerenciador de Bancos de Dados) do mercado e seu suporte a estruturas de dados espaciais: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  <p:pic>
        <p:nvPicPr>
          <p:cNvPr id="3074" name="Picture 2" descr="http://dicasderoteiro.files.wordpress.com/2011/06/perguntas-essenciai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60648"/>
            <a:ext cx="3810000" cy="2724151"/>
          </a:xfrm>
          <a:prstGeom prst="rect">
            <a:avLst/>
          </a:prstGeom>
          <a:noFill/>
        </p:spPr>
      </p:pic>
      <p:sp>
        <p:nvSpPr>
          <p:cNvPr id="10" name="Título 1"/>
          <p:cNvSpPr>
            <a:spLocks noGrp="1"/>
          </p:cNvSpPr>
          <p:nvPr>
            <p:ph type="ctrTitle"/>
          </p:nvPr>
        </p:nvSpPr>
        <p:spPr>
          <a:xfrm>
            <a:off x="683568" y="3111103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ESTRUTURAS DE DADOS ESPACIAIS</a:t>
            </a:r>
            <a:endParaRPr lang="pt-BR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443608" y="5492824"/>
            <a:ext cx="6400800" cy="1032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Universidade Federal de Ouro Preto – UFOP 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Instituto de Ciências Exatas e Biológicas – ICEB 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Departamento de Computação – DECOM 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Algoritmos e Estrutura de Dados II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Dados Escalares + Dados Espaciais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310" y="1769026"/>
            <a:ext cx="814055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Mais exemplos de dados espaciais para localização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30722" name="Picture 2" descr="http://www.edgeitdesign.com/wp-content/uploads/2013/04/foursqua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57400"/>
            <a:ext cx="7128792" cy="5224153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Mais exemplos de dados espaciais para localização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582509"/>
            <a:ext cx="2808312" cy="501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582509"/>
            <a:ext cx="2818519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Mais exemplos de dados espaciais para localização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8637" y="1475098"/>
            <a:ext cx="6005066" cy="531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Dados Espaciais não só para mapas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u="sng" smtClean="0"/>
              <a:pPr/>
              <a:t>8</a:t>
            </a:fld>
            <a:endParaRPr lang="pt-BR" u="sng"/>
          </a:p>
        </p:txBody>
      </p:sp>
      <p:pic>
        <p:nvPicPr>
          <p:cNvPr id="3074" name="Picture 2" descr="http://2.bp.blogspot.com/-TqRKAxwX-W0/TknBP-D3_rI/AAAAAAAAAOM/TwhauqHb6_0/s1600/300px-PlanoCartesian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556792"/>
            <a:ext cx="4176464" cy="4051172"/>
          </a:xfrm>
          <a:prstGeom prst="rect">
            <a:avLst/>
          </a:prstGeom>
          <a:noFill/>
        </p:spPr>
      </p:pic>
      <p:pic>
        <p:nvPicPr>
          <p:cNvPr id="3076" name="Picture 4" descr="http://neoparaiso.com/imprimir/figuras-plano-cartesiano/figura-plano-cartesia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155097"/>
            <a:ext cx="4896544" cy="5514263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7380312" y="1412776"/>
            <a:ext cx="1224136" cy="11079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tx2">
                    <a:lumMod val="75000"/>
                  </a:schemeClr>
                </a:solidFill>
              </a:rPr>
              <a:t>2D</a:t>
            </a:r>
            <a:endParaRPr lang="pt-BR" sz="6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40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Dados Espaciais não só para mapas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u="sng" smtClean="0"/>
              <a:pPr/>
              <a:t>9</a:t>
            </a:fld>
            <a:endParaRPr lang="pt-BR" u="sng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903" y="1090636"/>
            <a:ext cx="3276743" cy="259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603475" y="4617511"/>
            <a:ext cx="1224136" cy="11079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tx2">
                    <a:lumMod val="75000"/>
                  </a:schemeClr>
                </a:solidFill>
              </a:rPr>
              <a:t>3D</a:t>
            </a:r>
            <a:endParaRPr lang="pt-BR" sz="6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7653" name="Picture 5" descr="https://math-e-motion.wikispaces.com/file/view/0_xyz-coordinates.png/32885451/0_xyz-coordinat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6149" y="1100236"/>
            <a:ext cx="3238500" cy="2609851"/>
          </a:xfrm>
          <a:prstGeom prst="rect">
            <a:avLst/>
          </a:prstGeom>
          <a:noFill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0244" y="2634794"/>
            <a:ext cx="5188317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2258</Words>
  <Application>Microsoft Office PowerPoint</Application>
  <PresentationFormat>Apresentação na tela (4:3)</PresentationFormat>
  <Paragraphs>482</Paragraphs>
  <Slides>35</Slides>
  <Notes>35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ESTRUTURAS DE DADOS ESPACIAIS</vt:lpstr>
      <vt:lpstr>Dados Escalares</vt:lpstr>
      <vt:lpstr>Dados Escalares + Dados Espaciais</vt:lpstr>
      <vt:lpstr>Dados Escalares + Dados Espaciais</vt:lpstr>
      <vt:lpstr>Mais exemplos de dados espaciais para localização</vt:lpstr>
      <vt:lpstr>Mais exemplos de dados espaciais para localização</vt:lpstr>
      <vt:lpstr>Mais exemplos de dados espaciais para localização</vt:lpstr>
      <vt:lpstr>Dados Espaciais não só para mapas</vt:lpstr>
      <vt:lpstr>Dados Espaciais não só para mapas</vt:lpstr>
      <vt:lpstr>Diferenças entre consultas de  dados escalares e espaciais</vt:lpstr>
      <vt:lpstr>Bancos de Dados</vt:lpstr>
      <vt:lpstr>Bancos de Dados</vt:lpstr>
      <vt:lpstr>Bancos de Dados</vt:lpstr>
      <vt:lpstr>Bancos de Dados Espaciais</vt:lpstr>
      <vt:lpstr>Bancos de Dados Espaciais</vt:lpstr>
      <vt:lpstr>Estruturas de Dados Escalares</vt:lpstr>
      <vt:lpstr>Estruturas de Dados Espaciais</vt:lpstr>
      <vt:lpstr>Estruturas de Dados Espaciais</vt:lpstr>
      <vt:lpstr>Estruturas de Dados Espaciais</vt:lpstr>
      <vt:lpstr>Estruturas de Dados Espaciais</vt:lpstr>
      <vt:lpstr>Estruturas de Dados Espaciais</vt:lpstr>
      <vt:lpstr>Estruturas de Dados Espaciais</vt:lpstr>
      <vt:lpstr>Quadtree – Árvore Quadrante</vt:lpstr>
      <vt:lpstr>Quadtree – Árvore Quadrante</vt:lpstr>
      <vt:lpstr>Quadtree – Árvore Quadrante</vt:lpstr>
      <vt:lpstr>Point Quadtree – Estrutura de Dados</vt:lpstr>
      <vt:lpstr>Point Quadtree - Inserção</vt:lpstr>
      <vt:lpstr>Point Quadtree – Pesquisa por Ponto</vt:lpstr>
      <vt:lpstr>Point Quadtree – Pesquisa por Intervalo</vt:lpstr>
      <vt:lpstr>Point Quadtree – Pesquisa por Intervalo</vt:lpstr>
      <vt:lpstr>Quadtree – Aplicações</vt:lpstr>
      <vt:lpstr>Quadtree – Vantagens</vt:lpstr>
      <vt:lpstr>Quadtree – Desvantagens</vt:lpstr>
      <vt:lpstr>Bancos de Dados Espaciais</vt:lpstr>
      <vt:lpstr>ESTRUTURAS DE DADOS ESPACIAIS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Modelo de Tratamento de Informações de Diversas Fontes para Caracterização de Artistas e Músicas</dc:title>
  <dc:creator>Leandro</dc:creator>
  <cp:lastModifiedBy>Leandro</cp:lastModifiedBy>
  <cp:revision>850</cp:revision>
  <dcterms:created xsi:type="dcterms:W3CDTF">2013-05-18T19:56:05Z</dcterms:created>
  <dcterms:modified xsi:type="dcterms:W3CDTF">2014-01-30T18:29:18Z</dcterms:modified>
</cp:coreProperties>
</file>