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3E25A-C171-4330-A468-A6BE25460FCB}"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2298422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3E25A-C171-4330-A468-A6BE25460FCB}"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387269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3E25A-C171-4330-A468-A6BE25460FCB}"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36062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3E25A-C171-4330-A468-A6BE25460FCB}"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21091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3E25A-C171-4330-A468-A6BE25460FCB}"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28442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3E25A-C171-4330-A468-A6BE25460FCB}"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57966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3E25A-C171-4330-A468-A6BE25460FCB}"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340734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3E25A-C171-4330-A468-A6BE25460FCB}"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129084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3E25A-C171-4330-A468-A6BE25460FCB}"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35348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3E25A-C171-4330-A468-A6BE25460FCB}"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100291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3E25A-C171-4330-A468-A6BE25460FCB}"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D576D-8551-4BB6-BD02-82435DB64D68}" type="slidenum">
              <a:rPr lang="en-US" smtClean="0"/>
              <a:t>‹#›</a:t>
            </a:fld>
            <a:endParaRPr lang="en-US"/>
          </a:p>
        </p:txBody>
      </p:sp>
    </p:spTree>
    <p:extLst>
      <p:ext uri="{BB962C8B-B14F-4D97-AF65-F5344CB8AC3E}">
        <p14:creationId xmlns:p14="http://schemas.microsoft.com/office/powerpoint/2010/main" val="324038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3E25A-C171-4330-A468-A6BE25460FCB}" type="datetimeFigureOut">
              <a:rPr lang="en-US" smtClean="0"/>
              <a:t>10/25/2020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D576D-8551-4BB6-BD02-82435DB64D68}" type="slidenum">
              <a:rPr lang="en-US" smtClean="0"/>
              <a:t>‹#›</a:t>
            </a:fld>
            <a:endParaRPr lang="en-US"/>
          </a:p>
        </p:txBody>
      </p:sp>
    </p:spTree>
    <p:extLst>
      <p:ext uri="{BB962C8B-B14F-4D97-AF65-F5344CB8AC3E}">
        <p14:creationId xmlns:p14="http://schemas.microsoft.com/office/powerpoint/2010/main" val="262123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Predicting the health of a commercial engine</a:t>
            </a:r>
            <a:r>
              <a:rPr lang="en-US" b="1" u="sng"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For </a:t>
            </a:r>
            <a:r>
              <a:rPr lang="en-US" dirty="0"/>
              <a:t>the aerospace industry, especially for the commercial airplane </a:t>
            </a:r>
            <a:r>
              <a:rPr lang="en-US" dirty="0" smtClean="0"/>
              <a:t>business measuring </a:t>
            </a:r>
            <a:r>
              <a:rPr lang="en-US" dirty="0"/>
              <a:t>the health of their engines is a vital task. This </a:t>
            </a:r>
            <a:r>
              <a:rPr lang="en-US" dirty="0" smtClean="0"/>
              <a:t>is driven </a:t>
            </a:r>
            <a:r>
              <a:rPr lang="en-US" dirty="0"/>
              <a:t>by many factors, the most important </a:t>
            </a:r>
            <a:r>
              <a:rPr lang="en-US" dirty="0" smtClean="0"/>
              <a:t>is </a:t>
            </a:r>
            <a:r>
              <a:rPr lang="en-US" dirty="0"/>
              <a:t>the safety of the </a:t>
            </a:r>
            <a:r>
              <a:rPr lang="en-US" dirty="0" smtClean="0"/>
              <a:t>passengers </a:t>
            </a:r>
            <a:r>
              <a:rPr lang="en-US" dirty="0"/>
              <a:t>followed by saving money to the company by ensuring efficient engines (savings given by reduction in maintenance and fuel consumption). Even though the health of the engine can be divided into many </a:t>
            </a:r>
            <a:r>
              <a:rPr lang="en-US" dirty="0" smtClean="0"/>
              <a:t>fields </a:t>
            </a:r>
            <a:r>
              <a:rPr lang="en-US" dirty="0"/>
              <a:t>in this particular example we will focus on the thermodynamic part of it.</a:t>
            </a:r>
          </a:p>
          <a:p>
            <a:pPr marL="0" indent="0">
              <a:buNone/>
            </a:pPr>
            <a:r>
              <a:rPr lang="en-US" dirty="0"/>
              <a:t>The </a:t>
            </a:r>
            <a:r>
              <a:rPr lang="en-US" dirty="0" smtClean="0"/>
              <a:t>turbofan/turbojet </a:t>
            </a:r>
            <a:r>
              <a:rPr lang="en-US" dirty="0"/>
              <a:t>engine follows a thermodynamic cycle called Joule-Bryton. This cycle states </a:t>
            </a:r>
            <a:r>
              <a:rPr lang="en-US"/>
              <a:t>that </a:t>
            </a:r>
            <a:r>
              <a:rPr lang="en-US" smtClean="0"/>
              <a:t>the </a:t>
            </a:r>
            <a:r>
              <a:rPr lang="en-US" dirty="0"/>
              <a:t>systems are interconnected one to another. By this assumption and by having data from certain sections of the engine it is possible to infer the status on all the other components, </a:t>
            </a:r>
            <a:r>
              <a:rPr lang="en-US" dirty="0" smtClean="0"/>
              <a:t>and with </a:t>
            </a:r>
            <a:r>
              <a:rPr lang="en-US" dirty="0"/>
              <a:t>all this information and some models (and experts looking at this) an assessment on the thermodynamic health of the engine can be provided. This assessment leads to repairs and/or certification of the engine to </a:t>
            </a:r>
            <a:r>
              <a:rPr lang="en-US" dirty="0" smtClean="0"/>
              <a:t>go back </a:t>
            </a:r>
            <a:r>
              <a:rPr lang="en-US" dirty="0"/>
              <a:t>to service again.</a:t>
            </a:r>
          </a:p>
          <a:p>
            <a:pPr marL="0" indent="0">
              <a:buNone/>
            </a:pPr>
            <a:r>
              <a:rPr lang="en-US" dirty="0"/>
              <a:t>This process is costly and time consuming given that every analysis is done by an expert in thermodynamics, plus the many unique tools that this can be using. I would like to provide a data flow structure to diagnose and certify a commercial engine:</a:t>
            </a:r>
          </a:p>
          <a:p>
            <a:endParaRPr lang="en-US" dirty="0"/>
          </a:p>
        </p:txBody>
      </p:sp>
    </p:spTree>
    <p:extLst>
      <p:ext uri="{BB962C8B-B14F-4D97-AF65-F5344CB8AC3E}">
        <p14:creationId xmlns:p14="http://schemas.microsoft.com/office/powerpoint/2010/main" val="1372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693" y="1380228"/>
            <a:ext cx="1155940" cy="400110"/>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b="1" dirty="0" smtClean="0">
                <a:solidFill>
                  <a:schemeClr val="bg1"/>
                </a:solidFill>
              </a:rPr>
              <a:t>Engine arrives at a Test Cell Facility</a:t>
            </a:r>
            <a:endParaRPr lang="en-US" sz="1000" b="1" dirty="0">
              <a:solidFill>
                <a:schemeClr val="bg1"/>
              </a:solidFill>
            </a:endParaRPr>
          </a:p>
        </p:txBody>
      </p:sp>
      <p:sp>
        <p:nvSpPr>
          <p:cNvPr id="5" name="TextBox 4"/>
          <p:cNvSpPr txBox="1"/>
          <p:nvPr/>
        </p:nvSpPr>
        <p:spPr>
          <a:xfrm>
            <a:off x="362310" y="2843844"/>
            <a:ext cx="1276709"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On Wing Historical Data</a:t>
            </a:r>
            <a:endParaRPr lang="en-US" sz="1000" dirty="0"/>
          </a:p>
        </p:txBody>
      </p:sp>
      <p:sp>
        <p:nvSpPr>
          <p:cNvPr id="6" name="TextBox 5"/>
          <p:cNvSpPr txBox="1"/>
          <p:nvPr/>
        </p:nvSpPr>
        <p:spPr>
          <a:xfrm>
            <a:off x="362310" y="4188486"/>
            <a:ext cx="1276709" cy="562630"/>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Initial Health Assessment</a:t>
            </a:r>
            <a:endParaRPr lang="en-US" sz="1000" dirty="0"/>
          </a:p>
        </p:txBody>
      </p:sp>
      <p:sp>
        <p:nvSpPr>
          <p:cNvPr id="7" name="TextBox 6"/>
          <p:cNvSpPr txBox="1"/>
          <p:nvPr/>
        </p:nvSpPr>
        <p:spPr>
          <a:xfrm>
            <a:off x="2650101" y="2546187"/>
            <a:ext cx="1276709" cy="995422"/>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Engine is put test under specific conditions</a:t>
            </a:r>
            <a:endParaRPr lang="en-US" sz="1000" dirty="0"/>
          </a:p>
        </p:txBody>
      </p:sp>
      <p:sp>
        <p:nvSpPr>
          <p:cNvPr id="8" name="TextBox 7"/>
          <p:cNvSpPr txBox="1"/>
          <p:nvPr/>
        </p:nvSpPr>
        <p:spPr>
          <a:xfrm>
            <a:off x="4603627" y="2920788"/>
            <a:ext cx="1276709" cy="2462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Test Cell DB</a:t>
            </a:r>
            <a:endParaRPr lang="en-US" sz="1000" dirty="0"/>
          </a:p>
        </p:txBody>
      </p:sp>
      <p:sp>
        <p:nvSpPr>
          <p:cNvPr id="9" name="TextBox 8"/>
          <p:cNvSpPr txBox="1"/>
          <p:nvPr/>
        </p:nvSpPr>
        <p:spPr>
          <a:xfrm>
            <a:off x="3588588" y="4232498"/>
            <a:ext cx="1602890" cy="779026"/>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Ideal Thermodynamic Model</a:t>
            </a:r>
            <a:endParaRPr lang="en-US" sz="1000" dirty="0"/>
          </a:p>
        </p:txBody>
      </p:sp>
      <p:sp>
        <p:nvSpPr>
          <p:cNvPr id="10" name="TextBox 9"/>
          <p:cNvSpPr txBox="1"/>
          <p:nvPr/>
        </p:nvSpPr>
        <p:spPr>
          <a:xfrm>
            <a:off x="5880336" y="4232498"/>
            <a:ext cx="2044464" cy="779026"/>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lvl1pPr>
          </a:lstStyle>
          <a:p>
            <a:r>
              <a:rPr lang="en-US" dirty="0"/>
              <a:t>Non ideal thermodynamic model (Personalized model)</a:t>
            </a:r>
          </a:p>
        </p:txBody>
      </p:sp>
      <p:sp>
        <p:nvSpPr>
          <p:cNvPr id="11" name="TextBox 10"/>
          <p:cNvSpPr txBox="1"/>
          <p:nvPr/>
        </p:nvSpPr>
        <p:spPr>
          <a:xfrm>
            <a:off x="4755863" y="5656423"/>
            <a:ext cx="127670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Diagnostic analysis</a:t>
            </a:r>
            <a:endParaRPr lang="en-US" sz="1000" dirty="0"/>
          </a:p>
        </p:txBody>
      </p:sp>
      <p:sp>
        <p:nvSpPr>
          <p:cNvPr id="12" name="TextBox 11"/>
          <p:cNvSpPr txBox="1"/>
          <p:nvPr/>
        </p:nvSpPr>
        <p:spPr>
          <a:xfrm>
            <a:off x="7359046" y="1303281"/>
            <a:ext cx="1276709"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Test Cell Diagnostics DB</a:t>
            </a:r>
            <a:endParaRPr lang="en-US" sz="1000" dirty="0"/>
          </a:p>
        </p:txBody>
      </p:sp>
      <p:sp>
        <p:nvSpPr>
          <p:cNvPr id="14" name="TextBox 13"/>
          <p:cNvSpPr txBox="1"/>
          <p:nvPr/>
        </p:nvSpPr>
        <p:spPr>
          <a:xfrm>
            <a:off x="8752214" y="1966680"/>
            <a:ext cx="1276709" cy="995422"/>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smtClean="0"/>
              <a:t>Assessment of rework needed for the engine</a:t>
            </a:r>
            <a:endParaRPr lang="en-US" sz="1000" dirty="0"/>
          </a:p>
        </p:txBody>
      </p:sp>
      <p:sp>
        <p:nvSpPr>
          <p:cNvPr id="15" name="TextBox 14"/>
          <p:cNvSpPr txBox="1"/>
          <p:nvPr/>
        </p:nvSpPr>
        <p:spPr>
          <a:xfrm>
            <a:off x="10693317" y="3033597"/>
            <a:ext cx="1341267" cy="553998"/>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b="1" dirty="0" smtClean="0">
                <a:solidFill>
                  <a:schemeClr val="bg1"/>
                </a:solidFill>
              </a:rPr>
              <a:t>Modifications/repairs to engine and Final Acceptance</a:t>
            </a:r>
            <a:endParaRPr lang="en-US" sz="1000" b="1" dirty="0">
              <a:solidFill>
                <a:schemeClr val="bg1"/>
              </a:solidFill>
            </a:endParaRPr>
          </a:p>
        </p:txBody>
      </p:sp>
      <p:sp>
        <p:nvSpPr>
          <p:cNvPr id="16" name="TextBox 15"/>
          <p:cNvSpPr txBox="1"/>
          <p:nvPr/>
        </p:nvSpPr>
        <p:spPr>
          <a:xfrm>
            <a:off x="0" y="2043624"/>
            <a:ext cx="1107059" cy="400110"/>
          </a:xfrm>
          <a:prstGeom prst="rect">
            <a:avLst/>
          </a:prstGeom>
          <a:noFill/>
        </p:spPr>
        <p:txBody>
          <a:bodyPr wrap="square" rtlCol="0">
            <a:spAutoFit/>
          </a:bodyPr>
          <a:lstStyle/>
          <a:p>
            <a:r>
              <a:rPr lang="en-US" sz="1000" dirty="0" smtClean="0"/>
              <a:t>Information about the engine</a:t>
            </a:r>
            <a:endParaRPr lang="en-US" sz="1000" dirty="0"/>
          </a:p>
        </p:txBody>
      </p:sp>
      <p:cxnSp>
        <p:nvCxnSpPr>
          <p:cNvPr id="18" name="Straight Arrow Connector 17"/>
          <p:cNvCxnSpPr>
            <a:stCxn id="4" idx="2"/>
            <a:endCxn id="5" idx="0"/>
          </p:cNvCxnSpPr>
          <p:nvPr/>
        </p:nvCxnSpPr>
        <p:spPr>
          <a:xfrm>
            <a:off x="1000663" y="1780338"/>
            <a:ext cx="2" cy="1063506"/>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2" idx="1"/>
          </p:cNvCxnSpPr>
          <p:nvPr/>
        </p:nvCxnSpPr>
        <p:spPr>
          <a:xfrm rot="10800000" flipV="1">
            <a:off x="1401108" y="1503335"/>
            <a:ext cx="5957939" cy="2729161"/>
          </a:xfrm>
          <a:prstGeom prst="bentConnector3">
            <a:avLst>
              <a:gd name="adj1" fmla="val 88849"/>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0"/>
            <a:endCxn id="12" idx="0"/>
          </p:cNvCxnSpPr>
          <p:nvPr/>
        </p:nvCxnSpPr>
        <p:spPr>
          <a:xfrm rot="5400000" flipH="1" flipV="1">
            <a:off x="4460559" y="-2156614"/>
            <a:ext cx="76947" cy="6996738"/>
          </a:xfrm>
          <a:prstGeom prst="bentConnector3">
            <a:avLst>
              <a:gd name="adj1" fmla="val 47136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85689" y="627027"/>
            <a:ext cx="1107059" cy="400110"/>
          </a:xfrm>
          <a:prstGeom prst="rect">
            <a:avLst/>
          </a:prstGeom>
          <a:noFill/>
        </p:spPr>
        <p:txBody>
          <a:bodyPr wrap="square" rtlCol="0">
            <a:spAutoFit/>
          </a:bodyPr>
          <a:lstStyle/>
          <a:p>
            <a:r>
              <a:rPr lang="en-US" sz="1000" dirty="0" smtClean="0"/>
              <a:t>Information about the engine</a:t>
            </a:r>
            <a:endParaRPr lang="en-US" sz="1000" dirty="0"/>
          </a:p>
        </p:txBody>
      </p:sp>
      <p:cxnSp>
        <p:nvCxnSpPr>
          <p:cNvPr id="32" name="Straight Arrow Connector 31"/>
          <p:cNvCxnSpPr>
            <a:stCxn id="5" idx="2"/>
          </p:cNvCxnSpPr>
          <p:nvPr/>
        </p:nvCxnSpPr>
        <p:spPr>
          <a:xfrm>
            <a:off x="1000665" y="3243954"/>
            <a:ext cx="0" cy="94453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72529" y="3542155"/>
            <a:ext cx="1000663" cy="246221"/>
          </a:xfrm>
          <a:prstGeom prst="rect">
            <a:avLst/>
          </a:prstGeom>
          <a:noFill/>
        </p:spPr>
        <p:txBody>
          <a:bodyPr wrap="square" rtlCol="0">
            <a:spAutoFit/>
          </a:bodyPr>
          <a:lstStyle/>
          <a:p>
            <a:r>
              <a:rPr lang="en-US" sz="1000" dirty="0" smtClean="0"/>
              <a:t>Previous data</a:t>
            </a:r>
            <a:endParaRPr lang="en-US" sz="1000" dirty="0"/>
          </a:p>
        </p:txBody>
      </p:sp>
      <p:sp>
        <p:nvSpPr>
          <p:cNvPr id="40" name="TextBox 39"/>
          <p:cNvSpPr txBox="1"/>
          <p:nvPr/>
        </p:nvSpPr>
        <p:spPr>
          <a:xfrm>
            <a:off x="2655857" y="1525489"/>
            <a:ext cx="1000663" cy="246221"/>
          </a:xfrm>
          <a:prstGeom prst="rect">
            <a:avLst/>
          </a:prstGeom>
          <a:noFill/>
        </p:spPr>
        <p:txBody>
          <a:bodyPr wrap="square" rtlCol="0">
            <a:spAutoFit/>
          </a:bodyPr>
          <a:lstStyle/>
          <a:p>
            <a:r>
              <a:rPr lang="en-US" sz="1000" dirty="0" smtClean="0"/>
              <a:t>Previous data</a:t>
            </a:r>
            <a:endParaRPr lang="en-US" sz="1000" dirty="0"/>
          </a:p>
        </p:txBody>
      </p:sp>
      <p:cxnSp>
        <p:nvCxnSpPr>
          <p:cNvPr id="42" name="Elbow Connector 41"/>
          <p:cNvCxnSpPr>
            <a:stCxn id="6" idx="6"/>
            <a:endCxn id="7" idx="4"/>
          </p:cNvCxnSpPr>
          <p:nvPr/>
        </p:nvCxnSpPr>
        <p:spPr>
          <a:xfrm flipV="1">
            <a:off x="1639019" y="3541609"/>
            <a:ext cx="1649437" cy="928192"/>
          </a:xfrm>
          <a:prstGeom prst="bent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122106" y="4473291"/>
            <a:ext cx="651292" cy="246221"/>
          </a:xfrm>
          <a:prstGeom prst="rect">
            <a:avLst/>
          </a:prstGeom>
          <a:noFill/>
        </p:spPr>
        <p:txBody>
          <a:bodyPr wrap="square" rtlCol="0">
            <a:spAutoFit/>
          </a:bodyPr>
          <a:lstStyle/>
          <a:p>
            <a:r>
              <a:rPr lang="en-US" sz="1000" dirty="0" smtClean="0"/>
              <a:t>Results</a:t>
            </a:r>
            <a:endParaRPr lang="en-US" sz="1000" dirty="0"/>
          </a:p>
        </p:txBody>
      </p:sp>
      <p:sp>
        <p:nvSpPr>
          <p:cNvPr id="45" name="TextBox 44"/>
          <p:cNvSpPr txBox="1"/>
          <p:nvPr/>
        </p:nvSpPr>
        <p:spPr>
          <a:xfrm>
            <a:off x="4012002" y="2843844"/>
            <a:ext cx="503924" cy="246221"/>
          </a:xfrm>
          <a:prstGeom prst="rect">
            <a:avLst/>
          </a:prstGeom>
          <a:noFill/>
        </p:spPr>
        <p:txBody>
          <a:bodyPr wrap="square" rtlCol="0">
            <a:spAutoFit/>
          </a:bodyPr>
          <a:lstStyle/>
          <a:p>
            <a:r>
              <a:rPr lang="en-US" sz="1000" dirty="0" smtClean="0"/>
              <a:t>Data</a:t>
            </a:r>
            <a:endParaRPr lang="en-US" sz="1000" dirty="0"/>
          </a:p>
        </p:txBody>
      </p:sp>
      <p:cxnSp>
        <p:nvCxnSpPr>
          <p:cNvPr id="49" name="Straight Arrow Connector 48"/>
          <p:cNvCxnSpPr>
            <a:stCxn id="7" idx="6"/>
            <a:endCxn id="8" idx="1"/>
          </p:cNvCxnSpPr>
          <p:nvPr/>
        </p:nvCxnSpPr>
        <p:spPr>
          <a:xfrm>
            <a:off x="3926810" y="3043898"/>
            <a:ext cx="676817"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8" idx="2"/>
          </p:cNvCxnSpPr>
          <p:nvPr/>
        </p:nvCxnSpPr>
        <p:spPr>
          <a:xfrm rot="5400000">
            <a:off x="4215017" y="3205532"/>
            <a:ext cx="1065489" cy="988443"/>
          </a:xfrm>
          <a:prstGeom prst="bentConnector3">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8" idx="2"/>
          </p:cNvCxnSpPr>
          <p:nvPr/>
        </p:nvCxnSpPr>
        <p:spPr>
          <a:xfrm rot="16200000" flipH="1">
            <a:off x="5464769" y="2944222"/>
            <a:ext cx="1065489" cy="1511062"/>
          </a:xfrm>
          <a:prstGeom prst="bentConnector3">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213230" y="3247087"/>
            <a:ext cx="1853962" cy="400110"/>
          </a:xfrm>
          <a:prstGeom prst="rect">
            <a:avLst/>
          </a:prstGeom>
          <a:noFill/>
        </p:spPr>
        <p:txBody>
          <a:bodyPr wrap="square" rtlCol="0">
            <a:spAutoFit/>
          </a:bodyPr>
          <a:lstStyle/>
          <a:p>
            <a:r>
              <a:rPr lang="en-US" sz="1000" dirty="0" smtClean="0"/>
              <a:t>Engine thermodynamic data (Pressure, Temp, </a:t>
            </a:r>
            <a:r>
              <a:rPr lang="en-US" sz="1000" dirty="0" err="1" smtClean="0"/>
              <a:t>etc</a:t>
            </a:r>
            <a:r>
              <a:rPr lang="en-US" sz="1000" dirty="0" smtClean="0"/>
              <a:t>)</a:t>
            </a:r>
            <a:endParaRPr lang="en-US" sz="1000" dirty="0"/>
          </a:p>
        </p:txBody>
      </p:sp>
      <p:cxnSp>
        <p:nvCxnSpPr>
          <p:cNvPr id="60" name="Straight Arrow Connector 59"/>
          <p:cNvCxnSpPr>
            <a:stCxn id="9" idx="4"/>
            <a:endCxn id="11" idx="0"/>
          </p:cNvCxnSpPr>
          <p:nvPr/>
        </p:nvCxnSpPr>
        <p:spPr>
          <a:xfrm>
            <a:off x="4390033" y="5011524"/>
            <a:ext cx="1004185" cy="644899"/>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24613" y="5256312"/>
            <a:ext cx="651292" cy="246221"/>
          </a:xfrm>
          <a:prstGeom prst="rect">
            <a:avLst/>
          </a:prstGeom>
          <a:noFill/>
        </p:spPr>
        <p:txBody>
          <a:bodyPr wrap="square" rtlCol="0">
            <a:spAutoFit/>
          </a:bodyPr>
          <a:lstStyle/>
          <a:p>
            <a:r>
              <a:rPr lang="en-US" sz="1000" dirty="0" smtClean="0"/>
              <a:t>Results</a:t>
            </a:r>
            <a:endParaRPr lang="en-US" sz="1000" dirty="0"/>
          </a:p>
        </p:txBody>
      </p:sp>
      <p:cxnSp>
        <p:nvCxnSpPr>
          <p:cNvPr id="62" name="Straight Arrow Connector 61"/>
          <p:cNvCxnSpPr>
            <a:stCxn id="10" idx="4"/>
            <a:endCxn id="11" idx="0"/>
          </p:cNvCxnSpPr>
          <p:nvPr/>
        </p:nvCxnSpPr>
        <p:spPr>
          <a:xfrm flipH="1">
            <a:off x="5394218" y="5011524"/>
            <a:ext cx="1508350" cy="644899"/>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227885" y="5357196"/>
            <a:ext cx="651292" cy="246221"/>
          </a:xfrm>
          <a:prstGeom prst="rect">
            <a:avLst/>
          </a:prstGeom>
          <a:noFill/>
        </p:spPr>
        <p:txBody>
          <a:bodyPr wrap="square" rtlCol="0">
            <a:spAutoFit/>
          </a:bodyPr>
          <a:lstStyle/>
          <a:p>
            <a:r>
              <a:rPr lang="en-US" sz="1000" dirty="0" smtClean="0"/>
              <a:t>Results</a:t>
            </a:r>
            <a:endParaRPr lang="en-US" sz="1000" dirty="0"/>
          </a:p>
        </p:txBody>
      </p:sp>
      <p:cxnSp>
        <p:nvCxnSpPr>
          <p:cNvPr id="67" name="Elbow Connector 66"/>
          <p:cNvCxnSpPr>
            <a:stCxn id="11" idx="2"/>
            <a:endCxn id="12" idx="2"/>
          </p:cNvCxnSpPr>
          <p:nvPr/>
        </p:nvCxnSpPr>
        <p:spPr>
          <a:xfrm rot="5400000" flipH="1" flipV="1">
            <a:off x="4596182" y="2501426"/>
            <a:ext cx="4199253" cy="2603183"/>
          </a:xfrm>
          <a:prstGeom prst="bentConnector3">
            <a:avLst>
              <a:gd name="adj1" fmla="val -5444"/>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2" idx="3"/>
          </p:cNvCxnSpPr>
          <p:nvPr/>
        </p:nvCxnSpPr>
        <p:spPr>
          <a:xfrm>
            <a:off x="8635755" y="1503336"/>
            <a:ext cx="754814" cy="463344"/>
          </a:xfrm>
          <a:prstGeom prst="bent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4" idx="6"/>
            <a:endCxn id="15" idx="1"/>
          </p:cNvCxnSpPr>
          <p:nvPr/>
        </p:nvCxnSpPr>
        <p:spPr>
          <a:xfrm>
            <a:off x="10028923" y="2464391"/>
            <a:ext cx="664394" cy="84620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739994" y="1257114"/>
            <a:ext cx="651292" cy="246221"/>
          </a:xfrm>
          <a:prstGeom prst="rect">
            <a:avLst/>
          </a:prstGeom>
          <a:noFill/>
        </p:spPr>
        <p:txBody>
          <a:bodyPr wrap="square" rtlCol="0">
            <a:spAutoFit/>
          </a:bodyPr>
          <a:lstStyle/>
          <a:p>
            <a:r>
              <a:rPr lang="en-US" sz="1000" dirty="0" smtClean="0"/>
              <a:t>Data</a:t>
            </a:r>
            <a:endParaRPr lang="en-US" sz="1000" dirty="0"/>
          </a:p>
        </p:txBody>
      </p:sp>
      <p:sp>
        <p:nvSpPr>
          <p:cNvPr id="79" name="TextBox 78"/>
          <p:cNvSpPr txBox="1"/>
          <p:nvPr/>
        </p:nvSpPr>
        <p:spPr>
          <a:xfrm>
            <a:off x="10192645" y="2410351"/>
            <a:ext cx="1182184" cy="400110"/>
          </a:xfrm>
          <a:prstGeom prst="rect">
            <a:avLst/>
          </a:prstGeom>
          <a:noFill/>
        </p:spPr>
        <p:txBody>
          <a:bodyPr wrap="square" rtlCol="0">
            <a:spAutoFit/>
          </a:bodyPr>
          <a:lstStyle/>
          <a:p>
            <a:r>
              <a:rPr lang="en-US" sz="1000" dirty="0" smtClean="0"/>
              <a:t>Instructions to Test Cell Personnel</a:t>
            </a:r>
            <a:endParaRPr lang="en-US" sz="1000" dirty="0"/>
          </a:p>
        </p:txBody>
      </p:sp>
      <p:cxnSp>
        <p:nvCxnSpPr>
          <p:cNvPr id="82" name="Straight Connector 81"/>
          <p:cNvCxnSpPr/>
          <p:nvPr/>
        </p:nvCxnSpPr>
        <p:spPr>
          <a:xfrm>
            <a:off x="0" y="3965459"/>
            <a:ext cx="12192000" cy="5175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0299561" y="4341234"/>
            <a:ext cx="1760884" cy="323165"/>
          </a:xfrm>
          <a:prstGeom prst="rect">
            <a:avLst/>
          </a:prstGeom>
          <a:ln w="38100">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500" b="1" dirty="0" smtClean="0"/>
              <a:t>Engineering Center</a:t>
            </a:r>
            <a:endParaRPr lang="en-US" sz="1500" b="1" dirty="0"/>
          </a:p>
        </p:txBody>
      </p:sp>
      <p:sp>
        <p:nvSpPr>
          <p:cNvPr id="84" name="TextBox 83"/>
          <p:cNvSpPr txBox="1"/>
          <p:nvPr/>
        </p:nvSpPr>
        <p:spPr>
          <a:xfrm>
            <a:off x="10145382" y="163941"/>
            <a:ext cx="1738290" cy="323165"/>
          </a:xfrm>
          <a:prstGeom prst="rect">
            <a:avLst/>
          </a:prstGeom>
          <a:ln w="38100">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sz="1500" b="1"/>
            </a:lvl1pPr>
          </a:lstStyle>
          <a:p>
            <a:r>
              <a:rPr lang="en-US" dirty="0"/>
              <a:t>Test Cell Facility</a:t>
            </a:r>
          </a:p>
        </p:txBody>
      </p:sp>
      <p:cxnSp>
        <p:nvCxnSpPr>
          <p:cNvPr id="3" name="Straight Connector 2"/>
          <p:cNvCxnSpPr/>
          <p:nvPr/>
        </p:nvCxnSpPr>
        <p:spPr>
          <a:xfrm>
            <a:off x="362310" y="3247087"/>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4877" y="2843844"/>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74875" y="3167008"/>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74875" y="2920788"/>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409551" y="1703391"/>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409551" y="1303281"/>
            <a:ext cx="127670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62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326</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Predicting the health of a commercial engine.</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Lerma (US), Rodolfo</dc:creator>
  <cp:lastModifiedBy>Lerma (US), Rodolfo</cp:lastModifiedBy>
  <cp:revision>9</cp:revision>
  <dcterms:created xsi:type="dcterms:W3CDTF">2020-10-11T16:08:48Z</dcterms:created>
  <dcterms:modified xsi:type="dcterms:W3CDTF">2020-10-25T14:41:10Z</dcterms:modified>
</cp:coreProperties>
</file>