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744" r:id="rId3"/>
    <p:sldId id="751" r:id="rId4"/>
    <p:sldId id="726" r:id="rId5"/>
    <p:sldId id="749" r:id="rId6"/>
    <p:sldId id="750" r:id="rId7"/>
    <p:sldId id="756" r:id="rId8"/>
    <p:sldId id="757" r:id="rId9"/>
    <p:sldId id="758" r:id="rId10"/>
    <p:sldId id="752" r:id="rId11"/>
    <p:sldId id="753" r:id="rId12"/>
    <p:sldId id="754" r:id="rId13"/>
    <p:sldId id="740" r:id="rId14"/>
    <p:sldId id="755" r:id="rId15"/>
    <p:sldId id="748" r:id="rId16"/>
  </p:sldIdLst>
  <p:sldSz cx="12192000" cy="6858000"/>
  <p:notesSz cx="6858000" cy="9144000"/>
  <p:custDataLst>
    <p:tags r:id="rId1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FF3300"/>
    <a:srgbClr val="008000"/>
    <a:srgbClr val="A11F2E"/>
    <a:srgbClr val="CC9900"/>
    <a:srgbClr val="E5838F"/>
    <a:srgbClr val="AC2536"/>
    <a:srgbClr val="F7F7F7"/>
    <a:srgbClr val="C4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74798" autoAdjust="0"/>
  </p:normalViewPr>
  <p:slideViewPr>
    <p:cSldViewPr snapToGrid="0" snapToObjects="1">
      <p:cViewPr varScale="1">
        <p:scale>
          <a:sx n="85" d="100"/>
          <a:sy n="85" d="100"/>
        </p:scale>
        <p:origin x="129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131FC-31C0-4F84-B43E-15C77A4C0FC0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3B3C3-773A-4C62-A5E2-1A5C090C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83" indent="-285724">
              <a:defRPr sz="3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898" indent="-228580">
              <a:defRPr sz="3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57" indent="-228580">
              <a:defRPr sz="3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17" indent="-228580">
              <a:defRPr sz="3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E6EB1939-8CBC-4A9F-BD5C-CA5726F704E0}" type="slidenum">
              <a:rPr lang="en-US" sz="1200">
                <a:latin typeface="Gill Sans" pitchFamily="28" charset="0"/>
              </a:rPr>
              <a:pPr/>
              <a:t>1</a:t>
            </a:fld>
            <a:endParaRPr lang="en-US" sz="1200">
              <a:latin typeface="Gill Sans" pitchFamily="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85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defRPr>
            </a:lvl1pPr>
            <a:lvl2pPr marL="830145" indent="-319286">
              <a:defRPr sz="400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defRPr>
            </a:lvl2pPr>
            <a:lvl3pPr marL="1277147" indent="-255429">
              <a:defRPr sz="400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defRPr>
            </a:lvl3pPr>
            <a:lvl4pPr marL="1788005" indent="-255429">
              <a:defRPr sz="400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defRPr>
            </a:lvl4pPr>
            <a:lvl5pPr marL="2298865" indent="-255429">
              <a:defRPr sz="400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defRPr>
            </a:lvl5pPr>
            <a:lvl6pPr marL="2809723" indent="-255429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defRPr>
            </a:lvl6pPr>
            <a:lvl7pPr marL="3320582" indent="-255429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defRPr>
            </a:lvl7pPr>
            <a:lvl8pPr marL="3831441" indent="-255429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defRPr>
            </a:lvl8pPr>
            <a:lvl9pPr marL="4342300" indent="-255429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defRPr>
            </a:lvl9pPr>
          </a:lstStyle>
          <a:p>
            <a:fld id="{51FD15E3-B9D2-42D0-B1B5-9BD6293A6261}" type="slidenum">
              <a:rPr lang="en-US" altLang="en-US" sz="1300">
                <a:latin typeface="Gill Sans" pitchFamily="28" charset="0"/>
              </a:rPr>
              <a:pPr/>
              <a:t>2</a:t>
            </a:fld>
            <a:endParaRPr lang="en-US" altLang="en-US" sz="1300">
              <a:latin typeface="Gill Sans" pitchFamily="28" charset="0"/>
            </a:endParaRP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27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 of redundant constraint: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Total shipment amount that must arrive before 12:00 is 9350.  Based on the capacity of the trips (3000 maximum), we know that we need at least 4 trips.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Constraint: sum of the y-variables that arrive before 12:00 is at least 4.</a:t>
            </a:r>
          </a:p>
          <a:p>
            <a:r>
              <a:rPr lang="en-US" baseline="0" dirty="0"/>
              <a:t>(there are other, more involved, possible such constraints—see the paper)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B3C3-773A-4C62-A5E2-1A5C090C6B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2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56578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9634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342178"/>
            <a:ext cx="85344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65339"/>
            <a:ext cx="10972799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634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375138"/>
            <a:ext cx="8839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7D75-C724-4B82-B10B-D39A52EBA9B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9973D2A-1655-4CA5-978A-B72CA3F7E2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77979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31" imgH="232" progId="TCLayout.ActiveDocument.1">
                  <p:embed/>
                </p:oleObj>
              </mc:Choice>
              <mc:Fallback>
                <p:oleObj name="think-cell Slide" r:id="rId5" imgW="231" imgH="23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382953"/>
            <a:ext cx="1020317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65339"/>
            <a:ext cx="10972800" cy="4564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609602" y="1308517"/>
            <a:ext cx="10972799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ＭＳ Ｐゴシック" pitchFamily="96" charset="-128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0" y="6553200"/>
            <a:ext cx="12192000" cy="304800"/>
          </a:xfrm>
          <a:prstGeom prst="rect">
            <a:avLst/>
          </a:prstGeom>
          <a:solidFill>
            <a:srgbClr val="C4000D"/>
          </a:solidFill>
          <a:ln>
            <a:noFill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13F00"/>
              </a:solidFill>
              <a:latin typeface="+mn-lt"/>
              <a:ea typeface="+mn-ea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914400" y="6596063"/>
            <a:ext cx="10769600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800" dirty="0" err="1">
                <a:solidFill>
                  <a:schemeClr val="bg1"/>
                </a:solidFill>
                <a:latin typeface="Helvetica Neue" charset="0"/>
              </a:rPr>
              <a:t>Tepper</a:t>
            </a:r>
            <a:r>
              <a:rPr lang="en-US" sz="800" dirty="0">
                <a:solidFill>
                  <a:schemeClr val="bg1"/>
                </a:solidFill>
                <a:latin typeface="Helvetica Neue" charset="0"/>
              </a:rPr>
              <a:t> School of Business • </a:t>
            </a:r>
            <a:r>
              <a:rPr lang="en-US" sz="800" i="1" dirty="0">
                <a:solidFill>
                  <a:schemeClr val="bg1"/>
                </a:solidFill>
                <a:latin typeface="Times" charset="0"/>
              </a:rPr>
              <a:t>William Larimer Mellon Founder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09602" y="6598286"/>
            <a:ext cx="2743200" cy="212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Helvetica Neue"/>
              </a:defRPr>
            </a:lvl1pPr>
          </a:lstStyle>
          <a:p>
            <a:fld id="{AEDE7D75-C724-4B82-B10B-D39A52EBA9B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1393F3-FF88-4718-8C1F-0CF9525C287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952018" y="382953"/>
            <a:ext cx="630381" cy="8405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 baseline="0">
          <a:solidFill>
            <a:srgbClr val="C4000D"/>
          </a:solidFill>
          <a:latin typeface="Helvetica Neue Medium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FF6600"/>
          </a:solidFill>
          <a:latin typeface="Helvetica Neue Medium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FF6600"/>
          </a:solidFill>
          <a:latin typeface="Helvetica Neue Medium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FF6600"/>
          </a:solidFill>
          <a:latin typeface="Helvetica Neue Medium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FF6600"/>
          </a:solidFill>
          <a:latin typeface="Helvetica Neue Medium" charset="0"/>
          <a:ea typeface="MS PGothic" pitchFamily="34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FF6600"/>
          </a:solidFill>
          <a:latin typeface="Helvetica Neue Medium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FF6600"/>
          </a:solidFill>
          <a:latin typeface="Helvetica Neue Medium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FF6600"/>
          </a:solidFill>
          <a:latin typeface="Helvetica Neue Medium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FF6600"/>
          </a:solidFill>
          <a:latin typeface="Helvetica Neue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69634B"/>
          </a:solidFill>
          <a:latin typeface="Helvetica Neue Medium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Helvetica Neue Medium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Helvetica Neue Medium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 Medium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 Medium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54060"/>
            <a:ext cx="12191999" cy="1302518"/>
          </a:xfrm>
        </p:spPr>
        <p:txBody>
          <a:bodyPr/>
          <a:lstStyle/>
          <a:p>
            <a:r>
              <a:rPr lang="en-US" sz="3200" dirty="0"/>
              <a:t>46-888 Optimization for Prescriptive Analytics</a:t>
            </a:r>
            <a:endParaRPr lang="en-US" sz="16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93683"/>
            <a:ext cx="9144000" cy="2245725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</a:pPr>
            <a:r>
              <a:rPr lang="en-US" sz="2800" dirty="0"/>
              <a:t>Module 5: Live Session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5E69A-1395-4D5D-B3CF-48A220223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7" y="625743"/>
            <a:ext cx="3166377" cy="57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5518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Sets</a:t>
            </a:r>
          </a:p>
          <a:p>
            <a:pPr lvl="1"/>
            <a:r>
              <a:rPr lang="en-US" sz="2400" dirty="0"/>
              <a:t>D : set of deliveries</a:t>
            </a:r>
          </a:p>
          <a:p>
            <a:pPr lvl="1"/>
            <a:r>
              <a:rPr lang="en-US" sz="2400" dirty="0"/>
              <a:t>T : set of trips</a:t>
            </a:r>
          </a:p>
          <a:p>
            <a:r>
              <a:rPr lang="en-US" sz="2800" dirty="0"/>
              <a:t>Parameters</a:t>
            </a:r>
          </a:p>
          <a:p>
            <a:pPr lvl="1"/>
            <a:r>
              <a:rPr lang="en-US" sz="2400" dirty="0"/>
              <a:t>V</a:t>
            </a:r>
            <a:r>
              <a:rPr lang="en-US" sz="2400" baseline="-25000" dirty="0"/>
              <a:t>i</a:t>
            </a:r>
            <a:r>
              <a:rPr lang="en-US" sz="2400" dirty="0"/>
              <a:t> : volume of delivery </a:t>
            </a:r>
            <a:r>
              <a:rPr lang="en-US" sz="2400" dirty="0" err="1"/>
              <a:t>i</a:t>
            </a:r>
            <a:r>
              <a:rPr lang="en-US" sz="2400" dirty="0"/>
              <a:t> in D</a:t>
            </a:r>
          </a:p>
          <a:p>
            <a:pPr lvl="1"/>
            <a:r>
              <a:rPr lang="en-US" sz="2400" dirty="0"/>
              <a:t>F</a:t>
            </a:r>
            <a:r>
              <a:rPr lang="en-US" sz="2400" baseline="-25000" dirty="0"/>
              <a:t>r</a:t>
            </a:r>
            <a:r>
              <a:rPr lang="en-US" sz="2400" dirty="0"/>
              <a:t> : fixed cost of using trip r in T</a:t>
            </a:r>
          </a:p>
          <a:p>
            <a:pPr lvl="1"/>
            <a:r>
              <a:rPr lang="en-US" sz="2400" dirty="0"/>
              <a:t>K</a:t>
            </a:r>
            <a:r>
              <a:rPr lang="en-US" sz="2400" baseline="-25000" dirty="0"/>
              <a:t>r</a:t>
            </a:r>
            <a:r>
              <a:rPr lang="en-US" sz="2400" dirty="0"/>
              <a:t> : capacity of trip r</a:t>
            </a:r>
          </a:p>
          <a:p>
            <a:pPr lvl="1"/>
            <a:r>
              <a:rPr lang="en-US" sz="2400" dirty="0"/>
              <a:t>A</a:t>
            </a:r>
            <a:r>
              <a:rPr lang="en-US" sz="2400" baseline="-25000" dirty="0"/>
              <a:t>ir</a:t>
            </a:r>
            <a:r>
              <a:rPr lang="en-US" sz="2400" dirty="0"/>
              <a:t> : binary indicator representing whether delivery </a:t>
            </a:r>
            <a:r>
              <a:rPr lang="en-US" sz="2400" dirty="0" err="1"/>
              <a:t>i</a:t>
            </a:r>
            <a:r>
              <a:rPr lang="en-US" sz="2400" dirty="0"/>
              <a:t> can be routed on trip r</a:t>
            </a:r>
          </a:p>
          <a:p>
            <a:pPr>
              <a:spcBef>
                <a:spcPts val="2400"/>
              </a:spcBef>
            </a:pPr>
            <a:r>
              <a:rPr lang="en-US" sz="2800" dirty="0"/>
              <a:t>See </a:t>
            </a:r>
            <a:r>
              <a:rPr lang="en-US" sz="2800" dirty="0">
                <a:solidFill>
                  <a:srgbClr val="0000FF"/>
                </a:solidFill>
              </a:rPr>
              <a:t>data files</a:t>
            </a:r>
            <a:r>
              <a:rPr lang="en-US" sz="2800" dirty="0">
                <a:solidFill>
                  <a:schemeClr val="tx1"/>
                </a:solidFill>
              </a:rPr>
              <a:t>: A</a:t>
            </a:r>
            <a:r>
              <a:rPr lang="en-US" sz="2800" baseline="-25000" dirty="0">
                <a:solidFill>
                  <a:schemeClr val="tx1"/>
                </a:solidFill>
              </a:rPr>
              <a:t>ir</a:t>
            </a:r>
            <a:r>
              <a:rPr lang="en-US" sz="2800" dirty="0">
                <a:solidFill>
                  <a:schemeClr val="tx1"/>
                </a:solidFill>
              </a:rPr>
              <a:t> must be deduced from trip/delivery timing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7D75-C724-4B82-B10B-D39A52EBA9B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Variables</a:t>
                </a:r>
              </a:p>
              <a:p>
                <a:pPr lvl="1"/>
                <a:r>
                  <a:rPr lang="en-US" dirty="0" err="1"/>
                  <a:t>y</a:t>
                </a:r>
                <a:r>
                  <a:rPr lang="en-US" baseline="-25000" dirty="0" err="1"/>
                  <a:t>r</a:t>
                </a:r>
                <a:r>
                  <a:rPr lang="en-US" dirty="0"/>
                  <a:t> represents whether trip r is used (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r</a:t>
                </a:r>
                <a:r>
                  <a:rPr lang="en-US" dirty="0"/>
                  <a:t>=1) or not (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r</a:t>
                </a:r>
                <a:r>
                  <a:rPr lang="en-US" dirty="0"/>
                  <a:t>=0)</a:t>
                </a:r>
              </a:p>
              <a:p>
                <a:pPr lvl="1"/>
                <a:r>
                  <a:rPr lang="en-US" dirty="0" err="1"/>
                  <a:t>x</a:t>
                </a:r>
                <a:r>
                  <a:rPr lang="en-US" baseline="-25000" dirty="0" err="1"/>
                  <a:t>ir</a:t>
                </a:r>
                <a:r>
                  <a:rPr lang="en-US" dirty="0"/>
                  <a:t> represents the proportion of delivery </a:t>
                </a:r>
                <a:r>
                  <a:rPr lang="en-US" dirty="0" err="1"/>
                  <a:t>i</a:t>
                </a:r>
                <a:r>
                  <a:rPr lang="en-US" dirty="0"/>
                  <a:t> routed on trip r</a:t>
                </a:r>
              </a:p>
              <a:p>
                <a:endParaRPr lang="en-US" dirty="0"/>
              </a:p>
              <a:p>
                <a:r>
                  <a:rPr lang="en-US" dirty="0"/>
                  <a:t>Objective</a:t>
                </a:r>
              </a:p>
              <a:p>
                <a:pPr lvl="1"/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Programming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7D75-C724-4B82-B10B-D39A52EBA9B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1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Allocate all delivery volumes: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			for all deliveries </a:t>
                </a:r>
                <a:r>
                  <a:rPr lang="en-US" dirty="0" err="1"/>
                  <a:t>i</a:t>
                </a:r>
                <a:r>
                  <a:rPr lang="en-US" dirty="0"/>
                  <a:t> in D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/>
                  <a:t>Respect trip capacity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𝑖𝑟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𝑖𝑟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 	for all r in T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/>
                  <a:t>Conditions on variables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					for all </a:t>
                </a:r>
                <a:r>
                  <a:rPr lang="en-US" dirty="0" err="1"/>
                  <a:t>i</a:t>
                </a:r>
                <a:r>
                  <a:rPr lang="en-US" dirty="0"/>
                  <a:t> in D, r in 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binary					for all r in T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7D75-C724-4B82-B10B-D39A52EBA9B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5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E78E40-F277-4803-ABDF-58FBFC32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>
                <a:solidFill>
                  <a:srgbClr val="0000FF"/>
                </a:solidFill>
              </a:rPr>
              <a:t>usps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pandas.ipynb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2A168-E074-42D6-BED7-C1F4DB4E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22DF4-D69C-4D6C-B412-7252404849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7D75-C724-4B82-B10B-D39A52EBA9B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Some shipments are not allowed to be split over multiple trips</a:t>
            </a:r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unsplittable</a:t>
            </a:r>
            <a:r>
              <a:rPr lang="en-US" sz="2400" dirty="0"/>
              <a:t> shipments i: make x</a:t>
            </a:r>
            <a:r>
              <a:rPr lang="en-US" sz="2400" baseline="-25000" dirty="0"/>
              <a:t>i</a:t>
            </a:r>
            <a:r>
              <a:rPr lang="en-US" sz="2400" dirty="0"/>
              <a:t> binary!</a:t>
            </a:r>
          </a:p>
          <a:p>
            <a:pPr lvl="1"/>
            <a:r>
              <a:rPr lang="en-US" sz="2400" dirty="0"/>
              <a:t>model does not need to be adapted in any other way</a:t>
            </a:r>
          </a:p>
          <a:p>
            <a:r>
              <a:rPr lang="en-US" sz="2800" dirty="0"/>
              <a:t>Each trip consists of several legs, and we have separate capacities per leg for each trip</a:t>
            </a:r>
          </a:p>
          <a:p>
            <a:pPr lvl="1"/>
            <a:r>
              <a:rPr lang="en-US" sz="2400" dirty="0"/>
              <a:t>introduce a new set of legs for each trip</a:t>
            </a:r>
          </a:p>
          <a:p>
            <a:pPr lvl="1"/>
            <a:r>
              <a:rPr lang="en-US" sz="2400" dirty="0"/>
              <a:t>binary indicator </a:t>
            </a:r>
            <a:r>
              <a:rPr lang="en-US" sz="2400" dirty="0" err="1"/>
              <a:t>B</a:t>
            </a:r>
            <a:r>
              <a:rPr lang="en-US" sz="2400" baseline="-25000" dirty="0" err="1"/>
              <a:t>irk</a:t>
            </a:r>
            <a:r>
              <a:rPr lang="en-US" sz="2400" dirty="0"/>
              <a:t> represents whether delivery </a:t>
            </a:r>
            <a:r>
              <a:rPr lang="en-US" sz="2400" dirty="0" err="1"/>
              <a:t>i</a:t>
            </a:r>
            <a:r>
              <a:rPr lang="en-US" sz="2400" dirty="0"/>
              <a:t> uses leg k on trip r</a:t>
            </a:r>
            <a:endParaRPr lang="en-US" sz="2800" dirty="0"/>
          </a:p>
          <a:p>
            <a:r>
              <a:rPr lang="en-US" sz="2800" dirty="0"/>
              <a:t>We also have variable costs based on volume shipped (per leg)</a:t>
            </a:r>
          </a:p>
          <a:p>
            <a:pPr lvl="1"/>
            <a:r>
              <a:rPr lang="en-US" sz="2400" dirty="0"/>
              <a:t>introduce a variable cost term in the objective based on </a:t>
            </a:r>
            <a:r>
              <a:rPr lang="en-US" sz="2400" dirty="0" err="1"/>
              <a:t>V</a:t>
            </a:r>
            <a:r>
              <a:rPr lang="en-US" sz="2400" baseline="-25000" dirty="0" err="1"/>
              <a:t>i</a:t>
            </a:r>
            <a:r>
              <a:rPr lang="en-US" sz="2400" dirty="0" err="1"/>
              <a:t>x</a:t>
            </a:r>
            <a:r>
              <a:rPr lang="en-US" sz="2400" baseline="-25000" dirty="0" err="1"/>
              <a:t>ij</a:t>
            </a:r>
            <a:endParaRPr lang="en-US" sz="2400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7D75-C724-4B82-B10B-D39A52EBA9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2" y="1665339"/>
            <a:ext cx="10555704" cy="4525963"/>
          </a:xfrm>
        </p:spPr>
        <p:txBody>
          <a:bodyPr/>
          <a:lstStyle/>
          <a:p>
            <a:r>
              <a:rPr lang="en-US" altLang="en-US" sz="2800" dirty="0"/>
              <a:t>In 2007, this model would solve in reasonable time for about</a:t>
            </a:r>
          </a:p>
          <a:p>
            <a:pPr lvl="1"/>
            <a:r>
              <a:rPr lang="en-US" altLang="en-US" sz="2400" dirty="0"/>
              <a:t>200 shipments</a:t>
            </a:r>
          </a:p>
          <a:p>
            <a:pPr lvl="1"/>
            <a:r>
              <a:rPr lang="en-US" altLang="en-US" sz="2400" dirty="0"/>
              <a:t>50 trucks</a:t>
            </a:r>
          </a:p>
          <a:p>
            <a:r>
              <a:rPr lang="en-US" altLang="en-US" sz="2800" dirty="0"/>
              <a:t>Solving is difficult for more shipments and trucks</a:t>
            </a:r>
          </a:p>
          <a:p>
            <a:pPr lvl="1"/>
            <a:r>
              <a:rPr lang="en-US" altLang="en-US" sz="2400" dirty="0"/>
              <a:t>Model can be improved by adding ‘redundant’ constraints to help the solver (e.g., reason on volume shipped out before certain time)</a:t>
            </a:r>
          </a:p>
          <a:p>
            <a:pPr lvl="1"/>
            <a:r>
              <a:rPr lang="en-US" altLang="en-US" sz="2400" dirty="0"/>
              <a:t>In 2007: Added by model developers.  Now: Automatic by CPLEX.</a:t>
            </a:r>
          </a:p>
          <a:p>
            <a:pPr lvl="1"/>
            <a:r>
              <a:rPr lang="en-US" altLang="en-US" sz="2400" dirty="0"/>
              <a:t>Scales up to about 5000 shipments and 500 trucks</a:t>
            </a:r>
          </a:p>
          <a:p>
            <a:r>
              <a:rPr lang="en-US" altLang="en-US" sz="2800" dirty="0"/>
              <a:t>Annual transportation savings of over $5M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7D75-C724-4B82-B10B-D39A52EBA9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0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AEAE1D-0A58-457E-91B2-97017A2DCEE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Topics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/>
              <a:t>Integer Programming Applications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Minimum order/discounts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Facility location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Location/distribution</a:t>
            </a:r>
          </a:p>
          <a:p>
            <a:pPr>
              <a:lnSpc>
                <a:spcPct val="150000"/>
              </a:lnSpc>
            </a:pPr>
            <a:endParaRPr lang="en-US" altLang="en-US" sz="2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Questions?</a:t>
            </a:r>
            <a:endParaRPr lang="en-US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8B42-65DD-4BCA-B32C-9B2E7CB0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BAFE-DA21-4AC3-B52D-BA1AD608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these applications used </a:t>
            </a:r>
            <a:r>
              <a:rPr lang="en-US" i="1" dirty="0"/>
              <a:t>binary</a:t>
            </a:r>
            <a:r>
              <a:rPr lang="en-US" dirty="0"/>
              <a:t> variables</a:t>
            </a:r>
          </a:p>
          <a:p>
            <a:pPr lvl="1"/>
            <a:r>
              <a:rPr lang="en-US" dirty="0">
                <a:solidFill>
                  <a:srgbClr val="2F2B20"/>
                </a:solidFill>
              </a:rPr>
              <a:t>can be used to turn constraints ‘on’ or ‘off’</a:t>
            </a:r>
          </a:p>
          <a:p>
            <a:pPr lvl="1"/>
            <a:r>
              <a:rPr lang="en-US" dirty="0">
                <a:solidFill>
                  <a:srgbClr val="2F2B20"/>
                </a:solidFill>
              </a:rPr>
              <a:t>can be used to turn variables ‘on’ or ‘off’</a:t>
            </a:r>
            <a:endParaRPr lang="en-US" sz="3200" dirty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 all cases, the trick is to use </a:t>
            </a:r>
            <a:r>
              <a:rPr lang="en-US" i="1" dirty="0"/>
              <a:t>linkage constraints </a:t>
            </a:r>
            <a:r>
              <a:rPr lang="en-US" dirty="0"/>
              <a:t>to connect the binary variables to the other variables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e.g., y</a:t>
            </a:r>
            <a:r>
              <a:rPr lang="en-US" baseline="-25000" dirty="0"/>
              <a:t>1</a:t>
            </a:r>
            <a:r>
              <a:rPr lang="en-US" dirty="0"/>
              <a:t>+y</a:t>
            </a:r>
            <a:r>
              <a:rPr lang="en-US" baseline="-25000" dirty="0"/>
              <a:t>2</a:t>
            </a:r>
            <a:r>
              <a:rPr lang="en-US" dirty="0"/>
              <a:t>+y</a:t>
            </a:r>
            <a:r>
              <a:rPr lang="en-US" baseline="-25000" dirty="0"/>
              <a:t>3</a:t>
            </a:r>
            <a:r>
              <a:rPr lang="en-US" dirty="0"/>
              <a:t>+y</a:t>
            </a:r>
            <a:r>
              <a:rPr lang="en-US" baseline="-25000" dirty="0"/>
              <a:t>4</a:t>
            </a:r>
            <a:r>
              <a:rPr lang="en-US" dirty="0"/>
              <a:t> ≤ 3x	where x is a binary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8C18B-89BA-4B66-8005-F9ED67069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1DA72D-1192-47A5-8AA6-DED92FC3A48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65340"/>
            <a:ext cx="10972799" cy="3002914"/>
          </a:xfrm>
        </p:spPr>
        <p:txBody>
          <a:bodyPr/>
          <a:lstStyle/>
          <a:p>
            <a:r>
              <a:rPr lang="en-US" dirty="0"/>
              <a:t>Case: Transportation Contracting</a:t>
            </a:r>
          </a:p>
          <a:p>
            <a:pPr lvl="1"/>
            <a:r>
              <a:rPr lang="en-US" dirty="0"/>
              <a:t>Example of ‘fixed cost’ and ‘location/distribution’</a:t>
            </a:r>
          </a:p>
          <a:p>
            <a:pPr lvl="1"/>
            <a:r>
              <a:rPr lang="en-US" dirty="0"/>
              <a:t>Develop integer programming model</a:t>
            </a:r>
          </a:p>
          <a:p>
            <a:pPr lvl="1"/>
            <a:r>
              <a:rPr lang="en-US" dirty="0"/>
              <a:t>Implementation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1DA72D-1192-47A5-8AA6-DED92FC3A48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1" y="5110555"/>
            <a:ext cx="10495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400" kern="0" dirty="0" err="1">
                <a:solidFill>
                  <a:srgbClr val="000000"/>
                </a:solidFill>
                <a:latin typeface="Helvetica Neue Medium"/>
                <a:ea typeface="ＭＳ Ｐゴシック"/>
              </a:rPr>
              <a:t>Pajunas</a:t>
            </a:r>
            <a:r>
              <a:rPr lang="en-US" altLang="en-US" sz="2400" kern="0" dirty="0">
                <a:solidFill>
                  <a:srgbClr val="000000"/>
                </a:solidFill>
                <a:latin typeface="Helvetica Neue Medium"/>
                <a:ea typeface="ＭＳ Ｐゴシック"/>
              </a:rPr>
              <a:t>, </a:t>
            </a:r>
            <a:r>
              <a:rPr lang="en-US" altLang="en-US" sz="2400" kern="0" dirty="0" err="1">
                <a:solidFill>
                  <a:srgbClr val="000000"/>
                </a:solidFill>
                <a:latin typeface="Helvetica Neue Medium"/>
                <a:ea typeface="ＭＳ Ｐゴシック"/>
              </a:rPr>
              <a:t>Matto</a:t>
            </a:r>
            <a:r>
              <a:rPr lang="en-US" altLang="en-US" sz="2400" kern="0" dirty="0">
                <a:solidFill>
                  <a:srgbClr val="000000"/>
                </a:solidFill>
                <a:latin typeface="Helvetica Neue Medium"/>
                <a:ea typeface="ＭＳ Ｐゴシック"/>
              </a:rPr>
              <a:t>, Trick, and </a:t>
            </a:r>
            <a:r>
              <a:rPr lang="en-US" altLang="en-US" sz="2400" kern="0" dirty="0" err="1">
                <a:solidFill>
                  <a:srgbClr val="000000"/>
                </a:solidFill>
                <a:latin typeface="Helvetica Neue Medium"/>
                <a:ea typeface="ＭＳ Ｐゴシック"/>
              </a:rPr>
              <a:t>Zuluaga</a:t>
            </a:r>
            <a:r>
              <a:rPr lang="en-US" altLang="en-US" sz="2400" kern="0" dirty="0">
                <a:solidFill>
                  <a:srgbClr val="000000"/>
                </a:solidFill>
                <a:latin typeface="Helvetica Neue Medium"/>
                <a:ea typeface="ＭＳ Ｐゴシック"/>
              </a:rPr>
              <a:t>. Optimizing Highway Transportation at the United States Postal Services. </a:t>
            </a:r>
            <a:r>
              <a:rPr lang="en-US" altLang="en-US" sz="2400" i="1" kern="0" dirty="0">
                <a:solidFill>
                  <a:srgbClr val="000000"/>
                </a:solidFill>
                <a:latin typeface="Helvetica Neue Medium"/>
                <a:ea typeface="ＭＳ Ｐゴシック"/>
              </a:rPr>
              <a:t>Interfaces</a:t>
            </a:r>
            <a:r>
              <a:rPr lang="en-US" altLang="en-US" sz="2400" kern="0" dirty="0">
                <a:solidFill>
                  <a:srgbClr val="000000"/>
                </a:solidFill>
                <a:latin typeface="Helvetica Neue Medium"/>
                <a:ea typeface="ＭＳ Ｐゴシック"/>
              </a:rPr>
              <a:t>, 2007.  </a:t>
            </a:r>
            <a:r>
              <a:rPr lang="en-US" sz="2400" kern="0" dirty="0">
                <a:solidFill>
                  <a:srgbClr val="000000"/>
                </a:solidFill>
                <a:latin typeface="Helvetica Neue Medium"/>
                <a:ea typeface="ＭＳ Ｐゴシック"/>
              </a:rPr>
              <a:t>(Posted on Canvas)</a:t>
            </a:r>
            <a:endParaRPr lang="en-US" sz="2400" dirty="0">
              <a:latin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9175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65339"/>
            <a:ext cx="6886073" cy="4525963"/>
          </a:xfrm>
        </p:spPr>
        <p:txBody>
          <a:bodyPr/>
          <a:lstStyle/>
          <a:p>
            <a:r>
              <a:rPr lang="en-US" sz="2800" dirty="0"/>
              <a:t>USPS delivers more than 2 billion pieces of mail each year</a:t>
            </a:r>
          </a:p>
          <a:p>
            <a:pPr lvl="1"/>
            <a:r>
              <a:rPr lang="en-US" sz="2400" dirty="0"/>
              <a:t>different mail types (letters, parcels,…)</a:t>
            </a:r>
          </a:p>
          <a:p>
            <a:pPr lvl="1"/>
            <a:r>
              <a:rPr lang="en-US" sz="2400" dirty="0"/>
              <a:t>different mail classes (priority, first, …)</a:t>
            </a:r>
          </a:p>
          <a:p>
            <a:r>
              <a:rPr lang="en-US" sz="2800" dirty="0"/>
              <a:t>Each piece is routed through the transportation network</a:t>
            </a:r>
          </a:p>
          <a:p>
            <a:pPr lvl="1"/>
            <a:r>
              <a:rPr lang="en-US" sz="2400" dirty="0"/>
              <a:t>separate networks per mail type and mail class, but interconnected</a:t>
            </a:r>
          </a:p>
          <a:p>
            <a:r>
              <a:rPr lang="en-US" sz="2800" dirty="0"/>
              <a:t>Main issue: how to route shipments between locations in network?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USPS Transportation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7D75-C724-4B82-B10B-D39A52EBA9B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719" y="1665339"/>
            <a:ext cx="2761681" cy="508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262" y="2418547"/>
            <a:ext cx="3577138" cy="40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65339"/>
            <a:ext cx="10972799" cy="2121048"/>
          </a:xfrm>
        </p:spPr>
        <p:txBody>
          <a:bodyPr/>
          <a:lstStyle/>
          <a:p>
            <a:r>
              <a:rPr lang="en-US" sz="2800" dirty="0"/>
              <a:t>We need to perform a set of </a:t>
            </a:r>
            <a:r>
              <a:rPr lang="en-US" sz="2800" i="1" dirty="0"/>
              <a:t>deliveries</a:t>
            </a:r>
            <a:r>
              <a:rPr lang="en-US" sz="2800" dirty="0"/>
              <a:t> </a:t>
            </a:r>
          </a:p>
          <a:p>
            <a:r>
              <a:rPr lang="en-US" sz="2800" dirty="0"/>
              <a:t>Allocate deliveries to trucks that follow pre-specified </a:t>
            </a:r>
            <a:r>
              <a:rPr lang="en-US" sz="2800" i="1" dirty="0"/>
              <a:t>trips</a:t>
            </a:r>
          </a:p>
          <a:p>
            <a:r>
              <a:rPr lang="en-US" sz="2800" dirty="0"/>
              <a:t>A trip consists of several legs and has a fixed cost (if used)</a:t>
            </a:r>
          </a:p>
          <a:p>
            <a:r>
              <a:rPr lang="en-US" sz="2800" dirty="0"/>
              <a:t>Goal: minimize total cost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Planning and Route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7D75-C724-4B82-B10B-D39A52EBA9B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10715" y="4598030"/>
            <a:ext cx="324853" cy="3248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3851662" y="4151617"/>
            <a:ext cx="324853" cy="3248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973107" y="5539503"/>
            <a:ext cx="324853" cy="3248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4297283" y="5725440"/>
            <a:ext cx="324853" cy="3248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cxnSp>
        <p:nvCxnSpPr>
          <p:cNvPr id="13" name="Straight Arrow Connector 12"/>
          <p:cNvCxnSpPr>
            <a:stCxn id="6" idx="6"/>
            <a:endCxn id="8" idx="2"/>
          </p:cNvCxnSpPr>
          <p:nvPr/>
        </p:nvCxnSpPr>
        <p:spPr>
          <a:xfrm flipV="1">
            <a:off x="2635568" y="4314044"/>
            <a:ext cx="1216094" cy="446413"/>
          </a:xfrm>
          <a:prstGeom prst="straightConnector1">
            <a:avLst/>
          </a:prstGeom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7"/>
            <a:endCxn id="6" idx="3"/>
          </p:cNvCxnSpPr>
          <p:nvPr/>
        </p:nvCxnSpPr>
        <p:spPr>
          <a:xfrm flipV="1">
            <a:off x="1250386" y="4875309"/>
            <a:ext cx="1107903" cy="711768"/>
          </a:xfrm>
          <a:prstGeom prst="straightConnector1">
            <a:avLst/>
          </a:prstGeom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0" idx="1"/>
          </p:cNvCxnSpPr>
          <p:nvPr/>
        </p:nvCxnSpPr>
        <p:spPr>
          <a:xfrm>
            <a:off x="2587994" y="4875309"/>
            <a:ext cx="1756863" cy="897705"/>
          </a:xfrm>
          <a:prstGeom prst="straightConnector1">
            <a:avLst/>
          </a:prstGeom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0" idx="0"/>
          </p:cNvCxnSpPr>
          <p:nvPr/>
        </p:nvCxnSpPr>
        <p:spPr>
          <a:xfrm>
            <a:off x="4128941" y="4428896"/>
            <a:ext cx="330769" cy="1296544"/>
          </a:xfrm>
          <a:prstGeom prst="straightConnector1">
            <a:avLst/>
          </a:prstGeom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02396" y="3957412"/>
            <a:ext cx="4873450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9634B"/>
                </a:solidFill>
                <a:latin typeface="Helvetica Neue Medium"/>
              </a:rPr>
              <a:t>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9634B"/>
                </a:solidFill>
                <a:latin typeface="Helvetica Neue Medium"/>
              </a:rPr>
              <a:t>blue trip: 2 – 3 – 4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9634B"/>
                </a:solidFill>
                <a:latin typeface="Helvetica Neue Medium"/>
              </a:rPr>
              <a:t>red trip: 1 – 2 – 4 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69634B"/>
                </a:solidFill>
                <a:latin typeface="Helvetica Neue Medium"/>
              </a:rPr>
              <a:t>Delivery from 2 to 4 can use either</a:t>
            </a:r>
          </a:p>
          <a:p>
            <a:r>
              <a:rPr lang="en-US" sz="2400" dirty="0">
                <a:solidFill>
                  <a:srgbClr val="69634B"/>
                </a:solidFill>
                <a:latin typeface="Helvetica Neue Medium"/>
              </a:rPr>
              <a:t>trip (or split shipment along trips) </a:t>
            </a:r>
          </a:p>
        </p:txBody>
      </p:sp>
    </p:spTree>
    <p:extLst>
      <p:ext uri="{BB962C8B-B14F-4D97-AF65-F5344CB8AC3E}">
        <p14:creationId xmlns:p14="http://schemas.microsoft.com/office/powerpoint/2010/main" val="282846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4950661"/>
            <a:ext cx="5486399" cy="1420623"/>
          </a:xfrm>
        </p:spPr>
        <p:txBody>
          <a:bodyPr/>
          <a:lstStyle/>
          <a:p>
            <a:r>
              <a:rPr lang="en-US" sz="2400" b="1" dirty="0"/>
              <a:t>Deliveries:</a:t>
            </a:r>
            <a:r>
              <a:rPr lang="en-US" sz="2400" dirty="0"/>
              <a:t> from origin locations to destination locations</a:t>
            </a:r>
          </a:p>
          <a:p>
            <a:r>
              <a:rPr lang="en-US" sz="2400" b="1" dirty="0"/>
              <a:t>Trips:</a:t>
            </a:r>
            <a:r>
              <a:rPr lang="en-US" sz="2400" dirty="0"/>
              <a:t> either direct or via hub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7D75-C724-4B82-B10B-D39A52EBA9B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A2EC9C-F160-4F5C-9321-DAC994427906}"/>
              </a:ext>
            </a:extLst>
          </p:cNvPr>
          <p:cNvGrpSpPr/>
          <p:nvPr/>
        </p:nvGrpSpPr>
        <p:grpSpPr>
          <a:xfrm>
            <a:off x="933604" y="1442685"/>
            <a:ext cx="4401607" cy="3260276"/>
            <a:chOff x="1425559" y="1079000"/>
            <a:chExt cx="4702961" cy="3663373"/>
          </a:xfrm>
        </p:grpSpPr>
        <p:sp>
          <p:nvSpPr>
            <p:cNvPr id="5" name="Oval 4"/>
            <p:cNvSpPr/>
            <p:nvPr/>
          </p:nvSpPr>
          <p:spPr>
            <a:xfrm>
              <a:off x="1716508" y="4145639"/>
              <a:ext cx="324853" cy="3248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20947" y="2972466"/>
              <a:ext cx="324853" cy="3248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759934" y="1842945"/>
              <a:ext cx="324853" cy="3248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58209" y="2296218"/>
              <a:ext cx="324853" cy="3248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9" name="Straight Arrow Connector 8"/>
            <p:cNvCxnSpPr>
              <a:stCxn id="5" idx="6"/>
              <a:endCxn id="16" idx="3"/>
            </p:cNvCxnSpPr>
            <p:nvPr/>
          </p:nvCxnSpPr>
          <p:spPr>
            <a:xfrm flipV="1">
              <a:off x="2041361" y="4155698"/>
              <a:ext cx="3264422" cy="152368"/>
            </a:xfrm>
            <a:prstGeom prst="straightConnector1">
              <a:avLst/>
            </a:prstGeom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6"/>
              <a:endCxn id="8" idx="1"/>
            </p:cNvCxnSpPr>
            <p:nvPr/>
          </p:nvCxnSpPr>
          <p:spPr>
            <a:xfrm>
              <a:off x="2084787" y="2005372"/>
              <a:ext cx="3220996" cy="338420"/>
            </a:xfrm>
            <a:prstGeom prst="straightConnector1">
              <a:avLst/>
            </a:prstGeom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5"/>
              <a:endCxn id="16" idx="1"/>
            </p:cNvCxnSpPr>
            <p:nvPr/>
          </p:nvCxnSpPr>
          <p:spPr>
            <a:xfrm>
              <a:off x="2037213" y="2120224"/>
              <a:ext cx="3268570" cy="1805769"/>
            </a:xfrm>
            <a:prstGeom prst="straightConnector1">
              <a:avLst/>
            </a:prstGeom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7"/>
              <a:endCxn id="8" idx="3"/>
            </p:cNvCxnSpPr>
            <p:nvPr/>
          </p:nvCxnSpPr>
          <p:spPr>
            <a:xfrm flipV="1">
              <a:off x="1993787" y="2573497"/>
              <a:ext cx="3311996" cy="1619716"/>
            </a:xfrm>
            <a:prstGeom prst="straightConnector1">
              <a:avLst/>
            </a:prstGeom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258209" y="3878419"/>
              <a:ext cx="324853" cy="3248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28" name="Straight Arrow Connector 27"/>
            <p:cNvCxnSpPr>
              <a:stCxn id="6" idx="7"/>
              <a:endCxn id="8" idx="2"/>
            </p:cNvCxnSpPr>
            <p:nvPr/>
          </p:nvCxnSpPr>
          <p:spPr>
            <a:xfrm flipV="1">
              <a:off x="3298226" y="2458645"/>
              <a:ext cx="1959983" cy="561395"/>
            </a:xfrm>
            <a:prstGeom prst="straightConnector1">
              <a:avLst/>
            </a:prstGeom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5"/>
              <a:endCxn id="16" idx="2"/>
            </p:cNvCxnSpPr>
            <p:nvPr/>
          </p:nvCxnSpPr>
          <p:spPr>
            <a:xfrm>
              <a:off x="3298226" y="3249745"/>
              <a:ext cx="1959983" cy="791101"/>
            </a:xfrm>
            <a:prstGeom prst="straightConnector1">
              <a:avLst/>
            </a:prstGeom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5" idx="0"/>
              <a:endCxn id="6" idx="3"/>
            </p:cNvCxnSpPr>
            <p:nvPr/>
          </p:nvCxnSpPr>
          <p:spPr>
            <a:xfrm flipV="1">
              <a:off x="1878935" y="3249745"/>
              <a:ext cx="1189586" cy="895894"/>
            </a:xfrm>
            <a:prstGeom prst="straightConnector1">
              <a:avLst/>
            </a:prstGeom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4"/>
              <a:endCxn id="6" idx="1"/>
            </p:cNvCxnSpPr>
            <p:nvPr/>
          </p:nvCxnSpPr>
          <p:spPr>
            <a:xfrm>
              <a:off x="1922361" y="2167798"/>
              <a:ext cx="1146160" cy="852242"/>
            </a:xfrm>
            <a:prstGeom prst="straightConnector1">
              <a:avLst/>
            </a:prstGeom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425559" y="1079000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9634B"/>
                  </a:solidFill>
                  <a:latin typeface="Helvetica Neue Medium"/>
                </a:rPr>
                <a:t>origins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12748" y="1539370"/>
              <a:ext cx="14157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9634B"/>
                  </a:solidFill>
                  <a:latin typeface="Helvetica Neue Medium"/>
                </a:rPr>
                <a:t>destinations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30225" y="2936145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9634B"/>
                  </a:solidFill>
                  <a:latin typeface="Helvetica Neue Medium"/>
                </a:rPr>
                <a:t>hub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482525" y="1555105"/>
              <a:ext cx="845130" cy="3187268"/>
            </a:xfrm>
            <a:prstGeom prst="ellipse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985788" y="2005371"/>
              <a:ext cx="845130" cy="2594915"/>
            </a:xfrm>
            <a:prstGeom prst="ellipse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ECD155A-D3C9-4255-9506-3B71FE5E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003" y="1837729"/>
            <a:ext cx="5323968" cy="14439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4A60F4C-8D8C-4CEB-BCBF-CFADC8AC4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197" y="3454887"/>
            <a:ext cx="4780774" cy="16857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AC7946-8C1F-4518-BD66-CAF69CB1F8C0}"/>
              </a:ext>
            </a:extLst>
          </p:cNvPr>
          <p:cNvSpPr txBox="1"/>
          <p:nvPr/>
        </p:nvSpPr>
        <p:spPr>
          <a:xfrm>
            <a:off x="7812375" y="1410984"/>
            <a:ext cx="3041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9634B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28" charset="-128"/>
                <a:cs typeface="Calibri" panose="020F0502020204030204" pitchFamily="34" charset="0"/>
              </a:rPr>
              <a:t>Snapshot of data:</a:t>
            </a:r>
            <a:endParaRPr lang="en-US" sz="3200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32847-F911-47CB-A255-9C3655E00B4E}"/>
              </a:ext>
            </a:extLst>
          </p:cNvPr>
          <p:cNvSpPr txBox="1"/>
          <p:nvPr/>
        </p:nvSpPr>
        <p:spPr>
          <a:xfrm>
            <a:off x="7270235" y="5313865"/>
            <a:ext cx="4521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9634B"/>
                </a:solidFill>
                <a:effectLst/>
                <a:uLnTx/>
                <a:uFillTx/>
                <a:latin typeface="+mj-lt"/>
                <a:ea typeface="MS PGothic" pitchFamily="34" charset="-128"/>
              </a:rPr>
              <a:t>See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MS PGothic" pitchFamily="34" charset="-128"/>
              </a:rPr>
              <a:t>deliveries.csv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9634B"/>
                </a:solidFill>
                <a:effectLst/>
                <a:uLnTx/>
                <a:uFillTx/>
                <a:latin typeface="+mj-lt"/>
                <a:ea typeface="MS PGothic" pitchFamily="34" charset="-128"/>
              </a:rPr>
              <a:t> 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MS PGothic" pitchFamily="34" charset="-128"/>
              </a:rPr>
              <a:t>trips.csv</a:t>
            </a:r>
          </a:p>
        </p:txBody>
      </p:sp>
    </p:spTree>
    <p:extLst>
      <p:ext uri="{BB962C8B-B14F-4D97-AF65-F5344CB8AC3E}">
        <p14:creationId xmlns:p14="http://schemas.microsoft.com/office/powerpoint/2010/main" val="304164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DA4069C-2FC6-4E43-9F6D-FD61F09FF3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50703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1" imgH="232" progId="TCLayout.ActiveDocument.1">
                  <p:embed/>
                </p:oleObj>
              </mc:Choice>
              <mc:Fallback>
                <p:oleObj name="think-cell Slide" r:id="rId3" imgW="231" imgH="23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E24686-E09C-490F-88DC-D1EC1B0A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65339"/>
            <a:ext cx="10972799" cy="1977747"/>
          </a:xfrm>
        </p:spPr>
        <p:txBody>
          <a:bodyPr/>
          <a:lstStyle/>
          <a:p>
            <a:r>
              <a:rPr lang="en-US" sz="2800" dirty="0"/>
              <a:t>Trip can perform delivery if:</a:t>
            </a:r>
            <a:endParaRPr lang="en-US" sz="2400" dirty="0"/>
          </a:p>
          <a:p>
            <a:pPr lvl="1"/>
            <a:r>
              <a:rPr lang="en-US" sz="2400" dirty="0"/>
              <a:t>trip route aligns with delivery origin and destination, </a:t>
            </a:r>
            <a:r>
              <a:rPr lang="en-US" sz="2400" i="1" dirty="0"/>
              <a:t>and</a:t>
            </a:r>
            <a:endParaRPr lang="en-US" sz="2400" dirty="0"/>
          </a:p>
          <a:p>
            <a:pPr lvl="1"/>
            <a:r>
              <a:rPr lang="en-US" sz="2400" dirty="0"/>
              <a:t>trip leaves after delivery becomes available, </a:t>
            </a:r>
            <a:r>
              <a:rPr lang="en-US" sz="2400" i="1" dirty="0"/>
              <a:t>and</a:t>
            </a:r>
          </a:p>
          <a:p>
            <a:pPr lvl="1"/>
            <a:r>
              <a:rPr lang="en-US" sz="2400" dirty="0"/>
              <a:t>trip arrives before delivery due 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63F316-DA54-485E-82A6-34E9F82F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Analysis: Trip compatibility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F5E0F-290F-41B9-976E-A96418509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7D75-C724-4B82-B10B-D39A52EBA9B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072F4-1686-4B6B-A760-808476535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21" y="3682397"/>
            <a:ext cx="4521736" cy="1226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939911-9C28-4EAD-882C-E460734BB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664" y="4948069"/>
            <a:ext cx="4060393" cy="1431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F1C47F-FB0A-4EC0-9392-E465873A8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2945" y="4295577"/>
            <a:ext cx="4400421" cy="1451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259890-3CA4-4A4F-BC01-15146B520C84}"/>
              </a:ext>
            </a:extLst>
          </p:cNvPr>
          <p:cNvCxnSpPr/>
          <p:nvPr/>
        </p:nvCxnSpPr>
        <p:spPr>
          <a:xfrm>
            <a:off x="5646057" y="4412343"/>
            <a:ext cx="841829" cy="362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88AA57-41EF-4EDA-95FF-2E8A359B3746}"/>
              </a:ext>
            </a:extLst>
          </p:cNvPr>
          <p:cNvCxnSpPr>
            <a:cxnSpLocks/>
          </p:cNvCxnSpPr>
          <p:nvPr/>
        </p:nvCxnSpPr>
        <p:spPr>
          <a:xfrm flipV="1">
            <a:off x="5646056" y="5192661"/>
            <a:ext cx="841830" cy="289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54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DA4069C-2FC6-4E43-9F6D-FD61F09FF3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78035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1" imgH="232" progId="TCLayout.ActiveDocument.1">
                  <p:embed/>
                </p:oleObj>
              </mc:Choice>
              <mc:Fallback>
                <p:oleObj name="think-cell Slide" r:id="rId3" imgW="231" imgH="232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DA4069C-2FC6-4E43-9F6D-FD61F09FF3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163F316-DA54-485E-82A6-34E9F82F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Analysis: Trip compatibility (full table)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F5E0F-290F-41B9-976E-A96418509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7D75-C724-4B82-B10B-D39A52EBA9B0}" type="slidenum">
              <a:rPr lang="en-US" smtClean="0"/>
              <a:t>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C54B2C-9362-4498-96A6-56F9A3E9E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87" y="1774371"/>
            <a:ext cx="11255626" cy="3116943"/>
          </a:xfrm>
          <a:prstGeom prst="rect">
            <a:avLst/>
          </a:prstGeom>
        </p:spPr>
      </p:pic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CC4643E4-F533-4B9E-8E53-C81C4B51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86" y="5597364"/>
            <a:ext cx="10900228" cy="537566"/>
          </a:xfrm>
        </p:spPr>
        <p:txBody>
          <a:bodyPr/>
          <a:lstStyle/>
          <a:p>
            <a:r>
              <a:rPr lang="en-US" sz="2400" dirty="0"/>
              <a:t>Note: The data files do not contain this table. We need to define it in Python.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1295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seCamp Presentation (final2)">
  <a:themeElements>
    <a:clrScheme name="BaseCamp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69634B"/>
      </a:accent1>
      <a:accent2>
        <a:srgbClr val="689C9A"/>
      </a:accent2>
      <a:accent3>
        <a:srgbClr val="C0BA71"/>
      </a:accent3>
      <a:accent4>
        <a:srgbClr val="2F2B20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BaseCamp Presentation (final2)</Template>
  <TotalTime>11729</TotalTime>
  <Words>834</Words>
  <Application>Microsoft Office PowerPoint</Application>
  <PresentationFormat>Widescreen</PresentationFormat>
  <Paragraphs>129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Gill Sans</vt:lpstr>
      <vt:lpstr>Helvetica Neue</vt:lpstr>
      <vt:lpstr>Helvetica Neue Medium</vt:lpstr>
      <vt:lpstr>Times</vt:lpstr>
      <vt:lpstr>BaseCamp Presentation (final2)</vt:lpstr>
      <vt:lpstr>think-cell Slide</vt:lpstr>
      <vt:lpstr>46-888 Optimization for Prescriptive Analytics</vt:lpstr>
      <vt:lpstr>Topics</vt:lpstr>
      <vt:lpstr>Common Theme</vt:lpstr>
      <vt:lpstr>Today’s agenda</vt:lpstr>
      <vt:lpstr>USPS Transportation Network</vt:lpstr>
      <vt:lpstr>Capacity Planning and Route Allocation</vt:lpstr>
      <vt:lpstr>Example Case</vt:lpstr>
      <vt:lpstr>Data Analysis: Trip compatibility</vt:lpstr>
      <vt:lpstr>Data Analysis: Trip compatibility (full table)</vt:lpstr>
      <vt:lpstr>Input Data</vt:lpstr>
      <vt:lpstr>Integer Programming Model</vt:lpstr>
      <vt:lpstr>Constraints</vt:lpstr>
      <vt:lpstr>Python Implementation</vt:lpstr>
      <vt:lpstr>Model Extensions</vt:lpstr>
      <vt:lpstr>Solving 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vanhoeve</dc:creator>
  <cp:lastModifiedBy>Willem-Jan Van Hoeve</cp:lastModifiedBy>
  <cp:revision>1513</cp:revision>
  <dcterms:created xsi:type="dcterms:W3CDTF">2013-07-23T15:04:58Z</dcterms:created>
  <dcterms:modified xsi:type="dcterms:W3CDTF">2021-06-15T03:44:19Z</dcterms:modified>
</cp:coreProperties>
</file>