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宋体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D23"/>
    <a:srgbClr val="6A900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12"/>
    <p:restoredTop sz="91244"/>
  </p:normalViewPr>
  <p:slideViewPr>
    <p:cSldViewPr snapToGrid="0" showGuides="1">
      <p:cViewPr varScale="1">
        <p:scale>
          <a:sx n="75" d="100"/>
          <a:sy n="75" d="100"/>
        </p:scale>
        <p:origin x="124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5DB98C-2B73-4A33-A035-DAFFAE0E785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模板来自于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http://docer.mysoeasy.com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1786C3-9952-441B-87EC-33540EB41AD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buFont typeface="Arial" pitchFamily="34" charset="0"/>
      <a:defRPr sz="1400" kern="1200">
        <a:solidFill>
          <a:srgbClr val="FF0000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pt-BR" altLang="en-US"/>
          </a:p>
        </p:txBody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pt-BR" altLang="en-US"/>
          </a:p>
        </p:txBody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8"/>
          <p:cNvPicPr>
            <a:picLocks noChangeAspect="1"/>
          </p:cNvPicPr>
          <p:nvPr userDrawn="1"/>
        </p:nvPicPr>
        <p:blipFill>
          <a:blip r:embed="rId2"/>
          <a:srcRect t="2089" r="1157"/>
          <a:stretch>
            <a:fillRect/>
          </a:stretch>
        </p:blipFill>
        <p:spPr>
          <a:xfrm>
            <a:off x="0" y="0"/>
            <a:ext cx="9144000" cy="688498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22338" y="1301750"/>
            <a:ext cx="7297737" cy="1004888"/>
          </a:xfrm>
        </p:spPr>
        <p:txBody>
          <a:bodyPr/>
          <a:lstStyle>
            <a:lvl1pPr algn="ctr">
              <a:defRPr sz="4200" smtClean="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zh-CN" altLang="en-US" noProof="0" smtClean="0"/>
          </a:p>
        </p:txBody>
      </p:sp>
      <p:sp>
        <p:nvSpPr>
          <p:cNvPr id="18436" name="KSO_BC1"/>
          <p:cNvSpPr>
            <a:spLocks noGrp="1"/>
          </p:cNvSpPr>
          <p:nvPr>
            <p:ph type="subTitle" idx="1"/>
          </p:nvPr>
        </p:nvSpPr>
        <p:spPr>
          <a:xfrm>
            <a:off x="2600325" y="2500313"/>
            <a:ext cx="3941763" cy="514350"/>
          </a:xfrm>
          <a:prstGeom prst="roundRect">
            <a:avLst>
              <a:gd name="adj" fmla="val 50000"/>
            </a:avLst>
          </a:prstGeom>
          <a:ln w="15875">
            <a:solidFill>
              <a:schemeClr val="accent2"/>
            </a:solidFill>
            <a:round/>
          </a:ln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1800" smtClean="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altLang="en-US" noProof="0" smtClean="0"/>
          </a:p>
        </p:txBody>
      </p:sp>
      <p:sp>
        <p:nvSpPr>
          <p:cNvPr id="10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9CDC2CBC-0791-4540-BB4F-4586757E59E7}" type="datetimeFigureOut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119DF157-5786-44ED-B457-598B16A6C36E}" type="slidenum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824EFA-A3A7-4B40-BD08-41A2D90A0F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7C2874-E6FD-4091-99C5-8882E9607A3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 hasCustomPrompt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 hasCustomPrompt="1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824EFA-A3A7-4B40-BD08-41A2D90A0F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7C2874-E6FD-4091-99C5-8882E9607A3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 hasCustomPrompt="1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 hasCustomPrompt="1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824EFA-A3A7-4B40-BD08-41A2D90A0F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7C2874-E6FD-4091-99C5-8882E9607A3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824EFA-A3A7-4B40-BD08-41A2D90A0F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7C2874-E6FD-4091-99C5-8882E9607A3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824EFA-A3A7-4B40-BD08-41A2D90A0F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7C2874-E6FD-4091-99C5-8882E9607A3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SO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9" name="目录条目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328738"/>
            <a:ext cx="7886700" cy="4749800"/>
          </a:xfrm>
          <a:effectLst/>
        </p:spPr>
        <p:txBody>
          <a:bodyPr>
            <a:normAutofit/>
          </a:bodyPr>
          <a:lstStyle>
            <a:lvl1pPr marL="514350" indent="-51435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824EFA-A3A7-4B40-BD08-41A2D90A0F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7C2874-E6FD-4091-99C5-8882E9607A3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1026" name="图片 6"/>
          <p:cNvPicPr>
            <a:picLocks noChangeAspect="1"/>
          </p:cNvPicPr>
          <p:nvPr/>
        </p:nvPicPr>
        <p:blipFill>
          <a:blip r:embed="rId8"/>
          <a:srcRect l="233" t="4301" r="4309" b="1266"/>
          <a:stretch>
            <a:fillRect/>
          </a:stretch>
        </p:blipFill>
        <p:spPr>
          <a:xfrm>
            <a:off x="0" y="3175"/>
            <a:ext cx="9144000" cy="68548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KSO_BT1"/>
          <p:cNvSpPr>
            <a:spLocks noGrp="1"/>
          </p:cNvSpPr>
          <p:nvPr>
            <p:ph type="title"/>
          </p:nvPr>
        </p:nvSpPr>
        <p:spPr>
          <a:xfrm>
            <a:off x="339725" y="111125"/>
            <a:ext cx="7812088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KSO_BC1"/>
          <p:cNvSpPr>
            <a:spLocks noGrp="1"/>
          </p:cNvSpPr>
          <p:nvPr>
            <p:ph type="body" idx="1"/>
          </p:nvPr>
        </p:nvSpPr>
        <p:spPr>
          <a:xfrm>
            <a:off x="339725" y="1098550"/>
            <a:ext cx="7804150" cy="52355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824EFA-A3A7-4B40-BD08-41A2D90A0F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7C2874-E6FD-4091-99C5-8882E9607A3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2"/>
          <p:cNvSpPr/>
          <p:nvPr/>
        </p:nvSpPr>
        <p:spPr>
          <a:xfrm>
            <a:off x="-4762" y="134938"/>
            <a:ext cx="214313" cy="777875"/>
          </a:xfrm>
          <a:custGeom>
            <a:avLst/>
            <a:gdLst/>
            <a:ahLst/>
            <a:cxnLst/>
            <a:rect l="l" t="t" r="r" b="b"/>
            <a:pathLst>
              <a:path w="323528" h="1178768">
                <a:moveTo>
                  <a:pt x="0" y="0"/>
                </a:moveTo>
                <a:cubicBezTo>
                  <a:pt x="195852" y="129308"/>
                  <a:pt x="323528" y="345146"/>
                  <a:pt x="323528" y="589384"/>
                </a:cubicBezTo>
                <a:cubicBezTo>
                  <a:pt x="323528" y="833622"/>
                  <a:pt x="195852" y="1049460"/>
                  <a:pt x="0" y="1178768"/>
                </a:cubicBezTo>
                <a:lnTo>
                  <a:pt x="0" y="1102718"/>
                </a:lnTo>
                <a:cubicBezTo>
                  <a:pt x="129639" y="992350"/>
                  <a:pt x="210095" y="831499"/>
                  <a:pt x="210095" y="652752"/>
                </a:cubicBezTo>
                <a:cubicBezTo>
                  <a:pt x="210095" y="474005"/>
                  <a:pt x="129639" y="313154"/>
                  <a:pt x="0" y="202786"/>
                </a:cubicBezTo>
                <a:close/>
              </a:path>
            </a:pathLst>
          </a:custGeom>
          <a:solidFill>
            <a:srgbClr val="80B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6A900A"/>
          </a:solidFill>
          <a:latin typeface="Arial Black" pitchFamily="34" charset="0"/>
          <a:ea typeface="微软雅黑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6A900A"/>
          </a:solidFill>
          <a:latin typeface="Arial Black" pitchFamily="34" charset="0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6A900A"/>
          </a:solidFill>
          <a:latin typeface="Arial Black" pitchFamily="34" charset="0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6A900A"/>
          </a:solidFill>
          <a:latin typeface="Arial Black" pitchFamily="34" charset="0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6A900A"/>
          </a:solidFill>
          <a:latin typeface="Arial Black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6A900A"/>
          </a:solidFill>
          <a:latin typeface="Arial Black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6A900A"/>
          </a:solidFill>
          <a:latin typeface="Arial Black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6A900A"/>
          </a:solidFill>
          <a:latin typeface="Arial Black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6A900A"/>
          </a:solidFill>
          <a:latin typeface="Arial Black" pitchFamily="34" charset="0"/>
          <a:ea typeface="微软雅黑" pitchFamily="34" charset="-122"/>
        </a:defRPr>
      </a:lvl9pPr>
    </p:titleStyle>
    <p:bodyStyle>
      <a:lvl1pPr marL="357505" indent="-357505" algn="just" rtl="0" fontAlgn="base">
        <a:lnSpc>
          <a:spcPct val="110000"/>
        </a:lnSpc>
        <a:spcBef>
          <a:spcPts val="1800"/>
        </a:spcBef>
        <a:spcAft>
          <a:spcPct val="0"/>
        </a:spcAft>
        <a:buClr>
          <a:srgbClr val="949D23"/>
        </a:buClr>
        <a:buSzPct val="60000"/>
        <a:buFont typeface="Wingdings" pitchFamily="2" charset="2"/>
        <a:buChar char="m"/>
        <a:defRPr sz="2000" kern="1200">
          <a:solidFill>
            <a:srgbClr val="949D23"/>
          </a:solidFill>
          <a:latin typeface="Arial" pitchFamily="34" charset="0"/>
          <a:ea typeface="微软雅黑" pitchFamily="34" charset="-122"/>
          <a:cs typeface="+mn-cs"/>
        </a:defRPr>
      </a:lvl1pPr>
      <a:lvl2pPr marL="357505" indent="-357505" algn="just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DCE382"/>
        </a:buClr>
        <a:buFont typeface="幼圆" panose="02010509060101010101" pitchFamily="49" charset="-122"/>
        <a:buChar char=" "/>
        <a:defRPr sz="1600" kern="12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/>
          <p:nvPr>
            <p:ph type="title"/>
          </p:nvPr>
        </p:nvSpPr>
        <p:spPr>
          <a:xfrm>
            <a:off x="479425" y="2332355"/>
            <a:ext cx="8111490" cy="1005205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2800" kern="1200" dirty="0">
                <a:solidFill>
                  <a:schemeClr val="tx1"/>
                </a:solidFill>
                <a:latin typeface="Arial Black" pitchFamily="34" charset="0"/>
                <a:ea typeface="微软雅黑" pitchFamily="34" charset="-122"/>
                <a:cs typeface="+mj-cs"/>
              </a:rPr>
              <a:t>SISTEMA DE CONTROLE DE LÂMPADAS VIA INTERNET (LampInet)</a:t>
            </a:r>
            <a:endParaRPr lang="zh-CN" altLang="en-US" sz="2800" kern="1200" dirty="0">
              <a:solidFill>
                <a:schemeClr val="tx1"/>
              </a:solidFill>
              <a:latin typeface="Arial Black" pitchFamily="34" charset="0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/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Descrição Geral do Sistema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>
          <a:xfrm>
            <a:off x="339725" y="1098550"/>
            <a:ext cx="7804150" cy="1744980"/>
          </a:xfrm>
          <a:ln/>
        </p:spPr>
        <p:txBody>
          <a:bodyPr vert="horz" wrap="square" lIns="91440" tIns="45720" rIns="91440" bIns="45720" anchor="t"/>
          <a:p>
            <a:pPr lvl="0" eaLnBrk="1" hangingPunct="1"/>
            <a:r>
              <a:rPr lang="zh-CN" altLang="en-US" dirty="0">
                <a:solidFill>
                  <a:schemeClr val="tx1"/>
                </a:solidFill>
              </a:rPr>
              <a:t>O Sistema proposto, Controle de Lâmpadas via Internet (LamInet), permite que o usuário através de um celular ou computador, independente do horário ou local, possa fazer a gestão das lâmpadas da sua casa.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olidFill>
                  <a:schemeClr val="tx1"/>
                </a:solidFill>
              </a:rPr>
              <a:t>Contexto de utilização:</a:t>
            </a:r>
            <a:endParaRPr lang="pt-BR" altLang="en-US">
              <a:solidFill>
                <a:schemeClr val="tx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pt-BR" altLang="en-US" sz="2000">
                <a:solidFill>
                  <a:schemeClr val="tx1"/>
                </a:solidFill>
              </a:rPr>
              <a:t>Imagine que ao sair de casa para trabalho, passeio ou viagem, você, usuário, tenha deixa a luz de algum cômodo ligada. O que fazer?</a:t>
            </a:r>
            <a:endParaRPr lang="pt-BR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altLang="en-US" sz="2000">
                <a:solidFill>
                  <a:schemeClr val="tx1"/>
                </a:solidFill>
              </a:rPr>
              <a:t>1.Voltar para casa e apagar a luz?</a:t>
            </a:r>
            <a:endParaRPr lang="pt-BR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altLang="en-US" sz="2000">
                <a:solidFill>
                  <a:schemeClr val="tx1"/>
                </a:solidFill>
              </a:rPr>
              <a:t>2.Deixar a luz ligada até chegar em casa?</a:t>
            </a:r>
            <a:endParaRPr lang="pt-BR" alt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altLang="en-US" sz="2000">
                <a:solidFill>
                  <a:schemeClr val="tx1"/>
                </a:solidFill>
              </a:rPr>
              <a:t>3.Ligar para um vizinho ou amigo usar a chave que está em baixo do tapete?</a:t>
            </a:r>
            <a:endParaRPr lang="pt-BR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olidFill>
                  <a:schemeClr val="tx1"/>
                </a:solidFill>
              </a:rPr>
              <a:t>Problemas......</a:t>
            </a:r>
            <a:endParaRPr lang="pt-BR" altLang="en-US">
              <a:solidFill>
                <a:schemeClr val="tx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pt-BR" altLang="en-US">
                <a:solidFill>
                  <a:schemeClr val="tx1"/>
                </a:solidFill>
              </a:rPr>
              <a:t>Certamente, nenhuma dessas opções é realmente vantajosa, porque:</a:t>
            </a:r>
            <a:endParaRPr lang="pt-BR" altLang="en-US">
              <a:solidFill>
                <a:schemeClr val="tx1"/>
              </a:solidFill>
            </a:endParaRPr>
          </a:p>
          <a:p>
            <a:r>
              <a:rPr lang="pt-BR" altLang="en-US">
                <a:solidFill>
                  <a:schemeClr val="tx1"/>
                </a:solidFill>
              </a:rPr>
              <a:t>Voltar para casa e abandonar o posto de trabalho pode gerar consequências graves.</a:t>
            </a:r>
            <a:endParaRPr lang="pt-BR" altLang="en-US">
              <a:solidFill>
                <a:schemeClr val="tx1"/>
              </a:solidFill>
            </a:endParaRPr>
          </a:p>
          <a:p>
            <a:r>
              <a:rPr lang="pt-BR" altLang="en-US">
                <a:solidFill>
                  <a:schemeClr val="tx1"/>
                </a:solidFill>
              </a:rPr>
              <a:t>Em meio a crise económica, gastos desnecessários podem gerar um alto custo ao final do mês, principalmente se você for uma pessoa desatenta e deixe que isso ocorra regularmente.</a:t>
            </a:r>
            <a:endParaRPr lang="pt-BR" altLang="en-US">
              <a:solidFill>
                <a:schemeClr val="tx1"/>
              </a:solidFill>
            </a:endParaRPr>
          </a:p>
          <a:p>
            <a:r>
              <a:rPr lang="pt-BR" altLang="en-US">
                <a:solidFill>
                  <a:schemeClr val="tx1"/>
                </a:solidFill>
              </a:rPr>
              <a:t>Incomodar outras pessoas ou deixar que alguém entrem em sua casa pode ser um problema para algumas pessoas.</a:t>
            </a:r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olidFill>
                  <a:schemeClr val="tx1"/>
                </a:solidFill>
              </a:rPr>
              <a:t>Vários Problemas, Uma Solução</a:t>
            </a:r>
            <a:endParaRPr lang="pt-BR" altLang="en-US">
              <a:solidFill>
                <a:schemeClr val="tx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pt-BR" altLang="en-US">
                <a:solidFill>
                  <a:schemeClr val="tx1"/>
                </a:solidFill>
              </a:rPr>
              <a:t>Com o sistema esses problemas podem ser resolvidas facilmente, basta fazer o login na plataforma e desligar a lâmpada.</a:t>
            </a:r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Como Funcionará?</a:t>
            </a:r>
            <a:endParaRPr lang="pt-BR" altLang="en-US"/>
          </a:p>
        </p:txBody>
      </p:sp>
      <p:graphicFrame>
        <p:nvGraphicFramePr>
          <p:cNvPr id="9" name="Espaço Reservado para Conteúdo 8"/>
          <p:cNvGraphicFramePr>
            <a:graphicFrameLocks noChangeAspect="1"/>
          </p:cNvGraphicFramePr>
          <p:nvPr>
            <p:ph idx="1"/>
          </p:nvPr>
        </p:nvGraphicFramePr>
        <p:xfrm>
          <a:off x="339725" y="1740535"/>
          <a:ext cx="7804150" cy="395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9953625" imgH="5038725" progId="Paint.Picture">
                  <p:embed/>
                </p:oleObj>
              </mc:Choice>
              <mc:Fallback>
                <p:oleObj name="" r:id="rId1" imgW="9953625" imgH="5038725" progId="Paint.Picture">
                  <p:embed/>
                  <p:pic>
                    <p:nvPicPr>
                      <p:cNvPr id="0" name="Imagem 9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339725" y="1740535"/>
                        <a:ext cx="7804150" cy="3950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000120140530A98PPBG">
  <a:themeElements>
    <a:clrScheme name="KSO_GREEN7">
      <a:dk1>
        <a:srgbClr val="3F4143"/>
      </a:dk1>
      <a:lt1>
        <a:srgbClr val="FFFFFF"/>
      </a:lt1>
      <a:dk2>
        <a:srgbClr val="3D3F41"/>
      </a:dk2>
      <a:lt2>
        <a:srgbClr val="FFFFFF"/>
      </a:lt2>
      <a:accent1>
        <a:srgbClr val="83B40D"/>
      </a:accent1>
      <a:accent2>
        <a:srgbClr val="C5D12F"/>
      </a:accent2>
      <a:accent3>
        <a:srgbClr val="56B4B6"/>
      </a:accent3>
      <a:accent4>
        <a:srgbClr val="6B8A4B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A000120140530A98PPBG</Template>
  <TotalTime>0</TotalTime>
  <Words>1195</Words>
  <Application>WPS Presentation</Application>
  <PresentationFormat>On-screen Show (4:3)</PresentationFormat>
  <Paragraphs>26</Paragraphs>
  <Slides>6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A000120140530A98PPBG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Jerffeson Gomes</cp:lastModifiedBy>
  <cp:revision>36</cp:revision>
  <dcterms:created xsi:type="dcterms:W3CDTF">2014-06-03T02:52:00Z</dcterms:created>
  <dcterms:modified xsi:type="dcterms:W3CDTF">2016-09-02T18:52:44Z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ÂÌÉ«¼ò½àÇúÏß_A000120140530A98PPBG</vt:lpwstr>
  </property>
  <property fmtid="{D5CDD505-2E9C-101B-9397-08002B2CF9AE}" pid="4" name="关键字">
    <vt:lpwstr>ÉÌÒµ¿Æ¼¼ 4:3 ÏßÌõ ÂÌ ÂÌÉ« ÇúÏß ¼ò½à V1 </vt:lpwstr>
  </property>
  <property fmtid="{D5CDD505-2E9C-101B-9397-08002B2CF9AE}" pid="5" name="KSOProductBuildVer">
    <vt:lpwstr>1046-10.1.0.5671</vt:lpwstr>
  </property>
</Properties>
</file>