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1" r:id="rId4"/>
    <p:sldId id="287" r:id="rId5"/>
    <p:sldId id="296" r:id="rId6"/>
    <p:sldId id="297" r:id="rId7"/>
    <p:sldId id="298" r:id="rId8"/>
    <p:sldId id="299" r:id="rId9"/>
    <p:sldId id="270" r:id="rId10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40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94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97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422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906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85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780928"/>
            <a:ext cx="10849205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Sensor Network-final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19403" y="4033472"/>
            <a:ext cx="10801200" cy="48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Dong Hyeon Lee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3</a:t>
            </a:r>
            <a:r>
              <a:rPr lang="ko-KR" altLang="en-US" dirty="0"/>
              <a:t>개의 파일 작성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final_project_client.c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final_project_server.c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final_project_both.h</a:t>
            </a:r>
            <a:r>
              <a:rPr lang="en-US" altLang="ko-KR" sz="2000" dirty="0"/>
              <a:t>)</a:t>
            </a:r>
            <a:endParaRPr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447CA1-0744-47B8-96B6-835AF84F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656" y="4303199"/>
            <a:ext cx="1874511" cy="13269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D27A5C-9CD1-41DD-9B87-269E6529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51" y="2389287"/>
            <a:ext cx="1540430" cy="1090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104858-62BB-4CC5-A2C5-6FCAA926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00" y="1340837"/>
            <a:ext cx="1714967" cy="12139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263A72-CC5C-4CD9-99E9-77D8EE81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59" y="2389287"/>
            <a:ext cx="1540429" cy="1090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32EF5-6F0B-454D-A0EB-F9B61CA6AA9E}"/>
              </a:ext>
            </a:extLst>
          </p:cNvPr>
          <p:cNvSpPr txBox="1"/>
          <p:nvPr/>
        </p:nvSpPr>
        <p:spPr>
          <a:xfrm flipH="1">
            <a:off x="1264916" y="3569582"/>
            <a:ext cx="229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Final_project_client.c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4D8B0-FB48-446F-9956-93B67023FA52}"/>
              </a:ext>
            </a:extLst>
          </p:cNvPr>
          <p:cNvSpPr txBox="1"/>
          <p:nvPr/>
        </p:nvSpPr>
        <p:spPr>
          <a:xfrm flipH="1">
            <a:off x="5259866" y="2433675"/>
            <a:ext cx="2243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Final_project_client.c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DBC0F-1FE3-41DE-BAA1-616D870339B8}"/>
              </a:ext>
            </a:extLst>
          </p:cNvPr>
          <p:cNvSpPr txBox="1"/>
          <p:nvPr/>
        </p:nvSpPr>
        <p:spPr>
          <a:xfrm flipH="1">
            <a:off x="9419659" y="3485953"/>
            <a:ext cx="2314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Final_project_client.c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89AA2-EEFD-4505-9CF8-A469BD4412CC}"/>
              </a:ext>
            </a:extLst>
          </p:cNvPr>
          <p:cNvSpPr txBox="1"/>
          <p:nvPr/>
        </p:nvSpPr>
        <p:spPr>
          <a:xfrm flipH="1">
            <a:off x="6726167" y="4812760"/>
            <a:ext cx="235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Final_project_server.c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6A193-2770-452A-98FD-C54E37076080}"/>
              </a:ext>
            </a:extLst>
          </p:cNvPr>
          <p:cNvSpPr txBox="1"/>
          <p:nvPr/>
        </p:nvSpPr>
        <p:spPr>
          <a:xfrm flipH="1">
            <a:off x="662894" y="5525035"/>
            <a:ext cx="3371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Final_project_both.h</a:t>
            </a:r>
            <a:endParaRPr lang="en-US" altLang="ko-KR" dirty="0"/>
          </a:p>
          <a:p>
            <a:r>
              <a:rPr lang="en-US" altLang="ko-KR" dirty="0"/>
              <a:t>=</a:t>
            </a:r>
            <a:r>
              <a:rPr lang="en-US" altLang="ko-KR" dirty="0" err="1"/>
              <a:t>client,server</a:t>
            </a:r>
            <a:r>
              <a:rPr lang="en-US" altLang="ko-KR" dirty="0"/>
              <a:t> </a:t>
            </a:r>
            <a:r>
              <a:rPr lang="ko-KR" altLang="en-US" dirty="0"/>
              <a:t>간 주고받는 공통 구조체</a:t>
            </a:r>
            <a:r>
              <a:rPr lang="en-US" altLang="ko-KR" dirty="0"/>
              <a:t>(</a:t>
            </a:r>
            <a:r>
              <a:rPr lang="ko-KR" altLang="en-US" dirty="0"/>
              <a:t>틀</a:t>
            </a:r>
            <a:r>
              <a:rPr lang="en-US" altLang="ko-KR" dirty="0"/>
              <a:t>,definition) </a:t>
            </a:r>
            <a:r>
              <a:rPr lang="ko-KR" altLang="en-US" dirty="0"/>
              <a:t>이 작성된 짧은 파일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000" dirty="0"/>
              <a:t>기본 설명</a:t>
            </a:r>
            <a:endParaRPr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6A193-2770-452A-98FD-C54E37076080}"/>
              </a:ext>
            </a:extLst>
          </p:cNvPr>
          <p:cNvSpPr txBox="1"/>
          <p:nvPr/>
        </p:nvSpPr>
        <p:spPr>
          <a:xfrm flipH="1">
            <a:off x="190459" y="1131517"/>
            <a:ext cx="11158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- </a:t>
            </a:r>
            <a:r>
              <a:rPr lang="ko-KR" altLang="en-US" sz="1800" dirty="0">
                <a:latin typeface="+mn-ea"/>
                <a:ea typeface="+mn-ea"/>
              </a:rPr>
              <a:t>이번 프로젝트에서는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 err="1">
                <a:solidFill>
                  <a:schemeClr val="accent6"/>
                </a:solidFill>
                <a:latin typeface="+mn-ea"/>
                <a:ea typeface="+mn-ea"/>
              </a:rPr>
              <a:t>브로드캐스트</a:t>
            </a:r>
            <a:r>
              <a:rPr lang="ko-KR" altLang="en-US" sz="1800" dirty="0" err="1">
                <a:latin typeface="+mn-ea"/>
                <a:ea typeface="+mn-ea"/>
              </a:rPr>
              <a:t>를</a:t>
            </a:r>
            <a:r>
              <a:rPr lang="ko-KR" altLang="en-US" sz="1800" dirty="0">
                <a:latin typeface="+mn-ea"/>
                <a:ea typeface="+mn-ea"/>
              </a:rPr>
              <a:t> 사용합니다 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r>
              <a:rPr lang="ko-KR" altLang="en-US" sz="1800" dirty="0">
                <a:latin typeface="+mn-ea"/>
                <a:ea typeface="+mn-ea"/>
              </a:rPr>
              <a:t>다만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특정 </a:t>
            </a:r>
            <a:r>
              <a:rPr lang="en-US" altLang="ko-KR" sz="1800" dirty="0">
                <a:latin typeface="+mn-ea"/>
                <a:ea typeface="+mn-ea"/>
              </a:rPr>
              <a:t>NODE</a:t>
            </a:r>
            <a:r>
              <a:rPr lang="ko-KR" altLang="en-US" sz="1800" dirty="0">
                <a:latin typeface="+mn-ea"/>
                <a:ea typeface="+mn-ea"/>
              </a:rPr>
              <a:t>한테만 메시지를 보낼 때가 많아서 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라우팅 정보 수집 할 때 빼고</a:t>
            </a:r>
            <a:r>
              <a:rPr lang="en-US" altLang="ko-KR" sz="1800" dirty="0">
                <a:latin typeface="+mn-ea"/>
                <a:ea typeface="+mn-ea"/>
              </a:rPr>
              <a:t>) unicast</a:t>
            </a:r>
            <a:r>
              <a:rPr lang="ko-KR" altLang="en-US" sz="1800" dirty="0">
                <a:latin typeface="+mn-ea"/>
                <a:ea typeface="+mn-ea"/>
              </a:rPr>
              <a:t>처럼 행동 할 수 있게</a:t>
            </a:r>
            <a:r>
              <a:rPr lang="en-US" altLang="ko-KR" sz="1800" dirty="0">
                <a:latin typeface="+mn-ea"/>
                <a:ea typeface="+mn-ea"/>
              </a:rPr>
              <a:t>, (</a:t>
            </a:r>
            <a:r>
              <a:rPr lang="ko-KR" altLang="en-US" sz="1800" dirty="0">
                <a:latin typeface="+mn-ea"/>
                <a:ea typeface="+mn-ea"/>
              </a:rPr>
              <a:t>중간</a:t>
            </a:r>
            <a:r>
              <a:rPr lang="en-US" altLang="ko-KR" sz="1800" dirty="0">
                <a:latin typeface="+mn-ea"/>
                <a:ea typeface="+mn-ea"/>
              </a:rPr>
              <a:t>,</a:t>
            </a:r>
            <a:r>
              <a:rPr lang="ko-KR" altLang="en-US" sz="1800" dirty="0">
                <a:latin typeface="+mn-ea"/>
                <a:ea typeface="+mn-ea"/>
              </a:rPr>
              <a:t>최종</a:t>
            </a:r>
            <a:r>
              <a:rPr lang="en-US" altLang="ko-KR" sz="1800" dirty="0">
                <a:latin typeface="+mn-ea"/>
                <a:ea typeface="+mn-ea"/>
              </a:rPr>
              <a:t>) </a:t>
            </a:r>
            <a:r>
              <a:rPr lang="ko-KR" altLang="en-US" sz="1800" dirty="0">
                <a:latin typeface="+mn-ea"/>
                <a:ea typeface="+mn-ea"/>
              </a:rPr>
              <a:t>목적지 주소와 자기 자신의 주소를 비교해서</a:t>
            </a:r>
            <a:r>
              <a:rPr lang="en-US" altLang="ko-KR" sz="1800" dirty="0">
                <a:latin typeface="+mn-ea"/>
                <a:ea typeface="+mn-ea"/>
              </a:rPr>
              <a:t>,</a:t>
            </a:r>
            <a:r>
              <a:rPr lang="ko-KR" altLang="en-US" sz="1800" dirty="0">
                <a:latin typeface="+mn-ea"/>
                <a:ea typeface="+mn-ea"/>
              </a:rPr>
              <a:t> 다르면 그 패킷은 버리도록 했습니다</a:t>
            </a:r>
            <a:r>
              <a:rPr lang="en-US" altLang="ko-KR" sz="1800" dirty="0">
                <a:latin typeface="+mn-ea"/>
                <a:ea typeface="+mn-ea"/>
              </a:rPr>
              <a:t>. 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chemeClr val="accent1"/>
                </a:solidFill>
                <a:latin typeface="+mn-ea"/>
                <a:ea typeface="+mn-ea"/>
              </a:rPr>
              <a:t>&lt;</a:t>
            </a:r>
            <a:r>
              <a:rPr lang="ko-KR" altLang="en-US" sz="1800" dirty="0">
                <a:solidFill>
                  <a:schemeClr val="accent1"/>
                </a:solidFill>
                <a:latin typeface="+mn-ea"/>
                <a:ea typeface="+mn-ea"/>
              </a:rPr>
              <a:t>메시지 </a:t>
            </a:r>
            <a:r>
              <a:rPr lang="en-US" altLang="ko-KR" sz="1800" dirty="0">
                <a:solidFill>
                  <a:schemeClr val="accent1"/>
                </a:solidFill>
                <a:latin typeface="+mn-ea"/>
                <a:ea typeface="+mn-ea"/>
              </a:rPr>
              <a:t>type </a:t>
            </a:r>
            <a:r>
              <a:rPr lang="ko-KR" altLang="en-US" sz="1800" dirty="0">
                <a:solidFill>
                  <a:schemeClr val="accent1"/>
                </a:solidFill>
                <a:latin typeface="+mn-ea"/>
                <a:ea typeface="+mn-ea"/>
              </a:rPr>
              <a:t>종류</a:t>
            </a:r>
            <a:r>
              <a:rPr lang="en-US" altLang="ko-KR" sz="1800" dirty="0">
                <a:solidFill>
                  <a:schemeClr val="accent1"/>
                </a:solidFill>
                <a:latin typeface="+mn-ea"/>
                <a:ea typeface="+mn-ea"/>
              </a:rPr>
              <a:t>&gt; </a:t>
            </a:r>
            <a:r>
              <a:rPr lang="en-US" altLang="ko-KR" sz="1800" dirty="0">
                <a:solidFill>
                  <a:schemeClr val="accent6"/>
                </a:solidFill>
                <a:latin typeface="+mn-ea"/>
                <a:ea typeface="+mn-ea"/>
              </a:rPr>
              <a:t>- type</a:t>
            </a:r>
            <a:r>
              <a:rPr lang="ko-KR" altLang="en-US" sz="1800" dirty="0">
                <a:solidFill>
                  <a:schemeClr val="accent6"/>
                </a:solidFill>
                <a:latin typeface="+mn-ea"/>
                <a:ea typeface="+mn-ea"/>
              </a:rPr>
              <a:t>을 두어 </a:t>
            </a:r>
            <a:r>
              <a:rPr lang="ko-KR" altLang="en-US" sz="1800" dirty="0" err="1">
                <a:solidFill>
                  <a:schemeClr val="accent6"/>
                </a:solidFill>
                <a:latin typeface="+mn-ea"/>
                <a:ea typeface="+mn-ea"/>
              </a:rPr>
              <a:t>브로드캐스트를</a:t>
            </a:r>
            <a:r>
              <a:rPr lang="ko-KR" altLang="en-US" sz="1800" dirty="0">
                <a:solidFill>
                  <a:schemeClr val="accent6"/>
                </a:solidFill>
                <a:latin typeface="+mn-ea"/>
                <a:ea typeface="+mn-ea"/>
              </a:rPr>
              <a:t> 받았을 때 </a:t>
            </a:r>
            <a:r>
              <a:rPr lang="en-US" altLang="ko-KR" sz="1800" dirty="0">
                <a:solidFill>
                  <a:schemeClr val="accent6"/>
                </a:solidFill>
                <a:latin typeface="+mn-ea"/>
                <a:ea typeface="+mn-ea"/>
              </a:rPr>
              <a:t>type</a:t>
            </a:r>
            <a:r>
              <a:rPr lang="ko-KR" altLang="en-US" sz="1800" dirty="0">
                <a:solidFill>
                  <a:schemeClr val="accent6"/>
                </a:solidFill>
                <a:latin typeface="+mn-ea"/>
                <a:ea typeface="+mn-ea"/>
              </a:rPr>
              <a:t>을 보고 다른 행동을 취하게 합니다</a:t>
            </a:r>
            <a:r>
              <a:rPr lang="en-US" altLang="ko-KR" sz="1800" dirty="0">
                <a:solidFill>
                  <a:schemeClr val="accent6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800" dirty="0">
                <a:latin typeface="+mn-ea"/>
                <a:ea typeface="+mn-ea"/>
              </a:rPr>
              <a:t>0: </a:t>
            </a:r>
            <a:r>
              <a:rPr lang="ko-KR" altLang="en-US" sz="1800" dirty="0">
                <a:latin typeface="+mn-ea"/>
                <a:ea typeface="+mn-ea"/>
              </a:rPr>
              <a:t>초기 라우팅용</a:t>
            </a:r>
            <a:r>
              <a:rPr lang="en-US" altLang="ko-KR" sz="1800" dirty="0">
                <a:latin typeface="+mn-ea"/>
                <a:ea typeface="+mn-ea"/>
              </a:rPr>
              <a:t>. </a:t>
            </a:r>
            <a:r>
              <a:rPr lang="ko-KR" altLang="en-US" sz="1800" dirty="0">
                <a:latin typeface="+mn-ea"/>
                <a:ea typeface="+mn-ea"/>
              </a:rPr>
              <a:t>서버가 보내는 메시지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브로드 캐스트</a:t>
            </a:r>
            <a:r>
              <a:rPr lang="en-US" altLang="ko-KR" sz="1800" dirty="0">
                <a:latin typeface="+mn-ea"/>
                <a:ea typeface="+mn-ea"/>
              </a:rPr>
              <a:t>) – </a:t>
            </a:r>
            <a:r>
              <a:rPr lang="ko-KR" altLang="en-US" sz="1800" dirty="0">
                <a:latin typeface="+mn-ea"/>
                <a:ea typeface="+mn-ea"/>
              </a:rPr>
              <a:t>구조체 </a:t>
            </a:r>
            <a:r>
              <a:rPr lang="en-US" altLang="ko-KR" sz="1800" dirty="0">
                <a:latin typeface="+mn-ea"/>
                <a:ea typeface="+mn-ea"/>
              </a:rPr>
              <a:t>route</a:t>
            </a:r>
            <a:r>
              <a:rPr lang="ko-KR" altLang="en-US" sz="1800" dirty="0">
                <a:latin typeface="+mn-ea"/>
                <a:ea typeface="+mn-ea"/>
              </a:rPr>
              <a:t>에 정보 담음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10: </a:t>
            </a:r>
            <a:r>
              <a:rPr lang="ko-KR" altLang="en-US" sz="1800" dirty="0">
                <a:latin typeface="+mn-ea"/>
                <a:ea typeface="+mn-ea"/>
              </a:rPr>
              <a:t>초기 라우팅용</a:t>
            </a:r>
            <a:r>
              <a:rPr lang="en-US" altLang="ko-KR" sz="1800" dirty="0">
                <a:latin typeface="+mn-ea"/>
                <a:ea typeface="+mn-ea"/>
              </a:rPr>
              <a:t>. </a:t>
            </a:r>
            <a:r>
              <a:rPr lang="ko-KR" altLang="en-US" sz="1800" dirty="0">
                <a:latin typeface="+mn-ea"/>
                <a:ea typeface="+mn-ea"/>
              </a:rPr>
              <a:t>클라이언트가 서버 한테 보내는 메시지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 err="1">
                <a:latin typeface="+mn-ea"/>
                <a:ea typeface="+mn-ea"/>
              </a:rPr>
              <a:t>유니캐스트처럼</a:t>
            </a:r>
            <a:r>
              <a:rPr lang="ko-KR" altLang="en-US" sz="1800" dirty="0">
                <a:latin typeface="+mn-ea"/>
                <a:ea typeface="+mn-ea"/>
              </a:rPr>
              <a:t> 행동</a:t>
            </a:r>
            <a:r>
              <a:rPr lang="en-US" altLang="ko-KR" sz="1800" dirty="0">
                <a:latin typeface="+mn-ea"/>
                <a:ea typeface="+mn-ea"/>
              </a:rPr>
              <a:t>) – </a:t>
            </a:r>
            <a:r>
              <a:rPr lang="ko-KR" altLang="en-US" sz="1800" dirty="0">
                <a:latin typeface="+mn-ea"/>
                <a:ea typeface="+mn-ea"/>
              </a:rPr>
              <a:t>구조체 </a:t>
            </a:r>
            <a:r>
              <a:rPr lang="en-US" altLang="ko-KR" sz="1800" dirty="0">
                <a:latin typeface="+mn-ea"/>
                <a:ea typeface="+mn-ea"/>
              </a:rPr>
              <a:t>route</a:t>
            </a:r>
            <a:r>
              <a:rPr lang="ko-KR" altLang="en-US" sz="1800" dirty="0">
                <a:latin typeface="+mn-ea"/>
                <a:ea typeface="+mn-ea"/>
              </a:rPr>
              <a:t>에 정보 담음</a:t>
            </a:r>
            <a:r>
              <a:rPr lang="en-US" altLang="ko-KR" sz="1800" dirty="0">
                <a:latin typeface="+mn-ea"/>
                <a:ea typeface="+mn-ea"/>
              </a:rPr>
              <a:t>. (</a:t>
            </a:r>
            <a:r>
              <a:rPr lang="ko-KR" altLang="en-US" sz="1800" dirty="0">
                <a:latin typeface="+mn-ea"/>
                <a:ea typeface="+mn-ea"/>
              </a:rPr>
              <a:t>서버가 클라이언트 정보를 저장하기 위함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30: 369 </a:t>
            </a:r>
            <a:r>
              <a:rPr lang="ko-KR" altLang="en-US" sz="1800" dirty="0">
                <a:latin typeface="+mn-ea"/>
                <a:ea typeface="+mn-ea"/>
              </a:rPr>
              <a:t>게임용</a:t>
            </a:r>
            <a:r>
              <a:rPr lang="en-US" altLang="ko-KR" sz="1800" dirty="0">
                <a:latin typeface="+mn-ea"/>
                <a:ea typeface="+mn-ea"/>
              </a:rPr>
              <a:t>. </a:t>
            </a:r>
            <a:r>
              <a:rPr lang="ko-KR" altLang="en-US" sz="1800" dirty="0">
                <a:latin typeface="+mn-ea"/>
                <a:ea typeface="+mn-ea"/>
              </a:rPr>
              <a:t>서버가 보내는 메시지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 err="1">
                <a:latin typeface="+mn-ea"/>
                <a:ea typeface="+mn-ea"/>
              </a:rPr>
              <a:t>유니캐스트</a:t>
            </a:r>
            <a:r>
              <a:rPr lang="ko-KR" altLang="en-US" sz="1800" dirty="0">
                <a:latin typeface="+mn-ea"/>
                <a:ea typeface="+mn-ea"/>
              </a:rPr>
              <a:t> 처럼 행동</a:t>
            </a:r>
            <a:r>
              <a:rPr lang="en-US" altLang="ko-KR" sz="1800" dirty="0">
                <a:latin typeface="+mn-ea"/>
                <a:ea typeface="+mn-ea"/>
              </a:rPr>
              <a:t>)- </a:t>
            </a:r>
            <a:r>
              <a:rPr lang="ko-KR" altLang="en-US" sz="1800" dirty="0">
                <a:latin typeface="+mn-ea"/>
                <a:ea typeface="+mn-ea"/>
              </a:rPr>
              <a:t>구조체 </a:t>
            </a:r>
            <a:r>
              <a:rPr lang="en-US" altLang="ko-KR" sz="1800" dirty="0" err="1">
                <a:latin typeface="+mn-ea"/>
                <a:ea typeface="+mn-ea"/>
              </a:rPr>
              <a:t>send_game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에 정보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현재 숫자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  <a:r>
              <a:rPr lang="ko-KR" altLang="en-US" sz="1800" dirty="0">
                <a:latin typeface="+mn-ea"/>
                <a:ea typeface="+mn-ea"/>
              </a:rPr>
              <a:t> 담음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40: 369 </a:t>
            </a:r>
            <a:r>
              <a:rPr lang="ko-KR" altLang="en-US" sz="1800" dirty="0">
                <a:latin typeface="+mn-ea"/>
                <a:ea typeface="+mn-ea"/>
              </a:rPr>
              <a:t>게임용</a:t>
            </a:r>
            <a:r>
              <a:rPr lang="en-US" altLang="ko-KR" sz="1800" dirty="0">
                <a:latin typeface="+mn-ea"/>
                <a:ea typeface="+mn-ea"/>
              </a:rPr>
              <a:t>. </a:t>
            </a:r>
            <a:r>
              <a:rPr lang="ko-KR" altLang="en-US" sz="1800" dirty="0">
                <a:latin typeface="+mn-ea"/>
                <a:ea typeface="+mn-ea"/>
              </a:rPr>
              <a:t>클라이언트가 보내는 메시지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 err="1">
                <a:latin typeface="+mn-ea"/>
                <a:ea typeface="+mn-ea"/>
              </a:rPr>
              <a:t>유니캐스트</a:t>
            </a:r>
            <a:r>
              <a:rPr lang="ko-KR" altLang="en-US" sz="1800" dirty="0">
                <a:latin typeface="+mn-ea"/>
                <a:ea typeface="+mn-ea"/>
              </a:rPr>
              <a:t> 처럼 행동</a:t>
            </a:r>
            <a:r>
              <a:rPr lang="en-US" altLang="ko-KR" sz="1800" dirty="0">
                <a:latin typeface="+mn-ea"/>
                <a:ea typeface="+mn-ea"/>
              </a:rPr>
              <a:t>)- </a:t>
            </a:r>
            <a:r>
              <a:rPr lang="ko-KR" altLang="en-US" sz="1800" dirty="0">
                <a:latin typeface="+mn-ea"/>
                <a:ea typeface="+mn-ea"/>
              </a:rPr>
              <a:t>구조체 </a:t>
            </a:r>
            <a:r>
              <a:rPr lang="en-US" altLang="ko-KR" sz="1800" dirty="0" err="1">
                <a:latin typeface="+mn-ea"/>
                <a:ea typeface="+mn-ea"/>
              </a:rPr>
              <a:t>recv_game</a:t>
            </a:r>
            <a:r>
              <a:rPr lang="ko-KR" altLang="en-US" sz="1800" dirty="0">
                <a:latin typeface="+mn-ea"/>
                <a:ea typeface="+mn-ea"/>
              </a:rPr>
              <a:t>에 정보</a:t>
            </a:r>
            <a:r>
              <a:rPr lang="en-US" altLang="ko-KR" sz="1800" dirty="0">
                <a:latin typeface="+mn-ea"/>
                <a:ea typeface="+mn-ea"/>
              </a:rPr>
              <a:t>(reply)</a:t>
            </a:r>
            <a:r>
              <a:rPr lang="ko-KR" altLang="en-US" sz="1800" dirty="0">
                <a:latin typeface="+mn-ea"/>
                <a:ea typeface="+mn-ea"/>
              </a:rPr>
              <a:t> 담음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solidFill>
                  <a:schemeClr val="accent6"/>
                </a:solidFill>
                <a:latin typeface="+mn-ea"/>
                <a:ea typeface="+mn-ea"/>
              </a:rPr>
              <a:t>- </a:t>
            </a:r>
            <a:r>
              <a:rPr lang="ko-KR" altLang="en-US" sz="1800" dirty="0">
                <a:solidFill>
                  <a:schemeClr val="accent6"/>
                </a:solidFill>
                <a:latin typeface="+mn-ea"/>
                <a:ea typeface="+mn-ea"/>
              </a:rPr>
              <a:t>라우팅 정보 갱신</a:t>
            </a:r>
            <a:r>
              <a:rPr lang="ko-KR" altLang="en-US" sz="1800" dirty="0">
                <a:latin typeface="+mn-ea"/>
                <a:ea typeface="+mn-ea"/>
              </a:rPr>
              <a:t>은 서버에 등록되어 있는 </a:t>
            </a:r>
            <a:r>
              <a:rPr lang="en-US" altLang="ko-KR" sz="1800" dirty="0">
                <a:latin typeface="+mn-ea"/>
                <a:ea typeface="+mn-ea"/>
              </a:rPr>
              <a:t>client </a:t>
            </a:r>
            <a:r>
              <a:rPr lang="ko-KR" altLang="en-US" sz="1800" dirty="0">
                <a:latin typeface="+mn-ea"/>
                <a:ea typeface="+mn-ea"/>
              </a:rPr>
              <a:t>한테 브로드 캐스트</a:t>
            </a:r>
            <a:r>
              <a:rPr lang="en-US" altLang="ko-KR" sz="1800" dirty="0">
                <a:latin typeface="+mn-ea"/>
                <a:ea typeface="+mn-ea"/>
              </a:rPr>
              <a:t>(type30)</a:t>
            </a:r>
            <a:r>
              <a:rPr lang="ko-KR" altLang="en-US" sz="1800" dirty="0">
                <a:latin typeface="+mn-ea"/>
                <a:ea typeface="+mn-ea"/>
              </a:rPr>
              <a:t>을 보냈으나</a:t>
            </a:r>
            <a:r>
              <a:rPr lang="en-US" altLang="ko-KR" sz="1800" dirty="0">
                <a:latin typeface="+mn-ea"/>
                <a:ea typeface="+mn-ea"/>
              </a:rPr>
              <a:t>, type40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reply</a:t>
            </a:r>
            <a:r>
              <a:rPr lang="ko-KR" altLang="en-US" sz="1800" dirty="0">
                <a:latin typeface="+mn-ea"/>
                <a:ea typeface="+mn-ea"/>
              </a:rPr>
              <a:t> 가 </a:t>
            </a:r>
            <a:r>
              <a:rPr lang="ko-KR" altLang="en-US" sz="1800" dirty="0" err="1">
                <a:latin typeface="+mn-ea"/>
                <a:ea typeface="+mn-ea"/>
              </a:rPr>
              <a:t>안왔을</a:t>
            </a:r>
            <a:r>
              <a:rPr lang="ko-KR" altLang="en-US" sz="1800" dirty="0">
                <a:latin typeface="+mn-ea"/>
                <a:ea typeface="+mn-ea"/>
              </a:rPr>
              <a:t> 경우 그 클라이언트가 패배한 것으로 간주하고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새로운 판을 시작하기 위해서 라우팅 정보를 갱신합니다</a:t>
            </a:r>
            <a:r>
              <a:rPr lang="en-US" altLang="ko-KR" sz="1800" dirty="0">
                <a:latin typeface="+mn-ea"/>
                <a:ea typeface="+mn-ea"/>
              </a:rPr>
              <a:t>.(type 0 ,10)</a:t>
            </a:r>
            <a:r>
              <a:rPr lang="ko-KR" altLang="en-US" sz="1800" dirty="0">
                <a:latin typeface="+mn-ea"/>
                <a:ea typeface="+mn-ea"/>
              </a:rPr>
              <a:t>  </a:t>
            </a:r>
            <a:endParaRPr lang="en-US" altLang="ko-KR" sz="1800" dirty="0">
              <a:latin typeface="+mn-ea"/>
              <a:ea typeface="+mn-ea"/>
            </a:endParaRPr>
          </a:p>
          <a:p>
            <a:endParaRPr lang="en-US" altLang="ko-KR" sz="1800" dirty="0">
              <a:latin typeface="+mn-ea"/>
              <a:ea typeface="+mn-ea"/>
            </a:endParaRPr>
          </a:p>
          <a:p>
            <a:r>
              <a:rPr lang="en-US" altLang="ko-KR" sz="1800" dirty="0">
                <a:latin typeface="+mn-ea"/>
                <a:ea typeface="+mn-ea"/>
              </a:rPr>
              <a:t>*</a:t>
            </a:r>
            <a:r>
              <a:rPr lang="ko-KR" altLang="en-US" sz="1800" dirty="0">
                <a:latin typeface="+mn-ea"/>
                <a:ea typeface="+mn-ea"/>
              </a:rPr>
              <a:t>구조체에 요소들은 </a:t>
            </a:r>
            <a:r>
              <a:rPr lang="en-US" altLang="ko-KR" sz="1800" dirty="0">
                <a:latin typeface="+mn-ea"/>
                <a:ea typeface="+mn-ea"/>
              </a:rPr>
              <a:t>type40</a:t>
            </a:r>
            <a:r>
              <a:rPr lang="ko-KR" altLang="en-US" sz="1800" dirty="0">
                <a:latin typeface="+mn-ea"/>
                <a:ea typeface="+mn-ea"/>
              </a:rPr>
              <a:t>에 출력 문장</a:t>
            </a:r>
            <a:r>
              <a:rPr lang="en-US" altLang="ko-KR" sz="1800" dirty="0">
                <a:latin typeface="+mn-ea"/>
                <a:ea typeface="+mn-ea"/>
              </a:rPr>
              <a:t>(ex&gt;clap!) </a:t>
            </a:r>
            <a:r>
              <a:rPr lang="ko-KR" altLang="en-US" sz="1800" dirty="0">
                <a:latin typeface="+mn-ea"/>
                <a:ea typeface="+mn-ea"/>
              </a:rPr>
              <a:t>만 </a:t>
            </a:r>
            <a:r>
              <a:rPr lang="en-US" altLang="ko-KR" sz="1800" dirty="0">
                <a:latin typeface="+mn-ea"/>
                <a:ea typeface="+mn-ea"/>
              </a:rPr>
              <a:t>char </a:t>
            </a:r>
            <a:r>
              <a:rPr lang="ko-KR" altLang="en-US" sz="1800" dirty="0">
                <a:latin typeface="+mn-ea"/>
                <a:ea typeface="+mn-ea"/>
              </a:rPr>
              <a:t>배열이고 나머지는 </a:t>
            </a:r>
            <a:r>
              <a:rPr lang="en-US" altLang="ko-KR" sz="1800" dirty="0">
                <a:latin typeface="+mn-ea"/>
                <a:ea typeface="+mn-ea"/>
              </a:rPr>
              <a:t>uint8_t (</a:t>
            </a:r>
            <a:r>
              <a:rPr lang="ko-KR" altLang="en-US" sz="1800" dirty="0">
                <a:latin typeface="+mn-ea"/>
                <a:ea typeface="+mn-ea"/>
              </a:rPr>
              <a:t>배열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  <a:r>
              <a:rPr lang="ko-KR" altLang="en-US" sz="1800" dirty="0">
                <a:latin typeface="+mn-ea"/>
                <a:ea typeface="+mn-ea"/>
              </a:rPr>
              <a:t> 사용 하였습니다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388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500" dirty="0"/>
              <a:t>동작과정</a:t>
            </a:r>
            <a:r>
              <a:rPr lang="en-US" altLang="ko-KR" sz="3500" dirty="0"/>
              <a:t>(1)- C</a:t>
            </a:r>
            <a:r>
              <a:rPr lang="ko-KR" altLang="en-US" sz="3500" dirty="0"/>
              <a:t>입장에서 서술</a:t>
            </a:r>
            <a:endParaRPr sz="35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D10F0B-DE77-43DD-B42C-78550C98DC1C}"/>
              </a:ext>
            </a:extLst>
          </p:cNvPr>
          <p:cNvSpPr/>
          <p:nvPr/>
        </p:nvSpPr>
        <p:spPr>
          <a:xfrm>
            <a:off x="5244445" y="1174500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A</a:t>
            </a:r>
            <a:endParaRPr lang="ko-KR" altLang="en-US" sz="3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988C14-D65C-4A8A-B05F-B48EAFA2FFA2}"/>
              </a:ext>
            </a:extLst>
          </p:cNvPr>
          <p:cNvSpPr/>
          <p:nvPr/>
        </p:nvSpPr>
        <p:spPr>
          <a:xfrm>
            <a:off x="1616697" y="4758256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</a:t>
            </a:r>
            <a:endParaRPr lang="ko-KR" altLang="en-US" sz="30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9A7A0E-7516-472F-A381-61ADE84AB0C2}"/>
              </a:ext>
            </a:extLst>
          </p:cNvPr>
          <p:cNvSpPr/>
          <p:nvPr/>
        </p:nvSpPr>
        <p:spPr>
          <a:xfrm>
            <a:off x="3362227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B</a:t>
            </a:r>
            <a:endParaRPr lang="ko-KR" altLang="en-US" sz="3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2ECA37-1D7E-41EF-9E42-757252178D3A}"/>
              </a:ext>
            </a:extLst>
          </p:cNvPr>
          <p:cNvSpPr/>
          <p:nvPr/>
        </p:nvSpPr>
        <p:spPr>
          <a:xfrm>
            <a:off x="7775542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D</a:t>
            </a:r>
            <a:endParaRPr lang="ko-KR" altLang="en-US" sz="3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F798AE6-4B24-4058-97CD-8B32E3B1AA81}"/>
              </a:ext>
            </a:extLst>
          </p:cNvPr>
          <p:cNvSpPr/>
          <p:nvPr/>
        </p:nvSpPr>
        <p:spPr>
          <a:xfrm rot="2833013">
            <a:off x="4488186" y="1700539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13EC-B3D1-444B-84C0-BFCD92FB0A95}"/>
              </a:ext>
            </a:extLst>
          </p:cNvPr>
          <p:cNvSpPr txBox="1"/>
          <p:nvPr/>
        </p:nvSpPr>
        <p:spPr>
          <a:xfrm>
            <a:off x="3654498" y="1847288"/>
            <a:ext cx="111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0</a:t>
            </a:r>
            <a:endParaRPr lang="ko-KR" altLang="en-US" sz="200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60516A55-1BF2-4F16-B4B0-B0CCB880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43203"/>
              </p:ext>
            </p:extLst>
          </p:nvPr>
        </p:nvGraphicFramePr>
        <p:xfrm>
          <a:off x="3156914" y="1326318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graphicFrame>
        <p:nvGraphicFramePr>
          <p:cNvPr id="19" name="표 15">
            <a:extLst>
              <a:ext uri="{FF2B5EF4-FFF2-40B4-BE49-F238E27FC236}">
                <a16:creationId xmlns:a16="http://schemas.microsoft.com/office/drawing/2014/main" id="{B71CAB7E-764A-40F3-9C26-3EFF4E1B7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4469"/>
              </p:ext>
            </p:extLst>
          </p:nvPr>
        </p:nvGraphicFramePr>
        <p:xfrm>
          <a:off x="1302643" y="2553374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8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500" dirty="0"/>
              <a:t>동작과정</a:t>
            </a:r>
            <a:r>
              <a:rPr lang="en-US" altLang="ko-KR" sz="3500" dirty="0"/>
              <a:t>(2)- C</a:t>
            </a:r>
            <a:r>
              <a:rPr lang="ko-KR" altLang="en-US" sz="3500" dirty="0"/>
              <a:t>입장에서 서술</a:t>
            </a:r>
            <a:endParaRPr sz="35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D10F0B-DE77-43DD-B42C-78550C98DC1C}"/>
              </a:ext>
            </a:extLst>
          </p:cNvPr>
          <p:cNvSpPr/>
          <p:nvPr/>
        </p:nvSpPr>
        <p:spPr>
          <a:xfrm>
            <a:off x="5244445" y="1174500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A</a:t>
            </a:r>
            <a:endParaRPr lang="ko-KR" altLang="en-US" sz="3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988C14-D65C-4A8A-B05F-B48EAFA2FFA2}"/>
              </a:ext>
            </a:extLst>
          </p:cNvPr>
          <p:cNvSpPr/>
          <p:nvPr/>
        </p:nvSpPr>
        <p:spPr>
          <a:xfrm>
            <a:off x="1616697" y="4758256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</a:t>
            </a:r>
            <a:endParaRPr lang="ko-KR" altLang="en-US" sz="30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9A7A0E-7516-472F-A381-61ADE84AB0C2}"/>
              </a:ext>
            </a:extLst>
          </p:cNvPr>
          <p:cNvSpPr/>
          <p:nvPr/>
        </p:nvSpPr>
        <p:spPr>
          <a:xfrm>
            <a:off x="3362227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B</a:t>
            </a:r>
            <a:endParaRPr lang="ko-KR" altLang="en-US" sz="3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2ECA37-1D7E-41EF-9E42-757252178D3A}"/>
              </a:ext>
            </a:extLst>
          </p:cNvPr>
          <p:cNvSpPr/>
          <p:nvPr/>
        </p:nvSpPr>
        <p:spPr>
          <a:xfrm>
            <a:off x="7775542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D</a:t>
            </a:r>
            <a:endParaRPr lang="ko-KR" altLang="en-US" sz="3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F798AE6-4B24-4058-97CD-8B32E3B1AA81}"/>
              </a:ext>
            </a:extLst>
          </p:cNvPr>
          <p:cNvSpPr/>
          <p:nvPr/>
        </p:nvSpPr>
        <p:spPr>
          <a:xfrm rot="13962034">
            <a:off x="4488186" y="1700539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13EC-B3D1-444B-84C0-BFCD92FB0A95}"/>
              </a:ext>
            </a:extLst>
          </p:cNvPr>
          <p:cNvSpPr txBox="1"/>
          <p:nvPr/>
        </p:nvSpPr>
        <p:spPr>
          <a:xfrm>
            <a:off x="3654498" y="1847288"/>
            <a:ext cx="145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10</a:t>
            </a:r>
            <a:endParaRPr lang="ko-KR" altLang="en-US" sz="200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60516A55-1BF2-4F16-B4B0-B0CCB880226D}"/>
              </a:ext>
            </a:extLst>
          </p:cNvPr>
          <p:cNvGraphicFramePr>
            <a:graphicFrameLocks noGrp="1"/>
          </p:cNvGraphicFramePr>
          <p:nvPr/>
        </p:nvGraphicFramePr>
        <p:xfrm>
          <a:off x="3156914" y="1326318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graphicFrame>
        <p:nvGraphicFramePr>
          <p:cNvPr id="19" name="표 15">
            <a:extLst>
              <a:ext uri="{FF2B5EF4-FFF2-40B4-BE49-F238E27FC236}">
                <a16:creationId xmlns:a16="http://schemas.microsoft.com/office/drawing/2014/main" id="{B71CAB7E-764A-40F3-9C26-3EFF4E1B7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49585"/>
              </p:ext>
            </p:extLst>
          </p:nvPr>
        </p:nvGraphicFramePr>
        <p:xfrm>
          <a:off x="1260186" y="2692766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6D178FE-A1C3-40B5-869B-E16770E2D667}"/>
              </a:ext>
            </a:extLst>
          </p:cNvPr>
          <p:cNvSpPr/>
          <p:nvPr/>
        </p:nvSpPr>
        <p:spPr>
          <a:xfrm rot="2910028">
            <a:off x="2723554" y="3393283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14C5D-DD0B-4EA5-8532-0E7933BCF1D7}"/>
              </a:ext>
            </a:extLst>
          </p:cNvPr>
          <p:cNvSpPr txBox="1"/>
          <p:nvPr/>
        </p:nvSpPr>
        <p:spPr>
          <a:xfrm>
            <a:off x="1800227" y="3525456"/>
            <a:ext cx="145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0</a:t>
            </a:r>
            <a:endParaRPr lang="ko-KR" altLang="en-US" sz="2000" dirty="0"/>
          </a:p>
        </p:txBody>
      </p:sp>
      <p:graphicFrame>
        <p:nvGraphicFramePr>
          <p:cNvPr id="18" name="표 15">
            <a:extLst>
              <a:ext uri="{FF2B5EF4-FFF2-40B4-BE49-F238E27FC236}">
                <a16:creationId xmlns:a16="http://schemas.microsoft.com/office/drawing/2014/main" id="{720A65FF-02C5-46B1-A7B7-C0B632D80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55364"/>
              </p:ext>
            </p:extLst>
          </p:nvPr>
        </p:nvGraphicFramePr>
        <p:xfrm>
          <a:off x="2527643" y="5263694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5F9F81C-B5C5-4AF2-B471-8CFE24F55557}"/>
              </a:ext>
            </a:extLst>
          </p:cNvPr>
          <p:cNvSpPr txBox="1"/>
          <p:nvPr/>
        </p:nvSpPr>
        <p:spPr>
          <a:xfrm flipH="1">
            <a:off x="2119335" y="5781228"/>
            <a:ext cx="31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C</a:t>
            </a:r>
            <a:r>
              <a:rPr lang="ko-KR" altLang="en-US" dirty="0"/>
              <a:t>가 서버로 부터 </a:t>
            </a:r>
            <a:r>
              <a:rPr lang="en-US" altLang="ko-KR" dirty="0"/>
              <a:t>TYPE 0 </a:t>
            </a:r>
            <a:r>
              <a:rPr lang="ko-KR" altLang="en-US" dirty="0"/>
              <a:t>을 받았습니다</a:t>
            </a:r>
          </a:p>
        </p:txBody>
      </p:sp>
    </p:spTree>
    <p:extLst>
      <p:ext uri="{BB962C8B-B14F-4D97-AF65-F5344CB8AC3E}">
        <p14:creationId xmlns:p14="http://schemas.microsoft.com/office/powerpoint/2010/main" val="59368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500" dirty="0"/>
              <a:t>동작과정</a:t>
            </a:r>
            <a:r>
              <a:rPr lang="en-US" altLang="ko-KR" sz="3500" dirty="0"/>
              <a:t>(3)- C</a:t>
            </a:r>
            <a:r>
              <a:rPr lang="ko-KR" altLang="en-US" sz="3500" dirty="0"/>
              <a:t>입장에서 서술</a:t>
            </a:r>
            <a:endParaRPr sz="35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D10F0B-DE77-43DD-B42C-78550C98DC1C}"/>
              </a:ext>
            </a:extLst>
          </p:cNvPr>
          <p:cNvSpPr/>
          <p:nvPr/>
        </p:nvSpPr>
        <p:spPr>
          <a:xfrm>
            <a:off x="5244445" y="1174500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A</a:t>
            </a:r>
            <a:endParaRPr lang="ko-KR" altLang="en-US" sz="3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988C14-D65C-4A8A-B05F-B48EAFA2FFA2}"/>
              </a:ext>
            </a:extLst>
          </p:cNvPr>
          <p:cNvSpPr/>
          <p:nvPr/>
        </p:nvSpPr>
        <p:spPr>
          <a:xfrm>
            <a:off x="1616697" y="4758256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</a:t>
            </a:r>
            <a:endParaRPr lang="ko-KR" altLang="en-US" sz="30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9A7A0E-7516-472F-A381-61ADE84AB0C2}"/>
              </a:ext>
            </a:extLst>
          </p:cNvPr>
          <p:cNvSpPr/>
          <p:nvPr/>
        </p:nvSpPr>
        <p:spPr>
          <a:xfrm>
            <a:off x="3362227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B</a:t>
            </a:r>
            <a:endParaRPr lang="ko-KR" altLang="en-US" sz="3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2ECA37-1D7E-41EF-9E42-757252178D3A}"/>
              </a:ext>
            </a:extLst>
          </p:cNvPr>
          <p:cNvSpPr/>
          <p:nvPr/>
        </p:nvSpPr>
        <p:spPr>
          <a:xfrm>
            <a:off x="7775542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D</a:t>
            </a:r>
            <a:endParaRPr lang="ko-KR" altLang="en-US" sz="3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F798AE6-4B24-4058-97CD-8B32E3B1AA81}"/>
              </a:ext>
            </a:extLst>
          </p:cNvPr>
          <p:cNvSpPr/>
          <p:nvPr/>
        </p:nvSpPr>
        <p:spPr>
          <a:xfrm rot="13962034">
            <a:off x="4488186" y="1700539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13EC-B3D1-444B-84C0-BFCD92FB0A95}"/>
              </a:ext>
            </a:extLst>
          </p:cNvPr>
          <p:cNvSpPr txBox="1"/>
          <p:nvPr/>
        </p:nvSpPr>
        <p:spPr>
          <a:xfrm>
            <a:off x="3654498" y="1847288"/>
            <a:ext cx="145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10</a:t>
            </a:r>
            <a:endParaRPr lang="ko-KR" altLang="en-US" sz="200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60516A55-1BF2-4F16-B4B0-B0CCB880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42354"/>
              </p:ext>
            </p:extLst>
          </p:nvPr>
        </p:nvGraphicFramePr>
        <p:xfrm>
          <a:off x="3156914" y="1326318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graphicFrame>
        <p:nvGraphicFramePr>
          <p:cNvPr id="19" name="표 15">
            <a:extLst>
              <a:ext uri="{FF2B5EF4-FFF2-40B4-BE49-F238E27FC236}">
                <a16:creationId xmlns:a16="http://schemas.microsoft.com/office/drawing/2014/main" id="{B71CAB7E-764A-40F3-9C26-3EFF4E1B7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97502"/>
              </p:ext>
            </p:extLst>
          </p:nvPr>
        </p:nvGraphicFramePr>
        <p:xfrm>
          <a:off x="1260186" y="2692766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6D178FE-A1C3-40B5-869B-E16770E2D667}"/>
              </a:ext>
            </a:extLst>
          </p:cNvPr>
          <p:cNvSpPr/>
          <p:nvPr/>
        </p:nvSpPr>
        <p:spPr>
          <a:xfrm rot="13915776">
            <a:off x="2742042" y="3445059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14C5D-DD0B-4EA5-8532-0E7933BCF1D7}"/>
              </a:ext>
            </a:extLst>
          </p:cNvPr>
          <p:cNvSpPr txBox="1"/>
          <p:nvPr/>
        </p:nvSpPr>
        <p:spPr>
          <a:xfrm>
            <a:off x="1800227" y="3525456"/>
            <a:ext cx="145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10</a:t>
            </a:r>
            <a:endParaRPr lang="ko-KR" altLang="en-US" sz="2000" dirty="0"/>
          </a:p>
        </p:txBody>
      </p:sp>
      <p:graphicFrame>
        <p:nvGraphicFramePr>
          <p:cNvPr id="18" name="표 15">
            <a:extLst>
              <a:ext uri="{FF2B5EF4-FFF2-40B4-BE49-F238E27FC236}">
                <a16:creationId xmlns:a16="http://schemas.microsoft.com/office/drawing/2014/main" id="{720A65FF-02C5-46B1-A7B7-C0B632D80F0F}"/>
              </a:ext>
            </a:extLst>
          </p:cNvPr>
          <p:cNvGraphicFramePr>
            <a:graphicFrameLocks noGrp="1"/>
          </p:cNvGraphicFramePr>
          <p:nvPr/>
        </p:nvGraphicFramePr>
        <p:xfrm>
          <a:off x="2527643" y="5263694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5F9F81C-B5C5-4AF2-B471-8CFE24F55557}"/>
              </a:ext>
            </a:extLst>
          </p:cNvPr>
          <p:cNvSpPr txBox="1"/>
          <p:nvPr/>
        </p:nvSpPr>
        <p:spPr>
          <a:xfrm flipH="1">
            <a:off x="2119335" y="5796170"/>
            <a:ext cx="3125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C</a:t>
            </a:r>
            <a:r>
              <a:rPr lang="ko-KR" altLang="en-US" dirty="0"/>
              <a:t>가 자신의 </a:t>
            </a:r>
            <a:r>
              <a:rPr lang="en-US" altLang="ko-KR" dirty="0"/>
              <a:t>IP</a:t>
            </a:r>
            <a:r>
              <a:rPr lang="ko-KR" altLang="en-US" dirty="0"/>
              <a:t>주소와 여태까지의 경로를 담아 </a:t>
            </a:r>
            <a:r>
              <a:rPr lang="en-US" altLang="ko-KR" dirty="0"/>
              <a:t>A</a:t>
            </a:r>
            <a:r>
              <a:rPr lang="ko-KR" altLang="en-US" dirty="0"/>
              <a:t>에게 다시 전달합니다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89028-ADFE-4762-823E-C78FEDAF25D6}"/>
              </a:ext>
            </a:extLst>
          </p:cNvPr>
          <p:cNvSpPr txBox="1"/>
          <p:nvPr/>
        </p:nvSpPr>
        <p:spPr>
          <a:xfrm flipH="1">
            <a:off x="6212987" y="1308679"/>
            <a:ext cx="31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A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의 주소와 경로 정보 </a:t>
            </a:r>
            <a:r>
              <a:rPr lang="en-US" altLang="ko-KR" dirty="0"/>
              <a:t>ABC</a:t>
            </a:r>
            <a:r>
              <a:rPr lang="ko-KR" altLang="en-US" dirty="0"/>
              <a:t>를 저장합니다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E4AA8C-54A6-4D7C-A787-891C255E3F07}"/>
              </a:ext>
            </a:extLst>
          </p:cNvPr>
          <p:cNvSpPr/>
          <p:nvPr/>
        </p:nvSpPr>
        <p:spPr>
          <a:xfrm>
            <a:off x="4480059" y="4046287"/>
            <a:ext cx="851555" cy="8728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E</a:t>
            </a:r>
            <a:endParaRPr lang="ko-KR" altLang="en-US" sz="3000" b="1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D9CA491-9474-48DA-A5D6-8BF3F6C13C57}"/>
              </a:ext>
            </a:extLst>
          </p:cNvPr>
          <p:cNvSpPr/>
          <p:nvPr/>
        </p:nvSpPr>
        <p:spPr>
          <a:xfrm rot="20860078">
            <a:off x="2660782" y="4628669"/>
            <a:ext cx="1686139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4B02C-47D8-4FB3-81FA-FC27BF8C7B9B}"/>
              </a:ext>
            </a:extLst>
          </p:cNvPr>
          <p:cNvSpPr txBox="1"/>
          <p:nvPr/>
        </p:nvSpPr>
        <p:spPr>
          <a:xfrm flipH="1">
            <a:off x="5419129" y="4280132"/>
            <a:ext cx="3125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</a:t>
            </a:r>
            <a:r>
              <a:rPr lang="en-US" altLang="ko-KR" dirty="0"/>
              <a:t>, NODE C</a:t>
            </a:r>
            <a:r>
              <a:rPr lang="ko-KR" altLang="en-US" dirty="0"/>
              <a:t>근처에 </a:t>
            </a:r>
            <a:r>
              <a:rPr lang="en-US" altLang="ko-KR" dirty="0"/>
              <a:t>E</a:t>
            </a:r>
            <a:r>
              <a:rPr lang="ko-KR" altLang="en-US" dirty="0"/>
              <a:t>가 있었어도 중간 목적지 </a:t>
            </a:r>
            <a:r>
              <a:rPr lang="en-US" altLang="ko-KR" dirty="0"/>
              <a:t>B</a:t>
            </a:r>
            <a:r>
              <a:rPr lang="ko-KR" altLang="en-US" dirty="0"/>
              <a:t>의 주소와 본인의 주소가 다르니까 패킷을 버립니다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60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500" dirty="0"/>
              <a:t>동작과정</a:t>
            </a:r>
            <a:r>
              <a:rPr lang="en-US" altLang="ko-KR" sz="3500" dirty="0"/>
              <a:t>(4)- C</a:t>
            </a:r>
            <a:r>
              <a:rPr lang="ko-KR" altLang="en-US" sz="3500" dirty="0"/>
              <a:t>입장에서 서술</a:t>
            </a:r>
            <a:endParaRPr sz="35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D10F0B-DE77-43DD-B42C-78550C98DC1C}"/>
              </a:ext>
            </a:extLst>
          </p:cNvPr>
          <p:cNvSpPr/>
          <p:nvPr/>
        </p:nvSpPr>
        <p:spPr>
          <a:xfrm>
            <a:off x="5244445" y="1174500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A</a:t>
            </a:r>
            <a:endParaRPr lang="ko-KR" altLang="en-US" sz="3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988C14-D65C-4A8A-B05F-B48EAFA2FFA2}"/>
              </a:ext>
            </a:extLst>
          </p:cNvPr>
          <p:cNvSpPr/>
          <p:nvPr/>
        </p:nvSpPr>
        <p:spPr>
          <a:xfrm>
            <a:off x="1616697" y="4758256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</a:t>
            </a:r>
            <a:endParaRPr lang="ko-KR" altLang="en-US" sz="30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9A7A0E-7516-472F-A381-61ADE84AB0C2}"/>
              </a:ext>
            </a:extLst>
          </p:cNvPr>
          <p:cNvSpPr/>
          <p:nvPr/>
        </p:nvSpPr>
        <p:spPr>
          <a:xfrm>
            <a:off x="3362227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B</a:t>
            </a:r>
            <a:endParaRPr lang="ko-KR" altLang="en-US" sz="3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2ECA37-1D7E-41EF-9E42-757252178D3A}"/>
              </a:ext>
            </a:extLst>
          </p:cNvPr>
          <p:cNvSpPr/>
          <p:nvPr/>
        </p:nvSpPr>
        <p:spPr>
          <a:xfrm>
            <a:off x="7775542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D</a:t>
            </a:r>
            <a:endParaRPr lang="ko-KR" altLang="en-US" sz="3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F798AE6-4B24-4058-97CD-8B32E3B1AA81}"/>
              </a:ext>
            </a:extLst>
          </p:cNvPr>
          <p:cNvSpPr/>
          <p:nvPr/>
        </p:nvSpPr>
        <p:spPr>
          <a:xfrm rot="2833013">
            <a:off x="4488186" y="1700539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13EC-B3D1-444B-84C0-BFCD92FB0A95}"/>
              </a:ext>
            </a:extLst>
          </p:cNvPr>
          <p:cNvSpPr txBox="1"/>
          <p:nvPr/>
        </p:nvSpPr>
        <p:spPr>
          <a:xfrm>
            <a:off x="3654497" y="1847288"/>
            <a:ext cx="133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30</a:t>
            </a:r>
            <a:endParaRPr lang="ko-KR" altLang="en-US" sz="200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60516A55-1BF2-4F16-B4B0-B0CCB880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8627"/>
              </p:ext>
            </p:extLst>
          </p:nvPr>
        </p:nvGraphicFramePr>
        <p:xfrm>
          <a:off x="3156914" y="1326318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graphicFrame>
        <p:nvGraphicFramePr>
          <p:cNvPr id="19" name="표 15">
            <a:extLst>
              <a:ext uri="{FF2B5EF4-FFF2-40B4-BE49-F238E27FC236}">
                <a16:creationId xmlns:a16="http://schemas.microsoft.com/office/drawing/2014/main" id="{B71CAB7E-764A-40F3-9C26-3EFF4E1B7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39166"/>
              </p:ext>
            </p:extLst>
          </p:nvPr>
        </p:nvGraphicFramePr>
        <p:xfrm>
          <a:off x="1302643" y="2553374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1168C5-0AD7-4174-B3BD-3047085994FE}"/>
              </a:ext>
            </a:extLst>
          </p:cNvPr>
          <p:cNvSpPr txBox="1"/>
          <p:nvPr/>
        </p:nvSpPr>
        <p:spPr>
          <a:xfrm flipH="1">
            <a:off x="6212987" y="1308679"/>
            <a:ext cx="3125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A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의 차례가 와서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(</a:t>
            </a:r>
            <a:r>
              <a:rPr lang="ko-KR" altLang="en-US" dirty="0"/>
              <a:t>이번 예 에서는 </a:t>
            </a:r>
            <a:r>
              <a:rPr lang="en-US" altLang="ko-KR" dirty="0"/>
              <a:t>3</a:t>
            </a:r>
            <a:r>
              <a:rPr lang="ko-KR" altLang="en-US" dirty="0"/>
              <a:t>이라고 가정</a:t>
            </a:r>
            <a:r>
              <a:rPr lang="en-US" altLang="ko-KR" dirty="0"/>
              <a:t>) </a:t>
            </a:r>
            <a:r>
              <a:rPr lang="ko-KR" altLang="en-US" dirty="0"/>
              <a:t>를 담아 저장했던 경로대로 보냅니다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1DD7F02-8C46-4F53-9F76-91B8F54B8536}"/>
              </a:ext>
            </a:extLst>
          </p:cNvPr>
          <p:cNvSpPr/>
          <p:nvPr/>
        </p:nvSpPr>
        <p:spPr>
          <a:xfrm rot="2833013">
            <a:off x="2623250" y="3485728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8FA46-9701-4DD6-A7ED-7F4114874771}"/>
              </a:ext>
            </a:extLst>
          </p:cNvPr>
          <p:cNvSpPr txBox="1"/>
          <p:nvPr/>
        </p:nvSpPr>
        <p:spPr>
          <a:xfrm>
            <a:off x="1527527" y="3651812"/>
            <a:ext cx="133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30</a:t>
            </a:r>
            <a:endParaRPr lang="ko-KR" altLang="en-US" sz="20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D3FBCA3-3A6C-499A-8F35-E491378DA476}"/>
              </a:ext>
            </a:extLst>
          </p:cNvPr>
          <p:cNvSpPr/>
          <p:nvPr/>
        </p:nvSpPr>
        <p:spPr>
          <a:xfrm rot="18370937">
            <a:off x="6656550" y="1861161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2E135-8956-4F12-8BE0-F37043C1F9AC}"/>
              </a:ext>
            </a:extLst>
          </p:cNvPr>
          <p:cNvSpPr txBox="1"/>
          <p:nvPr/>
        </p:nvSpPr>
        <p:spPr>
          <a:xfrm>
            <a:off x="6840580" y="2128207"/>
            <a:ext cx="133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30</a:t>
            </a:r>
            <a:endParaRPr lang="ko-KR" altLang="en-US" sz="2000" dirty="0"/>
          </a:p>
        </p:txBody>
      </p:sp>
      <p:graphicFrame>
        <p:nvGraphicFramePr>
          <p:cNvPr id="22" name="표 15">
            <a:extLst>
              <a:ext uri="{FF2B5EF4-FFF2-40B4-BE49-F238E27FC236}">
                <a16:creationId xmlns:a16="http://schemas.microsoft.com/office/drawing/2014/main" id="{BDDD0974-426A-4D08-9ECD-F5F0FBE8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1229"/>
              </p:ext>
            </p:extLst>
          </p:nvPr>
        </p:nvGraphicFramePr>
        <p:xfrm>
          <a:off x="2553122" y="5038415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graphicFrame>
        <p:nvGraphicFramePr>
          <p:cNvPr id="23" name="표 15">
            <a:extLst>
              <a:ext uri="{FF2B5EF4-FFF2-40B4-BE49-F238E27FC236}">
                <a16:creationId xmlns:a16="http://schemas.microsoft.com/office/drawing/2014/main" id="{69926C39-605E-459B-A588-B39F4B83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75507"/>
              </p:ext>
            </p:extLst>
          </p:nvPr>
        </p:nvGraphicFramePr>
        <p:xfrm>
          <a:off x="8642264" y="2929235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0098F43-5633-4AFF-8A53-8A48AFA7F95A}"/>
              </a:ext>
            </a:extLst>
          </p:cNvPr>
          <p:cNvSpPr txBox="1"/>
          <p:nvPr/>
        </p:nvSpPr>
        <p:spPr>
          <a:xfrm flipH="1">
            <a:off x="8443940" y="3495566"/>
            <a:ext cx="312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 목적지인 </a:t>
            </a:r>
            <a:r>
              <a:rPr lang="en-US" altLang="ko-KR" dirty="0"/>
              <a:t>B</a:t>
            </a:r>
            <a:r>
              <a:rPr lang="ko-KR" altLang="en-US" dirty="0"/>
              <a:t>의 주소와 </a:t>
            </a:r>
            <a:r>
              <a:rPr lang="en-US" altLang="ko-KR" dirty="0"/>
              <a:t>D </a:t>
            </a:r>
            <a:r>
              <a:rPr lang="ko-KR" altLang="en-US" dirty="0"/>
              <a:t>주소는 다르므로 패킷을 버립니다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09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 altLang="en-US" sz="3500" dirty="0"/>
              <a:t>동작과정</a:t>
            </a:r>
            <a:r>
              <a:rPr lang="en-US" altLang="ko-KR" sz="3500" dirty="0"/>
              <a:t>(5)- C</a:t>
            </a:r>
            <a:r>
              <a:rPr lang="ko-KR" altLang="en-US" sz="3500" dirty="0"/>
              <a:t>입장에서 서술</a:t>
            </a:r>
            <a:endParaRPr sz="35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D10F0B-DE77-43DD-B42C-78550C98DC1C}"/>
              </a:ext>
            </a:extLst>
          </p:cNvPr>
          <p:cNvSpPr/>
          <p:nvPr/>
        </p:nvSpPr>
        <p:spPr>
          <a:xfrm>
            <a:off x="5244445" y="1174500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A</a:t>
            </a:r>
            <a:endParaRPr lang="ko-KR" altLang="en-US" sz="3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988C14-D65C-4A8A-B05F-B48EAFA2FFA2}"/>
              </a:ext>
            </a:extLst>
          </p:cNvPr>
          <p:cNvSpPr/>
          <p:nvPr/>
        </p:nvSpPr>
        <p:spPr>
          <a:xfrm>
            <a:off x="1616697" y="4758256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C</a:t>
            </a:r>
            <a:endParaRPr lang="ko-KR" altLang="en-US" sz="30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89A7A0E-7516-472F-A381-61ADE84AB0C2}"/>
              </a:ext>
            </a:extLst>
          </p:cNvPr>
          <p:cNvSpPr/>
          <p:nvPr/>
        </p:nvSpPr>
        <p:spPr>
          <a:xfrm>
            <a:off x="3362227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B</a:t>
            </a:r>
            <a:endParaRPr lang="ko-KR" altLang="en-US" sz="3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2ECA37-1D7E-41EF-9E42-757252178D3A}"/>
              </a:ext>
            </a:extLst>
          </p:cNvPr>
          <p:cNvSpPr/>
          <p:nvPr/>
        </p:nvSpPr>
        <p:spPr>
          <a:xfrm>
            <a:off x="7775542" y="2640368"/>
            <a:ext cx="851555" cy="87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D</a:t>
            </a:r>
            <a:endParaRPr lang="ko-KR" altLang="en-US" sz="3000" b="1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F798AE6-4B24-4058-97CD-8B32E3B1AA81}"/>
              </a:ext>
            </a:extLst>
          </p:cNvPr>
          <p:cNvSpPr/>
          <p:nvPr/>
        </p:nvSpPr>
        <p:spPr>
          <a:xfrm rot="13867938">
            <a:off x="4488186" y="1700539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13EC-B3D1-444B-84C0-BFCD92FB0A95}"/>
              </a:ext>
            </a:extLst>
          </p:cNvPr>
          <p:cNvSpPr txBox="1"/>
          <p:nvPr/>
        </p:nvSpPr>
        <p:spPr>
          <a:xfrm>
            <a:off x="3654497" y="1847288"/>
            <a:ext cx="133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40</a:t>
            </a:r>
            <a:endParaRPr lang="ko-KR" altLang="en-US" sz="200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60516A55-1BF2-4F16-B4B0-B0CCB8802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28920"/>
              </p:ext>
            </p:extLst>
          </p:nvPr>
        </p:nvGraphicFramePr>
        <p:xfrm>
          <a:off x="3156914" y="1326318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graphicFrame>
        <p:nvGraphicFramePr>
          <p:cNvPr id="19" name="표 15">
            <a:extLst>
              <a:ext uri="{FF2B5EF4-FFF2-40B4-BE49-F238E27FC236}">
                <a16:creationId xmlns:a16="http://schemas.microsoft.com/office/drawing/2014/main" id="{B71CAB7E-764A-40F3-9C26-3EFF4E1B7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82669"/>
              </p:ext>
            </p:extLst>
          </p:nvPr>
        </p:nvGraphicFramePr>
        <p:xfrm>
          <a:off x="1302643" y="2553374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1168C5-0AD7-4174-B3BD-3047085994FE}"/>
              </a:ext>
            </a:extLst>
          </p:cNvPr>
          <p:cNvSpPr txBox="1"/>
          <p:nvPr/>
        </p:nvSpPr>
        <p:spPr>
          <a:xfrm flipH="1">
            <a:off x="6212987" y="1308679"/>
            <a:ext cx="4279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40 </a:t>
            </a:r>
            <a:r>
              <a:rPr lang="ko-KR" altLang="en-US" dirty="0"/>
              <a:t>을 받은 </a:t>
            </a:r>
            <a:r>
              <a:rPr lang="en-US" altLang="ko-KR" dirty="0"/>
              <a:t>A</a:t>
            </a:r>
            <a:r>
              <a:rPr lang="ko-KR" altLang="en-US" dirty="0"/>
              <a:t>는 메시지 값이 정답과 맞는지 비교하여 맞으면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틀리면</a:t>
            </a:r>
            <a:r>
              <a:rPr lang="en-US" altLang="ko-KR" dirty="0"/>
              <a:t>(</a:t>
            </a:r>
            <a:r>
              <a:rPr lang="ko-KR" altLang="en-US" dirty="0"/>
              <a:t>안 오면</a:t>
            </a:r>
            <a:r>
              <a:rPr lang="en-US" altLang="ko-KR" dirty="0"/>
              <a:t>) </a:t>
            </a:r>
            <a:r>
              <a:rPr lang="ko-KR" altLang="en-US" dirty="0"/>
              <a:t>판 종료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*C </a:t>
            </a:r>
            <a:r>
              <a:rPr lang="ko-KR" altLang="en-US" dirty="0"/>
              <a:t>한테 숫자 </a:t>
            </a:r>
            <a:r>
              <a:rPr lang="en-US" altLang="ko-KR" dirty="0"/>
              <a:t>3 </a:t>
            </a:r>
            <a:r>
              <a:rPr lang="ko-KR" altLang="en-US" dirty="0"/>
              <a:t>에 대한 </a:t>
            </a:r>
            <a:r>
              <a:rPr lang="en-US" altLang="ko-KR" dirty="0"/>
              <a:t>REPLY</a:t>
            </a:r>
            <a:r>
              <a:rPr lang="ko-KR" altLang="en-US" dirty="0"/>
              <a:t> 받고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en-US" altLang="ko-KR" dirty="0"/>
              <a:t>D </a:t>
            </a:r>
            <a:r>
              <a:rPr lang="ko-KR" altLang="en-US" dirty="0"/>
              <a:t>에게 </a:t>
            </a:r>
            <a:r>
              <a:rPr lang="en-US" altLang="ko-KR" dirty="0"/>
              <a:t>4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담아 </a:t>
            </a:r>
            <a:r>
              <a:rPr lang="en-US" altLang="ko-KR" dirty="0"/>
              <a:t>TYPE 30</a:t>
            </a:r>
            <a:r>
              <a:rPr lang="ko-KR" altLang="en-US" dirty="0"/>
              <a:t>을 보내는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1DD7F02-8C46-4F53-9F76-91B8F54B8536}"/>
              </a:ext>
            </a:extLst>
          </p:cNvPr>
          <p:cNvSpPr/>
          <p:nvPr/>
        </p:nvSpPr>
        <p:spPr>
          <a:xfrm rot="13334744">
            <a:off x="2623250" y="3485728"/>
            <a:ext cx="477625" cy="1376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E8FA46-9701-4DD6-A7ED-7F4114874771}"/>
              </a:ext>
            </a:extLst>
          </p:cNvPr>
          <p:cNvSpPr txBox="1"/>
          <p:nvPr/>
        </p:nvSpPr>
        <p:spPr>
          <a:xfrm>
            <a:off x="1527527" y="3651812"/>
            <a:ext cx="133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TYPE 40</a:t>
            </a:r>
            <a:endParaRPr lang="ko-KR" altLang="en-US" sz="2000" dirty="0"/>
          </a:p>
        </p:txBody>
      </p:sp>
      <p:graphicFrame>
        <p:nvGraphicFramePr>
          <p:cNvPr id="22" name="표 15">
            <a:extLst>
              <a:ext uri="{FF2B5EF4-FFF2-40B4-BE49-F238E27FC236}">
                <a16:creationId xmlns:a16="http://schemas.microsoft.com/office/drawing/2014/main" id="{BDDD0974-426A-4D08-9ECD-F5F0FBE8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52470"/>
              </p:ext>
            </p:extLst>
          </p:nvPr>
        </p:nvGraphicFramePr>
        <p:xfrm>
          <a:off x="2553122" y="5038415"/>
          <a:ext cx="195241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8104">
                  <a:extLst>
                    <a:ext uri="{9D8B030D-6E8A-4147-A177-3AD203B41FA5}">
                      <a16:colId xmlns:a16="http://schemas.microsoft.com/office/drawing/2014/main" val="3342595902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4107702647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1358121225"/>
                    </a:ext>
                  </a:extLst>
                </a:gridCol>
                <a:gridCol w="488104">
                  <a:extLst>
                    <a:ext uri="{9D8B030D-6E8A-4147-A177-3AD203B41FA5}">
                      <a16:colId xmlns:a16="http://schemas.microsoft.com/office/drawing/2014/main" val="280364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531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8E0F204-0B80-4D5A-9214-FC04AFFE3F69}"/>
              </a:ext>
            </a:extLst>
          </p:cNvPr>
          <p:cNvSpPr txBox="1"/>
          <p:nvPr/>
        </p:nvSpPr>
        <p:spPr>
          <a:xfrm flipH="1">
            <a:off x="2468252" y="5553499"/>
            <a:ext cx="3125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30</a:t>
            </a:r>
            <a:r>
              <a:rPr lang="ko-KR" altLang="en-US" dirty="0"/>
              <a:t>메시지를 받은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REPLY </a:t>
            </a:r>
            <a:r>
              <a:rPr lang="ko-KR" altLang="en-US" dirty="0"/>
              <a:t>를 담은</a:t>
            </a:r>
            <a:r>
              <a:rPr lang="en-US" altLang="ko-KR" dirty="0"/>
              <a:t> TYPE</a:t>
            </a:r>
            <a:r>
              <a:rPr lang="ko-KR" altLang="en-US" dirty="0"/>
              <a:t> </a:t>
            </a:r>
            <a:r>
              <a:rPr lang="en-US" altLang="ko-KR" dirty="0"/>
              <a:t>40</a:t>
            </a:r>
            <a:r>
              <a:rPr lang="ko-KR" altLang="en-US" dirty="0"/>
              <a:t>메세지를 </a:t>
            </a:r>
            <a:r>
              <a:rPr lang="en-US" altLang="ko-KR" dirty="0"/>
              <a:t>A</a:t>
            </a:r>
            <a:r>
              <a:rPr lang="ko-KR" altLang="en-US" dirty="0"/>
              <a:t>한테 보냅니다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594</Words>
  <Application>Microsoft Office PowerPoint</Application>
  <PresentationFormat>와이드스크린</PresentationFormat>
  <Paragraphs>120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Symbols</vt:lpstr>
      <vt:lpstr>Malgun Gothic</vt:lpstr>
      <vt:lpstr>Malgun Gothic</vt:lpstr>
      <vt:lpstr>Arial</vt:lpstr>
      <vt:lpstr>Calibri</vt:lpstr>
      <vt:lpstr>Courier New</vt:lpstr>
      <vt:lpstr>nsl2</vt:lpstr>
      <vt:lpstr>Sensor Network-final project</vt:lpstr>
      <vt:lpstr>3개의 파일 작성(final_project_client.c, final_project_server.c , final_project_both.h)</vt:lpstr>
      <vt:lpstr>기본 설명</vt:lpstr>
      <vt:lpstr>동작과정(1)- C입장에서 서술</vt:lpstr>
      <vt:lpstr>동작과정(2)- C입장에서 서술</vt:lpstr>
      <vt:lpstr>동작과정(3)- C입장에서 서술</vt:lpstr>
      <vt:lpstr>동작과정(4)- C입장에서 서술</vt:lpstr>
      <vt:lpstr>동작과정(5)- C입장에서 서술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이 동현</cp:lastModifiedBy>
  <cp:revision>41</cp:revision>
  <cp:lastPrinted>2021-07-22T03:35:11Z</cp:lastPrinted>
  <dcterms:created xsi:type="dcterms:W3CDTF">2014-03-19T10:21:19Z</dcterms:created>
  <dcterms:modified xsi:type="dcterms:W3CDTF">2021-08-28T03:12:59Z</dcterms:modified>
</cp:coreProperties>
</file>