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2" type="body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Blank">
  <p:cSld name="True 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9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" name="Google Shape;27;p19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8" name="Google Shape;28;p19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0"/>
          <p:cNvSpPr txBox="1"/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2">
  <p:cSld name="Title Slid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idx="1" type="subTitle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section Header">
  <p:cSld name="Sub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/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indent="-330200" lvl="2" marL="13716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Jan Ruth, Konrad Wolsing, Klaus Wehrle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CoNext’ 19: proceedings of the 15th international conference on emerging networking experiments and technologies</a:t>
            </a:r>
            <a:endParaRPr/>
          </a:p>
        </p:txBody>
      </p:sp>
      <p:sp>
        <p:nvSpPr>
          <p:cNvPr id="83" name="Google Shape;83;p1"/>
          <p:cNvSpPr txBox="1"/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Perceiving QUIC : Do Users Notice or Even Care?</a:t>
            </a:r>
            <a:endParaRPr/>
          </a:p>
        </p:txBody>
      </p:sp>
      <p:sp>
        <p:nvSpPr>
          <p:cNvPr id="84" name="Google Shape;84;p1"/>
          <p:cNvSpPr txBox="1"/>
          <p:nvPr>
            <p:ph idx="2" type="body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Dong Hyeon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Chung-Ang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enjoying1018@naver.com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July. 8th 2021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cap="flat" cmpd="sng" w="381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0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Filter Invalid Response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5807968" y="1268760"/>
            <a:ext cx="6048672" cy="52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R1: A video in the study has not been played. 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R2: A video has stalled.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Char char="▪"/>
            </a:pPr>
            <a:r>
              <a:rPr lang="en-US">
                <a:solidFill>
                  <a:srgbClr val="FF0000"/>
                </a:solidFill>
              </a:rPr>
              <a:t>R3</a:t>
            </a:r>
            <a:r>
              <a:rPr lang="en-US"/>
              <a:t>: </a:t>
            </a:r>
            <a:r>
              <a:rPr lang="en-US" sz="2000"/>
              <a:t>window not in the foreground over 10sec.</a:t>
            </a:r>
            <a:endParaRPr sz="200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Char char="▪"/>
            </a:pPr>
            <a:r>
              <a:rPr lang="en-US">
                <a:solidFill>
                  <a:srgbClr val="FF0000"/>
                </a:solidFill>
              </a:rPr>
              <a:t>R4</a:t>
            </a:r>
            <a:r>
              <a:rPr lang="en-US"/>
              <a:t>: A vote was placed before the FVC.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R5: A study took longer than 25 min or a question took longer than 2 min.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R6: A randomly placed control video was answered wrong.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R7: A control question was answered wrong.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2" y="1059175"/>
            <a:ext cx="5639239" cy="26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Results: Study1 – Do Users Notice a difference?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190459" y="5013176"/>
            <a:ext cx="11811083" cy="1516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the agreement for observing a difference rises when the networks become slower.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Fast network-&gt; hard to recognize difference-&gt; more replays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Char char="▪"/>
            </a:pPr>
            <a:r>
              <a:rPr lang="en-US">
                <a:solidFill>
                  <a:srgbClr val="FF0000"/>
                </a:solidFill>
              </a:rPr>
              <a:t>in networks with high bandwidths, perceiving a difference seems to be more challenging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9731" y="1124744"/>
            <a:ext cx="450014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4">
            <a:alphaModFix/>
          </a:blip>
          <a:srcRect b="2998" l="0" r="-403" t="0"/>
          <a:stretch/>
        </p:blipFill>
        <p:spPr>
          <a:xfrm>
            <a:off x="7356222" y="3492261"/>
            <a:ext cx="4807162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25" y="1124744"/>
            <a:ext cx="6954123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2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Results: Study2 –  Do Users Care?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190458" y="5481228"/>
            <a:ext cx="11811083" cy="11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There is not big difference …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>
                <a:solidFill>
                  <a:schemeClr val="dk1"/>
                </a:solidFill>
              </a:rPr>
              <a:t>Slower network🡪 bigger difference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9731" y="1124744"/>
            <a:ext cx="450014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/>
          <p:cNvPicPr preferRelativeResize="0"/>
          <p:nvPr/>
        </p:nvPicPr>
        <p:blipFill rotWithShape="1">
          <a:blip r:embed="rId4">
            <a:alphaModFix/>
          </a:blip>
          <a:srcRect b="2998" l="0" r="-403" t="0"/>
          <a:stretch/>
        </p:blipFill>
        <p:spPr>
          <a:xfrm>
            <a:off x="7356222" y="3492261"/>
            <a:ext cx="4807162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459" y="1030211"/>
            <a:ext cx="6963839" cy="37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3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Compare with Technical Metrics.</a:t>
            </a:r>
            <a:endParaRPr/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190458" y="5404604"/>
            <a:ext cx="11811083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Best correlation: SI(Speed Index)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Worst correlation: PLT(Page Load Time)</a:t>
            </a:r>
            <a:endParaRPr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520" y="1196752"/>
            <a:ext cx="8359821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4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190459" y="1052736"/>
            <a:ext cx="3961325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400"/>
              <a:buChar char="▪"/>
            </a:pPr>
            <a:r>
              <a:rPr lang="en-US">
                <a:solidFill>
                  <a:srgbClr val="538CD5"/>
                </a:solidFill>
              </a:rPr>
              <a:t>Can I believe this report?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rPr lang="en-US"/>
              <a:t>1) Filtering Rules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5951984" y="1052736"/>
            <a:ext cx="4752528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None/>
            </a:pPr>
            <a:r>
              <a:t/>
            </a:r>
            <a:endParaRPr b="0" sz="2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2) “Internet” group is not reliable</a:t>
            </a:r>
            <a:endParaRPr b="0" sz="2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2370804"/>
            <a:ext cx="4248472" cy="300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3726" y="2249351"/>
            <a:ext cx="6057199" cy="2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b="36839" l="43966" r="43966" t="0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b="0" l="0" r="0"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QUIC!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59" y="1772816"/>
            <a:ext cx="5400600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939" y="2569310"/>
            <a:ext cx="5165954" cy="23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Benefits of QUIC!(performance)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4583832" y="5931909"/>
            <a:ext cx="34563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Save 1 RTT!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8000" l="16925" r="24013" t="19813"/>
          <a:stretch/>
        </p:blipFill>
        <p:spPr>
          <a:xfrm>
            <a:off x="335360" y="1196752"/>
            <a:ext cx="5328592" cy="470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8000" l="17516" r="24011" t="19813"/>
          <a:stretch/>
        </p:blipFill>
        <p:spPr>
          <a:xfrm>
            <a:off x="6096000" y="1196752"/>
            <a:ext cx="5544616" cy="470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Many Studies…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000"/>
              <a:buChar char="▪"/>
            </a:pPr>
            <a:r>
              <a:rPr lang="en-US" sz="3000"/>
              <a:t>Many Studies says : QUIC is great!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3000"/>
              <a:buChar char="▪"/>
            </a:pPr>
            <a:r>
              <a:rPr lang="en-US" sz="3000"/>
              <a:t>However, there is some blind spot in past experiments…</a:t>
            </a:r>
            <a:endParaRPr/>
          </a:p>
          <a:p>
            <a:pPr indent="-211379" lvl="0" marL="211379" rtl="0" algn="l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2500"/>
              <a:buFont typeface="Arial"/>
              <a:buChar char="•"/>
            </a:pPr>
            <a:r>
              <a:rPr b="0" i="0" lang="en-US" sz="2500" u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Many studies utilize the PLT(Page Load Time) to measure performance.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2500"/>
              <a:buNone/>
            </a:pPr>
            <a:r>
              <a:rPr b="0" i="0" lang="en-US" sz="2500" u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-&gt; PLT</a:t>
            </a:r>
            <a:r>
              <a:rPr lang="en-US" sz="25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does not correlate well with human-perceived performance.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2500"/>
              <a:buNone/>
            </a:pPr>
            <a:r>
              <a:t/>
            </a:r>
            <a:endParaRPr b="0" i="0" sz="2500" u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379" lvl="0" marL="211379" rtl="0" algn="l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2500"/>
              <a:buFont typeface="Arial"/>
              <a:buChar char="•"/>
            </a:pPr>
            <a:r>
              <a:rPr b="0" i="0" lang="en-US" sz="2500" u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QUIC is too optimized in the </a:t>
            </a:r>
            <a:r>
              <a:rPr lang="en-US" sz="2500">
                <a:solidFill>
                  <a:srgbClr val="1F497D"/>
                </a:solidFill>
              </a:rPr>
              <a:t>past </a:t>
            </a:r>
            <a:r>
              <a:rPr b="0" i="0" lang="en-US" sz="2500" u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experiments!</a:t>
            </a:r>
            <a:endParaRPr/>
          </a:p>
          <a:p>
            <a:pPr indent="-52629" lvl="0" marL="211379" rtl="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1F497D"/>
              </a:solidFill>
            </a:endParaRPr>
          </a:p>
          <a:p>
            <a:pPr indent="-52629" lvl="0" marL="211379" rtl="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2500"/>
              <a:buFont typeface="Arial"/>
              <a:buNone/>
            </a:pPr>
            <a:r>
              <a:t/>
            </a:r>
            <a:endParaRPr b="0" i="0" sz="2500" u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0"/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🡺In this Study, we measure QoE!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rPr lang="en-US" sz="2400"/>
              <a:t>: do humans even notice a difference, and if so, how much of a difference does it make?</a:t>
            </a:r>
            <a:endParaRPr b="0" i="0" sz="3000" u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5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Study 1 (A/B test): Do Users Notice?</a:t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440" y="1009748"/>
            <a:ext cx="9937104" cy="546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Study 2 (Rating): Do Users Care?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9656" y="1244864"/>
            <a:ext cx="5616624" cy="52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7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Settings(1)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190459" y="1052736"/>
            <a:ext cx="11811083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ct val="100000"/>
              <a:buChar char="▪"/>
            </a:pPr>
            <a:r>
              <a:rPr lang="en-US"/>
              <a:t>Use self-hosted server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ct val="100000"/>
              <a:buNone/>
            </a:pPr>
            <a:r>
              <a:rPr lang="en-US"/>
              <a:t>- enabling control experiments. = we can make tuned protocols.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ct val="100000"/>
              <a:buNone/>
            </a:pPr>
            <a:r>
              <a:rPr lang="en-US"/>
              <a:t>- choose website , and replicate them.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528" y="2494046"/>
            <a:ext cx="8016935" cy="38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8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Settings(2)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190459" y="1052736"/>
            <a:ext cx="11811083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2998" l="0" r="-403" t="0"/>
          <a:stretch/>
        </p:blipFill>
        <p:spPr>
          <a:xfrm>
            <a:off x="2135560" y="2060848"/>
            <a:ext cx="7811034" cy="234007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190458" y="1038275"/>
            <a:ext cx="11811083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- Various networks to simulate good/bad environment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How participants feel with different network(with same protocol)?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None/>
            </a:pPr>
            <a:r>
              <a:t/>
            </a:r>
            <a:endParaRPr b="0" sz="2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None/>
            </a:pPr>
            <a:r>
              <a:t/>
            </a:r>
            <a:endParaRPr b="0" sz="2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None/>
            </a:pPr>
            <a:r>
              <a:t/>
            </a:r>
            <a:endParaRPr b="0" sz="2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155806" y="5085184"/>
            <a:ext cx="11811083" cy="1453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ct val="100000"/>
              <a:buFont typeface="Noto Sans Symbols"/>
              <a:buNone/>
            </a:pPr>
            <a:r>
              <a:rPr b="0" lang="en-US" sz="24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Extra Settings: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ct val="100000"/>
              <a:buFont typeface="Noto Sans Symbols"/>
              <a:buNone/>
            </a:pPr>
            <a:r>
              <a:rPr b="0" lang="en-US" sz="24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-     informing the participants on the study goals and its procedure -&gt; reduce noise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-     </a:t>
            </a:r>
            <a:r>
              <a:rPr b="0" lang="en-US" sz="24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rendered a Web browser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-     </a:t>
            </a:r>
            <a:r>
              <a:rPr b="0" lang="en-US" sz="24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No violence contents</a:t>
            </a:r>
            <a:endParaRPr b="0" sz="2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Participants : Three Groups 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Group1: Lab Study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rPr lang="en-US"/>
              <a:t>28 videos for A/B study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rPr lang="en-US"/>
              <a:t>(rating study) 27 videos = 11 in the work + 11 in the free time + 5 in the plane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1F497D"/>
              </a:buClr>
              <a:buSzPts val="2300"/>
              <a:buFont typeface="Calibri"/>
              <a:buChar char="-"/>
            </a:pPr>
            <a:r>
              <a:rPr lang="en-US" sz="2300">
                <a:solidFill>
                  <a:srgbClr val="1F497D"/>
                </a:solidFill>
              </a:rPr>
              <a:t>Used for control 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300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Group2: Microworker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rPr lang="en-US"/>
              <a:t>26 videos for A/B study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rPr lang="en-US"/>
              <a:t>(rating study) 27 videos = 11 in the work + 11 in the free time + 5 in the plane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Char char="▪"/>
            </a:pPr>
            <a:r>
              <a:rPr lang="en-US"/>
              <a:t>Group3: Internet(advertisement)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rPr lang="en-US"/>
              <a:t>14 videos for A/B study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rPr lang="en-US"/>
              <a:t>(rating study) 15 videos = 6 in the work + 6 in the free time + 3 in the plane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2014-03-19T10:21:19Z</dcterms:created>
  <dc:creator>jeongyeup.paek</dc:creator>
</cp:coreProperties>
</file>