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73" r:id="rId5"/>
    <p:sldId id="275" r:id="rId6"/>
    <p:sldId id="278" r:id="rId7"/>
    <p:sldId id="276" r:id="rId8"/>
    <p:sldId id="274" r:id="rId9"/>
    <p:sldId id="277" r:id="rId10"/>
    <p:sldId id="259" r:id="rId11"/>
    <p:sldId id="271" r:id="rId12"/>
    <p:sldId id="272" r:id="rId13"/>
    <p:sldId id="281" r:id="rId14"/>
    <p:sldId id="282" r:id="rId15"/>
    <p:sldId id="260" r:id="rId16"/>
    <p:sldId id="279" r:id="rId17"/>
    <p:sldId id="280" r:id="rId18"/>
    <p:sldId id="269" r:id="rId19"/>
    <p:sldId id="270" r:id="rId20"/>
  </p:sldIdLst>
  <p:sldSz cx="12192000" cy="6858000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h62j3D0VW41gOD0VYX5jfsI/Ga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1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1259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82913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76038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31503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23754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35726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807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6963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4494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8276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3732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5950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7"/>
          <p:cNvSpPr txBox="1">
            <a:spLocks noGrp="1"/>
          </p:cNvSpPr>
          <p:nvPr>
            <p:ph type="subTitle" idx="1"/>
          </p:nvPr>
        </p:nvSpPr>
        <p:spPr>
          <a:xfrm>
            <a:off x="767408" y="4005064"/>
            <a:ext cx="10801200" cy="108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title"/>
          </p:nvPr>
        </p:nvSpPr>
        <p:spPr>
          <a:xfrm>
            <a:off x="719403" y="2204864"/>
            <a:ext cx="10849205" cy="1727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7"/>
          <p:cNvSpPr txBox="1">
            <a:spLocks noGrp="1"/>
          </p:cNvSpPr>
          <p:nvPr>
            <p:ph type="body" idx="2"/>
          </p:nvPr>
        </p:nvSpPr>
        <p:spPr>
          <a:xfrm>
            <a:off x="767408" y="5085184"/>
            <a:ext cx="10801200" cy="1224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Blank">
  <p:cSld name="True 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6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" name="Google Shape;20;p18"/>
          <p:cNvCxnSpPr/>
          <p:nvPr/>
        </p:nvCxnSpPr>
        <p:spPr>
          <a:xfrm>
            <a:off x="119336" y="908721"/>
            <a:ext cx="11882205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1" name="Google Shape;21;p18"/>
          <p:cNvSpPr/>
          <p:nvPr/>
        </p:nvSpPr>
        <p:spPr>
          <a:xfrm>
            <a:off x="11568608" y="760086"/>
            <a:ext cx="216024" cy="220641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8"/>
          <p:cNvSpPr/>
          <p:nvPr/>
        </p:nvSpPr>
        <p:spPr>
          <a:xfrm>
            <a:off x="288535" y="836714"/>
            <a:ext cx="118833" cy="14401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body" idx="1"/>
          </p:nvPr>
        </p:nvSpPr>
        <p:spPr>
          <a:xfrm>
            <a:off x="190459" y="1052736"/>
            <a:ext cx="11811083" cy="547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1800"/>
              <a:buChar char="▪"/>
              <a:defRPr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7" name="Google Shape;27;p19"/>
          <p:cNvCxnSpPr/>
          <p:nvPr/>
        </p:nvCxnSpPr>
        <p:spPr>
          <a:xfrm>
            <a:off x="119336" y="908721"/>
            <a:ext cx="11882205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8" name="Google Shape;28;p19"/>
          <p:cNvSpPr/>
          <p:nvPr/>
        </p:nvSpPr>
        <p:spPr>
          <a:xfrm>
            <a:off x="288535" y="836714"/>
            <a:ext cx="118833" cy="14401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19"/>
          <p:cNvSpPr/>
          <p:nvPr/>
        </p:nvSpPr>
        <p:spPr>
          <a:xfrm>
            <a:off x="11568608" y="760086"/>
            <a:ext cx="216024" cy="220641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0"/>
          <p:cNvSpPr txBox="1">
            <a:spLocks noGrp="1"/>
          </p:cNvSpPr>
          <p:nvPr>
            <p:ph type="subTitle" idx="1"/>
          </p:nvPr>
        </p:nvSpPr>
        <p:spPr>
          <a:xfrm>
            <a:off x="983432" y="2708920"/>
            <a:ext cx="10369152" cy="1014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title"/>
          </p:nvPr>
        </p:nvSpPr>
        <p:spPr>
          <a:xfrm>
            <a:off x="983432" y="3795655"/>
            <a:ext cx="10369152" cy="1296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body" idx="2"/>
          </p:nvPr>
        </p:nvSpPr>
        <p:spPr>
          <a:xfrm>
            <a:off x="983426" y="5091799"/>
            <a:ext cx="10368899" cy="108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5" name="Google Shape;35;p20"/>
          <p:cNvCxnSpPr/>
          <p:nvPr/>
        </p:nvCxnSpPr>
        <p:spPr>
          <a:xfrm>
            <a:off x="10632504" y="332656"/>
            <a:ext cx="1290743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6" name="Google Shape;36;p20"/>
          <p:cNvSpPr/>
          <p:nvPr/>
        </p:nvSpPr>
        <p:spPr>
          <a:xfrm>
            <a:off x="11707223" y="260649"/>
            <a:ext cx="118833" cy="14401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20"/>
          <p:cNvSpPr/>
          <p:nvPr/>
        </p:nvSpPr>
        <p:spPr>
          <a:xfrm>
            <a:off x="10724294" y="260649"/>
            <a:ext cx="118833" cy="14401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_2">
  <p:cSld name="Title Slide_2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1"/>
          <p:cNvSpPr txBox="1">
            <a:spLocks noGrp="1"/>
          </p:cNvSpPr>
          <p:nvPr>
            <p:ph type="subTitle" idx="1"/>
          </p:nvPr>
        </p:nvSpPr>
        <p:spPr>
          <a:xfrm>
            <a:off x="1828800" y="4005066"/>
            <a:ext cx="8534400" cy="1008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title"/>
          </p:nvPr>
        </p:nvSpPr>
        <p:spPr>
          <a:xfrm>
            <a:off x="719403" y="2204864"/>
            <a:ext cx="10849205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2"/>
          </p:nvPr>
        </p:nvSpPr>
        <p:spPr>
          <a:xfrm>
            <a:off x="1828800" y="5013177"/>
            <a:ext cx="8534400" cy="1008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>
                <a:solidFill>
                  <a:srgbClr val="7F7F7F"/>
                </a:solidFill>
              </a:defRPr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section Header">
  <p:cSld name="Subsection 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2"/>
          <p:cNvSpPr txBox="1">
            <a:spLocks noGrp="1"/>
          </p:cNvSpPr>
          <p:nvPr>
            <p:ph type="subTitle" idx="1"/>
          </p:nvPr>
        </p:nvSpPr>
        <p:spPr>
          <a:xfrm>
            <a:off x="205811" y="1997478"/>
            <a:ext cx="6207422" cy="858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title"/>
          </p:nvPr>
        </p:nvSpPr>
        <p:spPr>
          <a:xfrm>
            <a:off x="196999" y="980728"/>
            <a:ext cx="6207422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6" name="Google Shape;46;p22"/>
          <p:cNvCxnSpPr/>
          <p:nvPr/>
        </p:nvCxnSpPr>
        <p:spPr>
          <a:xfrm>
            <a:off x="10632504" y="332656"/>
            <a:ext cx="1290743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47" name="Google Shape;47;p22"/>
          <p:cNvSpPr/>
          <p:nvPr/>
        </p:nvSpPr>
        <p:spPr>
          <a:xfrm>
            <a:off x="11707223" y="260649"/>
            <a:ext cx="118833" cy="14401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22"/>
          <p:cNvSpPr/>
          <p:nvPr/>
        </p:nvSpPr>
        <p:spPr>
          <a:xfrm>
            <a:off x="10724294" y="260649"/>
            <a:ext cx="118833" cy="14401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" name="Google Shape;49;p22"/>
          <p:cNvCxnSpPr/>
          <p:nvPr/>
        </p:nvCxnSpPr>
        <p:spPr>
          <a:xfrm>
            <a:off x="154897" y="1843566"/>
            <a:ext cx="6249524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0" name="Google Shape;50;p22"/>
          <p:cNvSpPr/>
          <p:nvPr/>
        </p:nvSpPr>
        <p:spPr>
          <a:xfrm>
            <a:off x="6066605" y="1710761"/>
            <a:ext cx="202805" cy="214764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22"/>
          <p:cNvSpPr/>
          <p:nvPr/>
        </p:nvSpPr>
        <p:spPr>
          <a:xfrm>
            <a:off x="324096" y="1789442"/>
            <a:ext cx="118833" cy="14401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22"/>
          <p:cNvSpPr txBox="1">
            <a:spLocks noGrp="1"/>
          </p:cNvSpPr>
          <p:nvPr>
            <p:ph type="body" idx="2"/>
          </p:nvPr>
        </p:nvSpPr>
        <p:spPr>
          <a:xfrm>
            <a:off x="196999" y="2999749"/>
            <a:ext cx="6216234" cy="3529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2000"/>
              <a:buChar char="▪"/>
              <a:defRPr sz="2000"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2pPr>
            <a:lvl3pPr marL="1371600" lvl="2" indent="-3302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600"/>
              <a:buChar char="o"/>
              <a:defRPr sz="1600"/>
            </a:lvl3pPr>
            <a:lvl4pPr marL="1828800" lvl="3" indent="-3175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✔"/>
              <a:defRPr sz="1400"/>
            </a:lvl4pPr>
            <a:lvl5pPr marL="2286000" lvl="4" indent="-3175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⮚"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3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23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body" idx="1"/>
          </p:nvPr>
        </p:nvSpPr>
        <p:spPr>
          <a:xfrm>
            <a:off x="190418" y="1052650"/>
            <a:ext cx="5833493" cy="547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1800"/>
              <a:buChar char="▪"/>
              <a:defRPr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body" idx="2"/>
          </p:nvPr>
        </p:nvSpPr>
        <p:spPr>
          <a:xfrm>
            <a:off x="6168007" y="1052514"/>
            <a:ext cx="5833493" cy="547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1800"/>
              <a:buChar char="▪"/>
              <a:defRPr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58" name="Google Shape;58;p23"/>
          <p:cNvCxnSpPr/>
          <p:nvPr/>
        </p:nvCxnSpPr>
        <p:spPr>
          <a:xfrm>
            <a:off x="119336" y="908721"/>
            <a:ext cx="11882205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9" name="Google Shape;59;p23"/>
          <p:cNvSpPr/>
          <p:nvPr/>
        </p:nvSpPr>
        <p:spPr>
          <a:xfrm>
            <a:off x="288535" y="836714"/>
            <a:ext cx="118833" cy="14401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3"/>
          <p:cNvSpPr/>
          <p:nvPr/>
        </p:nvSpPr>
        <p:spPr>
          <a:xfrm>
            <a:off x="11568608" y="760086"/>
            <a:ext cx="216024" cy="220641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2">
  <p:cSld name="Two Content 2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body" idx="1"/>
          </p:nvPr>
        </p:nvSpPr>
        <p:spPr>
          <a:xfrm>
            <a:off x="190418" y="1052650"/>
            <a:ext cx="5833569" cy="547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1800"/>
              <a:buChar char="▪"/>
              <a:defRPr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body" idx="2"/>
          </p:nvPr>
        </p:nvSpPr>
        <p:spPr>
          <a:xfrm>
            <a:off x="6167931" y="1052514"/>
            <a:ext cx="5833569" cy="547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1800"/>
              <a:buChar char="▪"/>
              <a:defRPr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24"/>
          <p:cNvCxnSpPr/>
          <p:nvPr/>
        </p:nvCxnSpPr>
        <p:spPr>
          <a:xfrm>
            <a:off x="119336" y="908721"/>
            <a:ext cx="11882205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67" name="Google Shape;67;p24"/>
          <p:cNvSpPr/>
          <p:nvPr/>
        </p:nvSpPr>
        <p:spPr>
          <a:xfrm>
            <a:off x="288535" y="836714"/>
            <a:ext cx="118833" cy="14401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24"/>
          <p:cNvSpPr/>
          <p:nvPr/>
        </p:nvSpPr>
        <p:spPr>
          <a:xfrm>
            <a:off x="11568608" y="760086"/>
            <a:ext cx="216024" cy="220641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9" name="Google Shape;69;p24"/>
          <p:cNvCxnSpPr/>
          <p:nvPr/>
        </p:nvCxnSpPr>
        <p:spPr>
          <a:xfrm>
            <a:off x="6023992" y="1052514"/>
            <a:ext cx="0" cy="5476874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5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2" name="Google Shape;72;p25"/>
          <p:cNvCxnSpPr/>
          <p:nvPr/>
        </p:nvCxnSpPr>
        <p:spPr>
          <a:xfrm>
            <a:off x="10632504" y="332656"/>
            <a:ext cx="1290743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73" name="Google Shape;73;p25"/>
          <p:cNvSpPr/>
          <p:nvPr/>
        </p:nvSpPr>
        <p:spPr>
          <a:xfrm>
            <a:off x="11707223" y="260649"/>
            <a:ext cx="118833" cy="14401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25"/>
          <p:cNvSpPr/>
          <p:nvPr/>
        </p:nvSpPr>
        <p:spPr>
          <a:xfrm>
            <a:off x="10724294" y="260649"/>
            <a:ext cx="118833" cy="14401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body" idx="1"/>
          </p:nvPr>
        </p:nvSpPr>
        <p:spPr>
          <a:xfrm>
            <a:off x="190459" y="1052736"/>
            <a:ext cx="11811083" cy="547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49442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ourier New"/>
              <a:buChar char="o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✔"/>
              <a:defRPr sz="1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Noto Sans Symbols"/>
              <a:buChar char="⮚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"/>
          <p:cNvSpPr txBox="1">
            <a:spLocks noGrp="1"/>
          </p:cNvSpPr>
          <p:nvPr>
            <p:ph type="subTitle" idx="1"/>
          </p:nvPr>
        </p:nvSpPr>
        <p:spPr>
          <a:xfrm>
            <a:off x="767408" y="4005064"/>
            <a:ext cx="10801200" cy="108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dirty="0"/>
              <a:t>Quentin De </a:t>
            </a:r>
            <a:r>
              <a:rPr lang="en-US" dirty="0" err="1"/>
              <a:t>Coninck</a:t>
            </a:r>
            <a:r>
              <a:rPr lang="en-US" dirty="0"/>
              <a:t>, Francois Michel, Maxime </a:t>
            </a:r>
            <a:r>
              <a:rPr lang="en-US" dirty="0" err="1"/>
              <a:t>Piraux</a:t>
            </a:r>
            <a:r>
              <a:rPr lang="en-US" dirty="0"/>
              <a:t>, Florentine Rochet, Thomas Given-Wilson, Axel </a:t>
            </a:r>
            <a:r>
              <a:rPr lang="en-US" dirty="0" err="1"/>
              <a:t>Legay</a:t>
            </a:r>
            <a:r>
              <a:rPr lang="en-US" dirty="0"/>
              <a:t>, Olivier Pereira, Olivier Bonaventure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dirty="0"/>
              <a:t>SIGCOMM 19’: Proceedings of the ACM Special Interest Group on Data Communication</a:t>
            </a:r>
            <a:r>
              <a:rPr lang="en-US" altLang="ko-KR" b="0" dirty="0">
                <a:latin typeface="Merriweather Sans"/>
              </a:rPr>
              <a:t> </a:t>
            </a:r>
            <a:endParaRPr dirty="0"/>
          </a:p>
        </p:txBody>
      </p:sp>
      <p:sp>
        <p:nvSpPr>
          <p:cNvPr id="83" name="Google Shape;83;p1"/>
          <p:cNvSpPr txBox="1">
            <a:spLocks noGrp="1"/>
          </p:cNvSpPr>
          <p:nvPr>
            <p:ph type="title"/>
          </p:nvPr>
        </p:nvSpPr>
        <p:spPr>
          <a:xfrm>
            <a:off x="719403" y="2780928"/>
            <a:ext cx="10849205" cy="1151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dirty="0" err="1"/>
              <a:t>Pluginizing</a:t>
            </a:r>
            <a:r>
              <a:rPr lang="en-US" dirty="0"/>
              <a:t> QUIC</a:t>
            </a:r>
            <a:endParaRPr dirty="0"/>
          </a:p>
        </p:txBody>
      </p:sp>
      <p:sp>
        <p:nvSpPr>
          <p:cNvPr id="84" name="Google Shape;84;p1"/>
          <p:cNvSpPr txBox="1">
            <a:spLocks noGrp="1"/>
          </p:cNvSpPr>
          <p:nvPr>
            <p:ph type="body" idx="2"/>
          </p:nvPr>
        </p:nvSpPr>
        <p:spPr>
          <a:xfrm>
            <a:off x="767408" y="5085184"/>
            <a:ext cx="10801200" cy="1224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 dirty="0"/>
              <a:t>Dong Hyeon Lee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 dirty="0"/>
              <a:t>Chung-Ang University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 dirty="0"/>
              <a:t>enjoying1018@naver.com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 dirty="0"/>
              <a:t>July. 22nd 2021</a:t>
            </a:r>
            <a:endParaRPr dirty="0"/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36560" y="142982"/>
            <a:ext cx="952731" cy="89424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"/>
          <p:cNvCxnSpPr/>
          <p:nvPr/>
        </p:nvCxnSpPr>
        <p:spPr>
          <a:xfrm>
            <a:off x="839416" y="3881083"/>
            <a:ext cx="1290743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87" name="Google Shape;87;p1"/>
          <p:cNvSpPr/>
          <p:nvPr/>
        </p:nvSpPr>
        <p:spPr>
          <a:xfrm>
            <a:off x="1914135" y="3809076"/>
            <a:ext cx="118833" cy="14401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931206" y="3809076"/>
            <a:ext cx="118833" cy="14401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2967" y="259695"/>
            <a:ext cx="1356478" cy="660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12" name="Google Shape;112;p4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dirty="0"/>
              <a:t>Exchange plugin – client doesn’t have plugin</a:t>
            </a:r>
            <a:endParaRPr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6B7708-221D-4811-85EC-1181FBD3C83A}"/>
              </a:ext>
            </a:extLst>
          </p:cNvPr>
          <p:cNvSpPr/>
          <p:nvPr/>
        </p:nvSpPr>
        <p:spPr>
          <a:xfrm>
            <a:off x="1611984" y="1200529"/>
            <a:ext cx="131975" cy="54486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97AEB7-9B9C-400E-A65C-18ACC37E8287}"/>
              </a:ext>
            </a:extLst>
          </p:cNvPr>
          <p:cNvSpPr/>
          <p:nvPr/>
        </p:nvSpPr>
        <p:spPr>
          <a:xfrm>
            <a:off x="9767741" y="1191102"/>
            <a:ext cx="131975" cy="54486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D61B3ECA-8B6F-4B9D-9FBD-6CBE9E262A6F}"/>
              </a:ext>
            </a:extLst>
          </p:cNvPr>
          <p:cNvSpPr/>
          <p:nvPr/>
        </p:nvSpPr>
        <p:spPr>
          <a:xfrm>
            <a:off x="1916746" y="1917257"/>
            <a:ext cx="7767686" cy="246658"/>
          </a:xfrm>
          <a:prstGeom prst="rightArrow">
            <a:avLst>
              <a:gd name="adj1" fmla="val 50000"/>
              <a:gd name="adj2" fmla="val 6590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E2668D35-2CCE-4373-9882-57E21C20885F}"/>
              </a:ext>
            </a:extLst>
          </p:cNvPr>
          <p:cNvSpPr/>
          <p:nvPr/>
        </p:nvSpPr>
        <p:spPr>
          <a:xfrm rot="10800000">
            <a:off x="1893330" y="3132240"/>
            <a:ext cx="7767686" cy="246658"/>
          </a:xfrm>
          <a:prstGeom prst="rightArrow">
            <a:avLst>
              <a:gd name="adj1" fmla="val 50000"/>
              <a:gd name="adj2" fmla="val 6590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82D48A-BB5D-4743-82E2-697D59AD3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98129" y="1409414"/>
            <a:ext cx="1826877" cy="530967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altLang="ko-KR" dirty="0"/>
              <a:t>Client hello</a:t>
            </a:r>
            <a:endParaRPr lang="ko-KR" altLang="en-US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4650AD09-5483-452C-A6DA-F23600D71C1F}"/>
              </a:ext>
            </a:extLst>
          </p:cNvPr>
          <p:cNvSpPr/>
          <p:nvPr/>
        </p:nvSpPr>
        <p:spPr>
          <a:xfrm>
            <a:off x="1893330" y="4570757"/>
            <a:ext cx="7767686" cy="246658"/>
          </a:xfrm>
          <a:prstGeom prst="rightArrow">
            <a:avLst>
              <a:gd name="adj1" fmla="val 50000"/>
              <a:gd name="adj2" fmla="val 6590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1CDDD2F5-9307-44E9-B796-B0214AEB2E7F}"/>
              </a:ext>
            </a:extLst>
          </p:cNvPr>
          <p:cNvSpPr/>
          <p:nvPr/>
        </p:nvSpPr>
        <p:spPr>
          <a:xfrm rot="10800000">
            <a:off x="1827268" y="5805263"/>
            <a:ext cx="7767686" cy="246658"/>
          </a:xfrm>
          <a:prstGeom prst="rightArrow">
            <a:avLst>
              <a:gd name="adj1" fmla="val 50000"/>
              <a:gd name="adj2" fmla="val 6590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텍스트 개체 틀 4">
            <a:extLst>
              <a:ext uri="{FF2B5EF4-FFF2-40B4-BE49-F238E27FC236}">
                <a16:creationId xmlns:a16="http://schemas.microsoft.com/office/drawing/2014/main" id="{64A999E1-99FE-4768-A2C5-EDE7BF210742}"/>
              </a:ext>
            </a:extLst>
          </p:cNvPr>
          <p:cNvSpPr txBox="1">
            <a:spLocks/>
          </p:cNvSpPr>
          <p:nvPr/>
        </p:nvSpPr>
        <p:spPr>
          <a:xfrm>
            <a:off x="2452427" y="2595818"/>
            <a:ext cx="6238614" cy="530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1800"/>
              <a:buFont typeface="Noto Sans Symbols"/>
              <a:buChar char="▪"/>
              <a:defRPr sz="2400" b="0" i="0" u="none" strike="noStrike" cap="none">
                <a:solidFill>
                  <a:srgbClr val="49442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ourier New"/>
              <a:buChar char="o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✔"/>
              <a:defRPr sz="1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⮚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Font typeface="Noto Sans Symbols"/>
              <a:buNone/>
            </a:pPr>
            <a:r>
              <a:rPr lang="en-US" altLang="ko-KR" sz="2500" dirty="0"/>
              <a:t>Server hello: I want monitoring! Do you have?</a:t>
            </a:r>
            <a:endParaRPr lang="ko-KR" altLang="en-US" sz="2500" dirty="0"/>
          </a:p>
        </p:txBody>
      </p:sp>
      <p:sp>
        <p:nvSpPr>
          <p:cNvPr id="16" name="텍스트 개체 틀 4">
            <a:extLst>
              <a:ext uri="{FF2B5EF4-FFF2-40B4-BE49-F238E27FC236}">
                <a16:creationId xmlns:a16="http://schemas.microsoft.com/office/drawing/2014/main" id="{4DD58826-FEE0-46CF-AF9B-447F75702318}"/>
              </a:ext>
            </a:extLst>
          </p:cNvPr>
          <p:cNvSpPr txBox="1">
            <a:spLocks/>
          </p:cNvSpPr>
          <p:nvPr/>
        </p:nvSpPr>
        <p:spPr>
          <a:xfrm>
            <a:off x="3875783" y="4081739"/>
            <a:ext cx="4440433" cy="530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1800"/>
              <a:buFont typeface="Noto Sans Symbols"/>
              <a:buChar char="▪"/>
              <a:defRPr sz="2400" b="0" i="0" u="none" strike="noStrike" cap="none">
                <a:solidFill>
                  <a:srgbClr val="49442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ourier New"/>
              <a:buChar char="o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✔"/>
              <a:defRPr sz="1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⮚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Font typeface="Noto Sans Symbols"/>
              <a:buNone/>
            </a:pPr>
            <a:r>
              <a:rPr lang="en-US" altLang="ko-KR" sz="2500" dirty="0"/>
              <a:t>Request monitoring plugin</a:t>
            </a:r>
            <a:endParaRPr lang="ko-KR" altLang="en-US" sz="2500" dirty="0"/>
          </a:p>
        </p:txBody>
      </p:sp>
      <p:sp>
        <p:nvSpPr>
          <p:cNvPr id="17" name="텍스트 개체 틀 4">
            <a:extLst>
              <a:ext uri="{FF2B5EF4-FFF2-40B4-BE49-F238E27FC236}">
                <a16:creationId xmlns:a16="http://schemas.microsoft.com/office/drawing/2014/main" id="{42484EA4-B513-40E0-80A1-3002FF2D5357}"/>
              </a:ext>
            </a:extLst>
          </p:cNvPr>
          <p:cNvSpPr txBox="1">
            <a:spLocks/>
          </p:cNvSpPr>
          <p:nvPr/>
        </p:nvSpPr>
        <p:spPr>
          <a:xfrm>
            <a:off x="3771412" y="5214997"/>
            <a:ext cx="5221759" cy="530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1800"/>
              <a:buFont typeface="Noto Sans Symbols"/>
              <a:buChar char="▪"/>
              <a:defRPr sz="2400" b="0" i="0" u="none" strike="noStrike" cap="none">
                <a:solidFill>
                  <a:srgbClr val="49442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ourier New"/>
              <a:buChar char="o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✔"/>
              <a:defRPr sz="1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⮚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Font typeface="Noto Sans Symbols"/>
              <a:buNone/>
            </a:pPr>
            <a:r>
              <a:rPr lang="en-US" altLang="ko-KR" sz="2500" dirty="0"/>
              <a:t>Give monitoring plugin(bytecode)</a:t>
            </a:r>
            <a:endParaRPr lang="ko-KR" altLang="en-US" sz="2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12" name="Google Shape;112;p4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dirty="0"/>
              <a:t>Exchange plugin(2)- client have plugin</a:t>
            </a:r>
            <a:endParaRPr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6B7708-221D-4811-85EC-1181FBD3C83A}"/>
              </a:ext>
            </a:extLst>
          </p:cNvPr>
          <p:cNvSpPr/>
          <p:nvPr/>
        </p:nvSpPr>
        <p:spPr>
          <a:xfrm>
            <a:off x="1611984" y="1200529"/>
            <a:ext cx="131975" cy="54486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97AEB7-9B9C-400E-A65C-18ACC37E8287}"/>
              </a:ext>
            </a:extLst>
          </p:cNvPr>
          <p:cNvSpPr/>
          <p:nvPr/>
        </p:nvSpPr>
        <p:spPr>
          <a:xfrm>
            <a:off x="9767741" y="1191102"/>
            <a:ext cx="131975" cy="54486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D61B3ECA-8B6F-4B9D-9FBD-6CBE9E262A6F}"/>
              </a:ext>
            </a:extLst>
          </p:cNvPr>
          <p:cNvSpPr/>
          <p:nvPr/>
        </p:nvSpPr>
        <p:spPr>
          <a:xfrm>
            <a:off x="1916746" y="1917257"/>
            <a:ext cx="7767686" cy="246658"/>
          </a:xfrm>
          <a:prstGeom prst="rightArrow">
            <a:avLst>
              <a:gd name="adj1" fmla="val 50000"/>
              <a:gd name="adj2" fmla="val 6590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E2668D35-2CCE-4373-9882-57E21C20885F}"/>
              </a:ext>
            </a:extLst>
          </p:cNvPr>
          <p:cNvSpPr/>
          <p:nvPr/>
        </p:nvSpPr>
        <p:spPr>
          <a:xfrm rot="10800000">
            <a:off x="1893330" y="3132240"/>
            <a:ext cx="7767686" cy="246658"/>
          </a:xfrm>
          <a:prstGeom prst="rightArrow">
            <a:avLst>
              <a:gd name="adj1" fmla="val 50000"/>
              <a:gd name="adj2" fmla="val 6590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82D48A-BB5D-4743-82E2-697D59AD3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98129" y="1409414"/>
            <a:ext cx="1826877" cy="530967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altLang="ko-KR" dirty="0"/>
              <a:t>Client hello</a:t>
            </a:r>
            <a:endParaRPr lang="ko-KR" altLang="en-US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4650AD09-5483-452C-A6DA-F23600D71C1F}"/>
              </a:ext>
            </a:extLst>
          </p:cNvPr>
          <p:cNvSpPr/>
          <p:nvPr/>
        </p:nvSpPr>
        <p:spPr>
          <a:xfrm>
            <a:off x="1893330" y="4570757"/>
            <a:ext cx="7767686" cy="246658"/>
          </a:xfrm>
          <a:prstGeom prst="rightArrow">
            <a:avLst>
              <a:gd name="adj1" fmla="val 50000"/>
              <a:gd name="adj2" fmla="val 6590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1CDDD2F5-9307-44E9-B796-B0214AEB2E7F}"/>
              </a:ext>
            </a:extLst>
          </p:cNvPr>
          <p:cNvSpPr/>
          <p:nvPr/>
        </p:nvSpPr>
        <p:spPr>
          <a:xfrm rot="10800000">
            <a:off x="1827268" y="5805263"/>
            <a:ext cx="7767686" cy="246658"/>
          </a:xfrm>
          <a:prstGeom prst="rightArrow">
            <a:avLst>
              <a:gd name="adj1" fmla="val 50000"/>
              <a:gd name="adj2" fmla="val 6590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텍스트 개체 틀 4">
            <a:extLst>
              <a:ext uri="{FF2B5EF4-FFF2-40B4-BE49-F238E27FC236}">
                <a16:creationId xmlns:a16="http://schemas.microsoft.com/office/drawing/2014/main" id="{64A999E1-99FE-4768-A2C5-EDE7BF210742}"/>
              </a:ext>
            </a:extLst>
          </p:cNvPr>
          <p:cNvSpPr txBox="1">
            <a:spLocks/>
          </p:cNvSpPr>
          <p:nvPr/>
        </p:nvSpPr>
        <p:spPr>
          <a:xfrm>
            <a:off x="2452427" y="2595818"/>
            <a:ext cx="6238614" cy="530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1800"/>
              <a:buFont typeface="Noto Sans Symbols"/>
              <a:buChar char="▪"/>
              <a:defRPr sz="2400" b="0" i="0" u="none" strike="noStrike" cap="none">
                <a:solidFill>
                  <a:srgbClr val="49442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ourier New"/>
              <a:buChar char="o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✔"/>
              <a:defRPr sz="1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⮚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Font typeface="Noto Sans Symbols"/>
              <a:buNone/>
            </a:pPr>
            <a:r>
              <a:rPr lang="en-US" altLang="ko-KR" sz="2500" dirty="0"/>
              <a:t>Server hello: I want monitoring! Do you have?</a:t>
            </a:r>
            <a:endParaRPr lang="ko-KR" altLang="en-US" sz="2500" dirty="0"/>
          </a:p>
        </p:txBody>
      </p:sp>
      <p:sp>
        <p:nvSpPr>
          <p:cNvPr id="16" name="텍스트 개체 틀 4">
            <a:extLst>
              <a:ext uri="{FF2B5EF4-FFF2-40B4-BE49-F238E27FC236}">
                <a16:creationId xmlns:a16="http://schemas.microsoft.com/office/drawing/2014/main" id="{4DD58826-FEE0-46CF-AF9B-447F75702318}"/>
              </a:ext>
            </a:extLst>
          </p:cNvPr>
          <p:cNvSpPr txBox="1">
            <a:spLocks/>
          </p:cNvSpPr>
          <p:nvPr/>
        </p:nvSpPr>
        <p:spPr>
          <a:xfrm>
            <a:off x="3875783" y="4081739"/>
            <a:ext cx="4440433" cy="530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1800"/>
              <a:buFont typeface="Noto Sans Symbols"/>
              <a:buChar char="▪"/>
              <a:defRPr sz="2400" b="0" i="0" u="none" strike="noStrike" cap="none">
                <a:solidFill>
                  <a:srgbClr val="49442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ourier New"/>
              <a:buChar char="o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✔"/>
              <a:defRPr sz="1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⮚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Font typeface="Noto Sans Symbols"/>
              <a:buNone/>
            </a:pPr>
            <a:r>
              <a:rPr lang="en-US" altLang="ko-KR" sz="2500" dirty="0"/>
              <a:t>Stream, Stat(info about client)</a:t>
            </a:r>
            <a:endParaRPr lang="ko-KR" altLang="en-US" sz="2500" dirty="0"/>
          </a:p>
        </p:txBody>
      </p:sp>
      <p:sp>
        <p:nvSpPr>
          <p:cNvPr id="17" name="텍스트 개체 틀 4">
            <a:extLst>
              <a:ext uri="{FF2B5EF4-FFF2-40B4-BE49-F238E27FC236}">
                <a16:creationId xmlns:a16="http://schemas.microsoft.com/office/drawing/2014/main" id="{42484EA4-B513-40E0-80A1-3002FF2D5357}"/>
              </a:ext>
            </a:extLst>
          </p:cNvPr>
          <p:cNvSpPr txBox="1">
            <a:spLocks/>
          </p:cNvSpPr>
          <p:nvPr/>
        </p:nvSpPr>
        <p:spPr>
          <a:xfrm>
            <a:off x="5142491" y="5273597"/>
            <a:ext cx="1226717" cy="530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1800"/>
              <a:buFont typeface="Noto Sans Symbols"/>
              <a:buChar char="▪"/>
              <a:defRPr sz="2400" b="0" i="0" u="none" strike="noStrike" cap="none">
                <a:solidFill>
                  <a:srgbClr val="49442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ourier New"/>
              <a:buChar char="o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✔"/>
              <a:defRPr sz="1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⮚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Font typeface="Noto Sans Symbols"/>
              <a:buNone/>
            </a:pPr>
            <a:r>
              <a:rPr lang="en-US" altLang="ko-KR" sz="2500" dirty="0"/>
              <a:t>Stream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915258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12" name="Google Shape;112;p4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dirty="0"/>
              <a:t>Exchange plugin(3)</a:t>
            </a:r>
            <a:endParaRPr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2A6BED5-8CC6-46B9-9D53-81C1094A7F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240" t="22433" r="22905" b="8548"/>
          <a:stretch/>
        </p:blipFill>
        <p:spPr>
          <a:xfrm>
            <a:off x="3838432" y="977706"/>
            <a:ext cx="3923332" cy="4902588"/>
          </a:xfrm>
          <a:prstGeom prst="rect">
            <a:avLst/>
          </a:prstGeom>
        </p:spPr>
      </p:pic>
      <p:sp>
        <p:nvSpPr>
          <p:cNvPr id="20" name="Google Shape;113;p4">
            <a:extLst>
              <a:ext uri="{FF2B5EF4-FFF2-40B4-BE49-F238E27FC236}">
                <a16:creationId xmlns:a16="http://schemas.microsoft.com/office/drawing/2014/main" id="{7944E61E-5232-4A6E-9A34-8D370E69239A}"/>
              </a:ext>
            </a:extLst>
          </p:cNvPr>
          <p:cNvSpPr txBox="1">
            <a:spLocks/>
          </p:cNvSpPr>
          <p:nvPr/>
        </p:nvSpPr>
        <p:spPr>
          <a:xfrm>
            <a:off x="3044857" y="6078069"/>
            <a:ext cx="5967167" cy="56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rgbClr val="494429"/>
              </a:buClr>
              <a:buSzPts val="3000"/>
              <a:buFont typeface="Arial"/>
              <a:buChar char="▪"/>
            </a:pPr>
            <a:r>
              <a:rPr lang="en-US" sz="3000" dirty="0">
                <a:solidFill>
                  <a:srgbClr val="FF0000"/>
                </a:solidFill>
              </a:rPr>
              <a:t>PQUIC need same RTT</a:t>
            </a:r>
          </a:p>
        </p:txBody>
      </p:sp>
    </p:spTree>
    <p:extLst>
      <p:ext uri="{BB962C8B-B14F-4D97-AF65-F5344CB8AC3E}">
        <p14:creationId xmlns:p14="http://schemas.microsoft.com/office/powerpoint/2010/main" val="3710514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12" name="Google Shape;112;p4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dirty="0"/>
              <a:t>Plugin authentication(1)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6C85B1-64BC-43D3-8DD5-6488ECDD6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175" y="1794957"/>
            <a:ext cx="9939982" cy="407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558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12" name="Google Shape;112;p4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dirty="0"/>
              <a:t>Plugin authentication(2)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C1C0A0E-1B98-432E-9367-EE64C0755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20" y="1791259"/>
            <a:ext cx="6255774" cy="38644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96AD56B-82E4-4E28-9A06-D3DA25962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2724" y="2921767"/>
            <a:ext cx="5010489" cy="2055585"/>
          </a:xfrm>
          <a:prstGeom prst="rect">
            <a:avLst/>
          </a:prstGeom>
        </p:spPr>
      </p:pic>
      <p:sp>
        <p:nvSpPr>
          <p:cNvPr id="8" name="Google Shape;113;p4">
            <a:extLst>
              <a:ext uri="{FF2B5EF4-FFF2-40B4-BE49-F238E27FC236}">
                <a16:creationId xmlns:a16="http://schemas.microsoft.com/office/drawing/2014/main" id="{2BD1B871-585F-475D-ACCF-0149141C2A47}"/>
              </a:ext>
            </a:extLst>
          </p:cNvPr>
          <p:cNvSpPr txBox="1">
            <a:spLocks/>
          </p:cNvSpPr>
          <p:nvPr/>
        </p:nvSpPr>
        <p:spPr>
          <a:xfrm>
            <a:off x="1960774" y="5713985"/>
            <a:ext cx="2997725" cy="56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494429"/>
              </a:buClr>
              <a:buSzPts val="3000"/>
            </a:pPr>
            <a:r>
              <a:rPr lang="en-US" sz="3000" dirty="0" err="1">
                <a:solidFill>
                  <a:schemeClr val="tx1"/>
                </a:solidFill>
              </a:rPr>
              <a:t>Pv’n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err="1">
                <a:solidFill>
                  <a:schemeClr val="tx1"/>
                </a:solidFill>
              </a:rPr>
              <a:t>merkle</a:t>
            </a:r>
            <a:r>
              <a:rPr lang="en-US" sz="3000" dirty="0">
                <a:solidFill>
                  <a:schemeClr val="tx1"/>
                </a:solidFill>
              </a:rPr>
              <a:t> tree</a:t>
            </a:r>
          </a:p>
        </p:txBody>
      </p:sp>
    </p:spTree>
    <p:extLst>
      <p:ext uri="{BB962C8B-B14F-4D97-AF65-F5344CB8AC3E}">
        <p14:creationId xmlns:p14="http://schemas.microsoft.com/office/powerpoint/2010/main" val="3536263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dirty="0"/>
              <a:t>Application of </a:t>
            </a:r>
            <a:r>
              <a:rPr lang="en-US" dirty="0" err="1"/>
              <a:t>pquic</a:t>
            </a:r>
            <a:r>
              <a:rPr lang="en-US" dirty="0"/>
              <a:t> (1): add monitoring 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F74152-5F8D-46FE-AECB-070FDDB5F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625" y="1459938"/>
            <a:ext cx="6459232" cy="3790791"/>
          </a:xfrm>
          <a:prstGeom prst="rect">
            <a:avLst/>
          </a:prstGeom>
        </p:spPr>
      </p:pic>
      <p:sp>
        <p:nvSpPr>
          <p:cNvPr id="6" name="Google Shape;113;p4">
            <a:extLst>
              <a:ext uri="{FF2B5EF4-FFF2-40B4-BE49-F238E27FC236}">
                <a16:creationId xmlns:a16="http://schemas.microsoft.com/office/drawing/2014/main" id="{C29DF932-2CCF-4C38-92D4-1C72BAEE1411}"/>
              </a:ext>
            </a:extLst>
          </p:cNvPr>
          <p:cNvSpPr txBox="1">
            <a:spLocks/>
          </p:cNvSpPr>
          <p:nvPr/>
        </p:nvSpPr>
        <p:spPr>
          <a:xfrm>
            <a:off x="329937" y="5710529"/>
            <a:ext cx="11532125" cy="737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494429"/>
              </a:buClr>
              <a:buSzPts val="3000"/>
            </a:pPr>
            <a:r>
              <a:rPr lang="en-US" sz="3000" dirty="0">
                <a:solidFill>
                  <a:schemeClr val="tx1"/>
                </a:solidFill>
              </a:rPr>
              <a:t>Ex . Received out- of –order, bytes/packets sent/received</a:t>
            </a:r>
          </a:p>
          <a:p>
            <a:pPr marL="342900" indent="-342900">
              <a:buClr>
                <a:srgbClr val="494429"/>
              </a:buClr>
              <a:buSzPts val="3000"/>
              <a:buFont typeface="Arial"/>
              <a:buChar char="▪"/>
            </a:pPr>
            <a:endParaRPr lang="en-US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dirty="0"/>
              <a:t>Application of </a:t>
            </a:r>
            <a:r>
              <a:rPr lang="en-US" dirty="0" err="1"/>
              <a:t>pquic</a:t>
            </a:r>
            <a:r>
              <a:rPr lang="en-US" dirty="0"/>
              <a:t> (2):multipath </a:t>
            </a:r>
            <a:r>
              <a:rPr lang="en-US" dirty="0" err="1"/>
              <a:t>quic</a:t>
            </a:r>
            <a:endParaRPr dirty="0"/>
          </a:p>
        </p:txBody>
      </p:sp>
      <p:sp>
        <p:nvSpPr>
          <p:cNvPr id="6" name="Google Shape;113;p4">
            <a:extLst>
              <a:ext uri="{FF2B5EF4-FFF2-40B4-BE49-F238E27FC236}">
                <a16:creationId xmlns:a16="http://schemas.microsoft.com/office/drawing/2014/main" id="{C29DF932-2CCF-4C38-92D4-1C72BAEE1411}"/>
              </a:ext>
            </a:extLst>
          </p:cNvPr>
          <p:cNvSpPr txBox="1">
            <a:spLocks/>
          </p:cNvSpPr>
          <p:nvPr/>
        </p:nvSpPr>
        <p:spPr>
          <a:xfrm>
            <a:off x="190459" y="1200138"/>
            <a:ext cx="11532125" cy="2438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494429"/>
              </a:buClr>
              <a:buSzPts val="3000"/>
            </a:pPr>
            <a:r>
              <a:rPr lang="en-US" sz="3000" dirty="0">
                <a:solidFill>
                  <a:schemeClr val="tx1"/>
                </a:solidFill>
              </a:rPr>
              <a:t>-packets are scheduled in a round-robin manner between available paths </a:t>
            </a:r>
          </a:p>
          <a:p>
            <a:pPr>
              <a:buClr>
                <a:srgbClr val="494429"/>
              </a:buClr>
              <a:buSzPts val="3000"/>
            </a:pPr>
            <a:endParaRPr lang="en-US" sz="3000" dirty="0">
              <a:solidFill>
                <a:schemeClr val="tx1"/>
              </a:solidFill>
            </a:endParaRPr>
          </a:p>
          <a:p>
            <a:pPr>
              <a:buClr>
                <a:srgbClr val="494429"/>
              </a:buClr>
              <a:buSzPts val="3000"/>
            </a:pPr>
            <a:r>
              <a:rPr lang="en-US" sz="3000" dirty="0">
                <a:solidFill>
                  <a:schemeClr val="tx1"/>
                </a:solidFill>
              </a:rPr>
              <a:t>-new ACK: include path id(where does it come from?)</a:t>
            </a:r>
          </a:p>
          <a:p>
            <a:pPr>
              <a:buClr>
                <a:srgbClr val="494429"/>
              </a:buClr>
              <a:buSzPts val="3000"/>
            </a:pPr>
            <a:endParaRPr lang="en-US" sz="3000" dirty="0">
              <a:solidFill>
                <a:schemeClr val="tx1"/>
              </a:solidFill>
            </a:endParaRPr>
          </a:p>
          <a:p>
            <a:pPr>
              <a:buClr>
                <a:srgbClr val="494429"/>
              </a:buClr>
              <a:buSzPts val="3000"/>
            </a:pPr>
            <a:endParaRPr lang="en-US" sz="3000" dirty="0">
              <a:solidFill>
                <a:schemeClr val="tx1"/>
              </a:solidFill>
            </a:endParaRPr>
          </a:p>
          <a:p>
            <a:pPr>
              <a:buClr>
                <a:srgbClr val="494429"/>
              </a:buClr>
              <a:buSzPts val="3000"/>
            </a:pPr>
            <a:endParaRPr lang="en-US" sz="3000" dirty="0">
              <a:solidFill>
                <a:schemeClr val="tx1"/>
              </a:solidFill>
            </a:endParaRPr>
          </a:p>
          <a:p>
            <a:pPr>
              <a:buClr>
                <a:srgbClr val="494429"/>
              </a:buClr>
              <a:buSzPts val="3000"/>
            </a:pPr>
            <a:endParaRPr lang="en-US" sz="3000" dirty="0">
              <a:solidFill>
                <a:schemeClr val="tx1"/>
              </a:solidFill>
            </a:endParaRPr>
          </a:p>
          <a:p>
            <a:pPr>
              <a:buClr>
                <a:srgbClr val="494429"/>
              </a:buClr>
              <a:buSzPts val="3000"/>
            </a:pPr>
            <a:endParaRPr lang="en-US" sz="3000" dirty="0">
              <a:solidFill>
                <a:schemeClr val="tx1"/>
              </a:solidFill>
            </a:endParaRPr>
          </a:p>
          <a:p>
            <a:pPr>
              <a:buClr>
                <a:srgbClr val="494429"/>
              </a:buClr>
              <a:buSzPts val="3000"/>
            </a:pPr>
            <a:endParaRPr lang="en-US" sz="3000" dirty="0">
              <a:solidFill>
                <a:schemeClr val="tx1"/>
              </a:solidFill>
            </a:endParaRPr>
          </a:p>
          <a:p>
            <a:pPr>
              <a:buClr>
                <a:srgbClr val="494429"/>
              </a:buClr>
              <a:buSzPts val="3000"/>
            </a:pPr>
            <a:endParaRPr lang="en-US" sz="3000" dirty="0">
              <a:solidFill>
                <a:schemeClr val="tx1"/>
              </a:solidFill>
            </a:endParaRPr>
          </a:p>
          <a:p>
            <a:pPr marL="342900" indent="-342900">
              <a:buClr>
                <a:srgbClr val="494429"/>
              </a:buClr>
              <a:buSzPts val="3000"/>
              <a:buFont typeface="Arial"/>
              <a:buChar char="▪"/>
            </a:pPr>
            <a:endParaRPr lang="en-US" sz="3000" dirty="0">
              <a:solidFill>
                <a:schemeClr val="tx1"/>
              </a:solidFill>
            </a:endParaRPr>
          </a:p>
          <a:p>
            <a:pPr marL="342900" indent="-342900">
              <a:buClr>
                <a:srgbClr val="494429"/>
              </a:buClr>
              <a:buSzPts val="3000"/>
              <a:buFont typeface="Arial"/>
              <a:buChar char="▪"/>
            </a:pPr>
            <a:endParaRPr lang="en-US" sz="3000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9DF09C-EE12-40E6-A61F-0ADE0A819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73" y="3621026"/>
            <a:ext cx="6197919" cy="290844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5F4F1C2-D4CF-4EAB-ACEA-DEAD59F57D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699739"/>
            <a:ext cx="5588745" cy="276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036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dirty="0"/>
              <a:t>Application of </a:t>
            </a:r>
            <a:r>
              <a:rPr lang="en-US" dirty="0" err="1"/>
              <a:t>pquic</a:t>
            </a:r>
            <a:r>
              <a:rPr lang="en-US" dirty="0"/>
              <a:t> (3)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7C9BA3-92B2-41CF-A915-4710DB299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609" y="2242277"/>
            <a:ext cx="9213954" cy="333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504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194" name="Google Shape;194;p14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/>
              <a:t>Discussion</a:t>
            </a:r>
            <a:endParaRPr/>
          </a:p>
        </p:txBody>
      </p:sp>
      <p:sp>
        <p:nvSpPr>
          <p:cNvPr id="196" name="Google Shape;196;p14"/>
          <p:cNvSpPr txBox="1"/>
          <p:nvPr/>
        </p:nvSpPr>
        <p:spPr>
          <a:xfrm>
            <a:off x="190459" y="1292182"/>
            <a:ext cx="7567801" cy="1988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2400"/>
              <a:buFontTx/>
              <a:buChar char="-"/>
            </a:pPr>
            <a:r>
              <a:rPr lang="en-US" sz="2400" b="0" dirty="0">
                <a:solidFill>
                  <a:srgbClr val="494429"/>
                </a:solidFill>
                <a:latin typeface="Calibri"/>
                <a:ea typeface="Calibri"/>
                <a:cs typeface="Calibri"/>
                <a:sym typeface="Calibri"/>
              </a:rPr>
              <a:t>Very new paradigm -&gt; surprise to me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2400"/>
              <a:buFontTx/>
              <a:buChar char="-"/>
            </a:pPr>
            <a:endParaRPr lang="en-US" sz="2400" dirty="0">
              <a:solidFill>
                <a:srgbClr val="4944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2400"/>
              <a:buFontTx/>
              <a:buChar char="-"/>
            </a:pPr>
            <a:r>
              <a:rPr lang="en-US" sz="2400" b="0" dirty="0">
                <a:solidFill>
                  <a:srgbClr val="494429"/>
                </a:solidFill>
                <a:latin typeface="Calibri"/>
                <a:ea typeface="Calibri"/>
                <a:cs typeface="Calibri"/>
                <a:sym typeface="Calibri"/>
              </a:rPr>
              <a:t>The research history is long + many reference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2400"/>
              <a:buFontTx/>
              <a:buChar char="-"/>
            </a:pPr>
            <a:endParaRPr lang="en-US" sz="2400" dirty="0">
              <a:solidFill>
                <a:srgbClr val="4944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2400"/>
              <a:buFontTx/>
              <a:buChar char="-"/>
            </a:pPr>
            <a:r>
              <a:rPr lang="en-US" sz="2400" b="0" dirty="0">
                <a:solidFill>
                  <a:srgbClr val="494429"/>
                </a:solidFill>
                <a:latin typeface="Calibri"/>
                <a:ea typeface="Calibri"/>
                <a:cs typeface="Calibri"/>
                <a:sym typeface="Calibri"/>
              </a:rPr>
              <a:t>Give More Flexibility to protocol </a:t>
            </a:r>
            <a:endParaRPr sz="2400" b="0" dirty="0">
              <a:solidFill>
                <a:srgbClr val="49442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"/>
          <p:cNvSpPr txBox="1">
            <a:spLocks noGrp="1"/>
          </p:cNvSpPr>
          <p:nvPr>
            <p:ph type="title"/>
          </p:nvPr>
        </p:nvSpPr>
        <p:spPr>
          <a:xfrm>
            <a:off x="1055440" y="3717032"/>
            <a:ext cx="10369152" cy="1296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/>
              <a:t>Thank you!</a:t>
            </a:r>
            <a:endParaRPr/>
          </a:p>
        </p:txBody>
      </p:sp>
      <p:grpSp>
        <p:nvGrpSpPr>
          <p:cNvPr id="204" name="Google Shape;204;p15"/>
          <p:cNvGrpSpPr/>
          <p:nvPr/>
        </p:nvGrpSpPr>
        <p:grpSpPr>
          <a:xfrm>
            <a:off x="2279576" y="251297"/>
            <a:ext cx="2520280" cy="369391"/>
            <a:chOff x="-1895297" y="3413718"/>
            <a:chExt cx="5437086" cy="830386"/>
          </a:xfrm>
        </p:grpSpPr>
        <p:pic>
          <p:nvPicPr>
            <p:cNvPr id="205" name="Google Shape;205;p15"/>
            <p:cNvPicPr preferRelativeResize="0"/>
            <p:nvPr/>
          </p:nvPicPr>
          <p:blipFill rotWithShape="1">
            <a:blip r:embed="rId3">
              <a:alphaModFix/>
            </a:blip>
            <a:srcRect l="43966" r="43966" b="36839"/>
            <a:stretch/>
          </p:blipFill>
          <p:spPr>
            <a:xfrm>
              <a:off x="-1895297" y="3413718"/>
              <a:ext cx="515384" cy="8303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6" name="Google Shape;206;p15"/>
            <p:cNvPicPr preferRelativeResize="0"/>
            <p:nvPr/>
          </p:nvPicPr>
          <p:blipFill rotWithShape="1">
            <a:blip r:embed="rId4">
              <a:alphaModFix/>
            </a:blip>
            <a:srcRect t="68200"/>
            <a:stretch/>
          </p:blipFill>
          <p:spPr>
            <a:xfrm>
              <a:off x="-1280157" y="3592898"/>
              <a:ext cx="4821946" cy="4720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7" name="Google Shape;207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5360" y="179289"/>
            <a:ext cx="1690017" cy="441399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5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dirty="0"/>
              <a:t>Application requirements evolve over time…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4AFA78-CFAD-47AB-B07A-1A242F659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228" y="2381464"/>
            <a:ext cx="2095069" cy="209506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B716D8D-C240-40EC-BBFC-F24ADF70E9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6346" y="2047580"/>
            <a:ext cx="2762839" cy="2762839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9B44D431-5D90-49DF-AF6F-AB8414F21E49}"/>
              </a:ext>
            </a:extLst>
          </p:cNvPr>
          <p:cNvSpPr/>
          <p:nvPr/>
        </p:nvSpPr>
        <p:spPr>
          <a:xfrm>
            <a:off x="4647415" y="3203935"/>
            <a:ext cx="2095069" cy="45013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Google Shape;113;p4">
            <a:extLst>
              <a:ext uri="{FF2B5EF4-FFF2-40B4-BE49-F238E27FC236}">
                <a16:creationId xmlns:a16="http://schemas.microsoft.com/office/drawing/2014/main" id="{A561F311-27C8-4D14-948E-9DD3A79281EC}"/>
              </a:ext>
            </a:extLst>
          </p:cNvPr>
          <p:cNvSpPr txBox="1">
            <a:spLocks/>
          </p:cNvSpPr>
          <p:nvPr/>
        </p:nvSpPr>
        <p:spPr>
          <a:xfrm>
            <a:off x="122548" y="5249296"/>
            <a:ext cx="11811083" cy="156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rgbClr val="494429"/>
              </a:buClr>
              <a:buSzPts val="3000"/>
              <a:buFont typeface="Arial"/>
              <a:buChar char="▪"/>
            </a:pPr>
            <a:r>
              <a:rPr lang="en-US" sz="3000" dirty="0"/>
              <a:t>Protocol have to evolve</a:t>
            </a:r>
          </a:p>
          <a:p>
            <a:pPr marL="342900" indent="-342900">
              <a:buClr>
                <a:srgbClr val="494429"/>
              </a:buClr>
              <a:buSzPts val="3000"/>
              <a:buFont typeface="Arial"/>
              <a:buChar char="▪"/>
            </a:pPr>
            <a:r>
              <a:rPr lang="en-US" sz="3000" dirty="0"/>
              <a:t>But, need too much time to deploy standardized extensions.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>
            <a:spLocks noGrp="1"/>
          </p:cNvSpPr>
          <p:nvPr>
            <p:ph type="sldNum" idx="12"/>
          </p:nvPr>
        </p:nvSpPr>
        <p:spPr>
          <a:xfrm>
            <a:off x="11145987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</a:t>
            </a:r>
            <a:endParaRPr dirty="0"/>
          </a:p>
        </p:txBody>
      </p:sp>
      <p:sp>
        <p:nvSpPr>
          <p:cNvPr id="103" name="Google Shape;103;p3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dirty="0"/>
              <a:t>Revisit the extensibility of transport protocol </a:t>
            </a:r>
            <a:endParaRPr dirty="0"/>
          </a:p>
        </p:txBody>
      </p:sp>
      <p:sp>
        <p:nvSpPr>
          <p:cNvPr id="2" name="화살표: 왼쪽/오른쪽 1">
            <a:extLst>
              <a:ext uri="{FF2B5EF4-FFF2-40B4-BE49-F238E27FC236}">
                <a16:creationId xmlns:a16="http://schemas.microsoft.com/office/drawing/2014/main" id="{CE21A61E-3F5A-416C-8E1A-130A168FC515}"/>
              </a:ext>
            </a:extLst>
          </p:cNvPr>
          <p:cNvSpPr/>
          <p:nvPr/>
        </p:nvSpPr>
        <p:spPr>
          <a:xfrm>
            <a:off x="2413263" y="2676788"/>
            <a:ext cx="6919274" cy="31108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왼쪽/오른쪽 7">
            <a:extLst>
              <a:ext uri="{FF2B5EF4-FFF2-40B4-BE49-F238E27FC236}">
                <a16:creationId xmlns:a16="http://schemas.microsoft.com/office/drawing/2014/main" id="{746DD032-DCD0-420C-9EB1-FA3267943983}"/>
              </a:ext>
            </a:extLst>
          </p:cNvPr>
          <p:cNvSpPr/>
          <p:nvPr/>
        </p:nvSpPr>
        <p:spPr>
          <a:xfrm>
            <a:off x="2413263" y="4266217"/>
            <a:ext cx="6919274" cy="31108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C2EA30-8E77-412A-B479-1D15982CE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74" y="2314280"/>
            <a:ext cx="1090553" cy="111126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C200A7D-F000-4D8E-B324-77629D3E99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2537" y="2676788"/>
            <a:ext cx="2749516" cy="171844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ABBCEFA-0F34-4BE4-A2B8-6F001CCEC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74" y="3715382"/>
            <a:ext cx="1090553" cy="111126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4CC5F97-AD19-4208-9CCF-CCC1672EC1D4}"/>
              </a:ext>
            </a:extLst>
          </p:cNvPr>
          <p:cNvSpPr/>
          <p:nvPr/>
        </p:nvSpPr>
        <p:spPr>
          <a:xfrm>
            <a:off x="3082565" y="1998058"/>
            <a:ext cx="1706252" cy="678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QUIC</a:t>
            </a:r>
            <a:endParaRPr lang="ko-KR" altLang="en-US" sz="3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5E459C6-12D9-4D70-B30C-C1991E4B8F7D}"/>
              </a:ext>
            </a:extLst>
          </p:cNvPr>
          <p:cNvSpPr/>
          <p:nvPr/>
        </p:nvSpPr>
        <p:spPr>
          <a:xfrm>
            <a:off x="3082565" y="3587487"/>
            <a:ext cx="1706252" cy="678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QUIC</a:t>
            </a:r>
            <a:endParaRPr lang="ko-KR" altLang="en-US" sz="3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0101861-976C-41D5-8DD0-F45E5CE4C1A6}"/>
              </a:ext>
            </a:extLst>
          </p:cNvPr>
          <p:cNvSpPr/>
          <p:nvPr/>
        </p:nvSpPr>
        <p:spPr>
          <a:xfrm>
            <a:off x="5010348" y="1998058"/>
            <a:ext cx="730576" cy="6787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A</a:t>
            </a:r>
            <a:endParaRPr lang="ko-KR" altLang="en-US" sz="3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DF7C699-2886-4F7D-98F6-FF824B37246F}"/>
              </a:ext>
            </a:extLst>
          </p:cNvPr>
          <p:cNvSpPr/>
          <p:nvPr/>
        </p:nvSpPr>
        <p:spPr>
          <a:xfrm>
            <a:off x="5010348" y="3584293"/>
            <a:ext cx="730576" cy="6787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A</a:t>
            </a:r>
            <a:endParaRPr lang="ko-KR" altLang="en-US" sz="3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9CE253-B552-4F86-8F6F-32363ECB7A60}"/>
              </a:ext>
            </a:extLst>
          </p:cNvPr>
          <p:cNvSpPr/>
          <p:nvPr/>
        </p:nvSpPr>
        <p:spPr>
          <a:xfrm>
            <a:off x="6019818" y="3592282"/>
            <a:ext cx="730576" cy="6787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B</a:t>
            </a:r>
            <a:endParaRPr lang="ko-KR" altLang="en-US" sz="3000" dirty="0"/>
          </a:p>
        </p:txBody>
      </p:sp>
      <p:sp>
        <p:nvSpPr>
          <p:cNvPr id="20" name="Google Shape;113;p4">
            <a:extLst>
              <a:ext uri="{FF2B5EF4-FFF2-40B4-BE49-F238E27FC236}">
                <a16:creationId xmlns:a16="http://schemas.microsoft.com/office/drawing/2014/main" id="{8A9AC6EB-3568-41A1-AD6B-A125F1014E38}"/>
              </a:ext>
            </a:extLst>
          </p:cNvPr>
          <p:cNvSpPr txBox="1">
            <a:spLocks/>
          </p:cNvSpPr>
          <p:nvPr/>
        </p:nvSpPr>
        <p:spPr>
          <a:xfrm>
            <a:off x="3082565" y="5593636"/>
            <a:ext cx="4949072" cy="56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rgbClr val="494429"/>
              </a:buClr>
              <a:buSzPts val="3000"/>
              <a:buFont typeface="Arial"/>
              <a:buChar char="▪"/>
            </a:pPr>
            <a:r>
              <a:rPr lang="en-US" sz="3000" dirty="0">
                <a:solidFill>
                  <a:srgbClr val="FF0000"/>
                </a:solidFill>
              </a:rPr>
              <a:t>Achieve high extensibility!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</a:t>
            </a:r>
            <a:endParaRPr dirty="0"/>
          </a:p>
        </p:txBody>
      </p:sp>
      <p:sp>
        <p:nvSpPr>
          <p:cNvPr id="103" name="Google Shape;103;p3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dirty="0"/>
              <a:t>Structure of plugin(1)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7FE1CF-53BE-4D28-8272-78679E997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411" y="1205923"/>
            <a:ext cx="9057178" cy="4446153"/>
          </a:xfrm>
          <a:prstGeom prst="rect">
            <a:avLst/>
          </a:prstGeom>
        </p:spPr>
      </p:pic>
      <p:sp>
        <p:nvSpPr>
          <p:cNvPr id="19" name="Google Shape;113;p4">
            <a:extLst>
              <a:ext uri="{FF2B5EF4-FFF2-40B4-BE49-F238E27FC236}">
                <a16:creationId xmlns:a16="http://schemas.microsoft.com/office/drawing/2014/main" id="{5D81AA40-F0EF-4AA8-8FAE-B9C7BB1E2616}"/>
              </a:ext>
            </a:extLst>
          </p:cNvPr>
          <p:cNvSpPr txBox="1">
            <a:spLocks/>
          </p:cNvSpPr>
          <p:nvPr/>
        </p:nvSpPr>
        <p:spPr>
          <a:xfrm>
            <a:off x="2938020" y="5823652"/>
            <a:ext cx="6014301" cy="55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rgbClr val="494429"/>
              </a:buClr>
              <a:buSzPts val="3000"/>
              <a:buFont typeface="Arial"/>
              <a:buChar char="▪"/>
            </a:pPr>
            <a:r>
              <a:rPr lang="en-US" sz="3000" dirty="0">
                <a:solidFill>
                  <a:schemeClr val="tx1"/>
                </a:solidFill>
              </a:rPr>
              <a:t>Plugin= </a:t>
            </a:r>
            <a:r>
              <a:rPr lang="en-US" sz="3000" dirty="0" err="1">
                <a:solidFill>
                  <a:schemeClr val="tx1"/>
                </a:solidFill>
              </a:rPr>
              <a:t>pluglets</a:t>
            </a:r>
            <a:r>
              <a:rPr lang="en-US" sz="3000" dirty="0">
                <a:solidFill>
                  <a:schemeClr val="tx1"/>
                </a:solidFill>
              </a:rPr>
              <a:t> + *manifest form</a:t>
            </a:r>
          </a:p>
        </p:txBody>
      </p:sp>
    </p:spTree>
    <p:extLst>
      <p:ext uri="{BB962C8B-B14F-4D97-AF65-F5344CB8AC3E}">
        <p14:creationId xmlns:p14="http://schemas.microsoft.com/office/powerpoint/2010/main" val="1143018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</a:t>
            </a:r>
            <a:endParaRPr dirty="0"/>
          </a:p>
        </p:txBody>
      </p:sp>
      <p:sp>
        <p:nvSpPr>
          <p:cNvPr id="103" name="Google Shape;103;p3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dirty="0"/>
              <a:t>Structure of plugin(2) – virtual machine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7FE1CF-53BE-4D28-8272-78679E997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1726" y="1185192"/>
            <a:ext cx="4172359" cy="2048204"/>
          </a:xfrm>
          <a:prstGeom prst="rect">
            <a:avLst/>
          </a:prstGeom>
        </p:spPr>
      </p:pic>
      <p:sp>
        <p:nvSpPr>
          <p:cNvPr id="19" name="Google Shape;113;p4">
            <a:extLst>
              <a:ext uri="{FF2B5EF4-FFF2-40B4-BE49-F238E27FC236}">
                <a16:creationId xmlns:a16="http://schemas.microsoft.com/office/drawing/2014/main" id="{5D81AA40-F0EF-4AA8-8FAE-B9C7BB1E2616}"/>
              </a:ext>
            </a:extLst>
          </p:cNvPr>
          <p:cNvSpPr txBox="1">
            <a:spLocks/>
          </p:cNvSpPr>
          <p:nvPr/>
        </p:nvSpPr>
        <p:spPr>
          <a:xfrm>
            <a:off x="298515" y="1289358"/>
            <a:ext cx="7233502" cy="397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rgbClr val="494429"/>
              </a:buClr>
              <a:buSzPts val="3000"/>
              <a:buFont typeface="Arial"/>
              <a:buChar char="▪"/>
            </a:pPr>
            <a:r>
              <a:rPr lang="en-US" sz="2500" dirty="0">
                <a:solidFill>
                  <a:schemeClr val="tx1"/>
                </a:solidFill>
              </a:rPr>
              <a:t>PQUIC executes plugins inside a lightweight virtual machine(extend of EBPF VM)</a:t>
            </a:r>
          </a:p>
          <a:p>
            <a:pPr>
              <a:buClr>
                <a:srgbClr val="494429"/>
              </a:buClr>
              <a:buSzPts val="3000"/>
            </a:pPr>
            <a:endParaRPr lang="en-US" sz="2500" dirty="0">
              <a:solidFill>
                <a:schemeClr val="tx1"/>
              </a:solidFill>
            </a:endParaRPr>
          </a:p>
          <a:p>
            <a:pPr marL="457200" indent="-457200">
              <a:buClr>
                <a:srgbClr val="494429"/>
              </a:buClr>
              <a:buSzPts val="3000"/>
              <a:buFontTx/>
              <a:buChar char="-"/>
            </a:pPr>
            <a:r>
              <a:rPr lang="en-US" sz="2500" dirty="0">
                <a:solidFill>
                  <a:schemeClr val="tx1"/>
                </a:solidFill>
              </a:rPr>
              <a:t>Make plugins run any hardware, operating system</a:t>
            </a:r>
          </a:p>
          <a:p>
            <a:pPr marL="457200" indent="-457200">
              <a:buClr>
                <a:srgbClr val="494429"/>
              </a:buClr>
              <a:buSzPts val="3000"/>
              <a:buFontTx/>
              <a:buChar char="-"/>
            </a:pPr>
            <a:r>
              <a:rPr lang="en-US" sz="2500" dirty="0">
                <a:solidFill>
                  <a:schemeClr val="tx1"/>
                </a:solidFill>
              </a:rPr>
              <a:t>Check invalid </a:t>
            </a:r>
            <a:r>
              <a:rPr lang="en-US" sz="2500" dirty="0" err="1">
                <a:solidFill>
                  <a:schemeClr val="tx1"/>
                </a:solidFill>
              </a:rPr>
              <a:t>grammer</a:t>
            </a:r>
            <a:endParaRPr lang="en-US" sz="2500" dirty="0">
              <a:solidFill>
                <a:schemeClr val="tx1"/>
              </a:solidFill>
            </a:endParaRPr>
          </a:p>
          <a:p>
            <a:pPr marL="457200" indent="-457200">
              <a:buClr>
                <a:srgbClr val="494429"/>
              </a:buClr>
              <a:buSzPts val="3000"/>
              <a:buFontTx/>
              <a:buChar char="-"/>
            </a:pPr>
            <a:r>
              <a:rPr lang="en-US" sz="2500" dirty="0">
                <a:solidFill>
                  <a:schemeClr val="tx1"/>
                </a:solidFill>
              </a:rPr>
              <a:t>Check memory </a:t>
            </a:r>
            <a:r>
              <a:rPr lang="en-US" sz="2500" dirty="0" err="1">
                <a:solidFill>
                  <a:schemeClr val="tx1"/>
                </a:solidFill>
              </a:rPr>
              <a:t>saftety</a:t>
            </a:r>
            <a:endParaRPr lang="en-US" sz="2500" dirty="0">
              <a:solidFill>
                <a:schemeClr val="tx1"/>
              </a:solidFill>
            </a:endParaRPr>
          </a:p>
          <a:p>
            <a:pPr marL="457200" indent="-457200">
              <a:buClr>
                <a:srgbClr val="494429"/>
              </a:buClr>
              <a:buSzPts val="3000"/>
              <a:buFontTx/>
              <a:buChar char="-"/>
            </a:pPr>
            <a:r>
              <a:rPr lang="en-US" sz="2500" dirty="0">
                <a:solidFill>
                  <a:schemeClr val="tx1"/>
                </a:solidFill>
              </a:rPr>
              <a:t>Monitors the correct operation of the </a:t>
            </a:r>
            <a:r>
              <a:rPr lang="en-US" sz="2500" dirty="0" err="1">
                <a:solidFill>
                  <a:schemeClr val="tx1"/>
                </a:solidFill>
              </a:rPr>
              <a:t>pluglets</a:t>
            </a:r>
            <a:endParaRPr lang="en-US" sz="2500" dirty="0">
              <a:solidFill>
                <a:schemeClr val="tx1"/>
              </a:solidFill>
            </a:endParaRPr>
          </a:p>
          <a:p>
            <a:pPr marL="457200" indent="-457200">
              <a:buClr>
                <a:srgbClr val="494429"/>
              </a:buClr>
              <a:buSzPts val="3000"/>
              <a:buFontTx/>
              <a:buChar char="-"/>
            </a:pPr>
            <a:r>
              <a:rPr lang="en-US" sz="2500" dirty="0">
                <a:solidFill>
                  <a:schemeClr val="tx1"/>
                </a:solidFill>
              </a:rPr>
              <a:t>Separate memory space for each </a:t>
            </a:r>
            <a:r>
              <a:rPr lang="en-US" sz="2500" dirty="0" err="1">
                <a:solidFill>
                  <a:schemeClr val="tx1"/>
                </a:solidFill>
              </a:rPr>
              <a:t>pluglet</a:t>
            </a:r>
            <a:endParaRPr lang="en-US" sz="2500" dirty="0">
              <a:solidFill>
                <a:schemeClr val="tx1"/>
              </a:solidFill>
            </a:endParaRPr>
          </a:p>
          <a:p>
            <a:pPr>
              <a:buClr>
                <a:srgbClr val="494429"/>
              </a:buClr>
              <a:buSzPts val="3000"/>
            </a:pPr>
            <a:endParaRPr lang="en-US" sz="2500" dirty="0">
              <a:solidFill>
                <a:schemeClr val="tx1"/>
              </a:solidFill>
            </a:endParaRPr>
          </a:p>
          <a:p>
            <a:pPr marL="342900" indent="-342900">
              <a:buClr>
                <a:srgbClr val="494429"/>
              </a:buClr>
              <a:buSzPts val="3000"/>
              <a:buFont typeface="Arial"/>
              <a:buChar char="▪"/>
            </a:pPr>
            <a:endParaRPr lang="en-US" sz="3000" dirty="0">
              <a:solidFill>
                <a:schemeClr val="tx1"/>
              </a:solidFill>
            </a:endParaRPr>
          </a:p>
          <a:p>
            <a:pPr marL="342900" indent="-342900">
              <a:buClr>
                <a:srgbClr val="494429"/>
              </a:buClr>
              <a:buSzPts val="3000"/>
              <a:buFont typeface="Arial"/>
              <a:buChar char="▪"/>
            </a:pPr>
            <a:endParaRPr lang="en-US" sz="3000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44FCB0-2D09-42E8-AA50-B26A359198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26" t="7741" r="445" b="4424"/>
          <a:stretch/>
        </p:blipFill>
        <p:spPr>
          <a:xfrm>
            <a:off x="7369484" y="3799002"/>
            <a:ext cx="4656841" cy="255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190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6</a:t>
            </a:r>
            <a:endParaRPr dirty="0"/>
          </a:p>
        </p:txBody>
      </p:sp>
      <p:sp>
        <p:nvSpPr>
          <p:cNvPr id="103" name="Google Shape;103;p3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dirty="0"/>
              <a:t>Structure of plugin(3) – virtual machine</a:t>
            </a:r>
            <a:endParaRPr dirty="0"/>
          </a:p>
        </p:txBody>
      </p:sp>
      <p:sp>
        <p:nvSpPr>
          <p:cNvPr id="19" name="Google Shape;113;p4">
            <a:extLst>
              <a:ext uri="{FF2B5EF4-FFF2-40B4-BE49-F238E27FC236}">
                <a16:creationId xmlns:a16="http://schemas.microsoft.com/office/drawing/2014/main" id="{5D81AA40-F0EF-4AA8-8FAE-B9C7BB1E2616}"/>
              </a:ext>
            </a:extLst>
          </p:cNvPr>
          <p:cNvSpPr txBox="1">
            <a:spLocks/>
          </p:cNvSpPr>
          <p:nvPr/>
        </p:nvSpPr>
        <p:spPr>
          <a:xfrm>
            <a:off x="5087331" y="1738070"/>
            <a:ext cx="6611333" cy="4530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494429"/>
              </a:buClr>
              <a:buSzPts val="3000"/>
            </a:pPr>
            <a:r>
              <a:rPr lang="en-US" sz="2500" dirty="0">
                <a:solidFill>
                  <a:schemeClr val="tx1"/>
                </a:solidFill>
              </a:rPr>
              <a:t>A(){</a:t>
            </a:r>
          </a:p>
          <a:p>
            <a:pPr>
              <a:buClr>
                <a:srgbClr val="494429"/>
              </a:buClr>
              <a:buSzPts val="3000"/>
            </a:pPr>
            <a:r>
              <a:rPr lang="en-US" sz="2500" dirty="0">
                <a:solidFill>
                  <a:schemeClr val="tx1"/>
                </a:solidFill>
              </a:rPr>
              <a:t>	B();</a:t>
            </a:r>
          </a:p>
          <a:p>
            <a:pPr>
              <a:buClr>
                <a:srgbClr val="494429"/>
              </a:buClr>
              <a:buSzPts val="3000"/>
            </a:pPr>
            <a:r>
              <a:rPr lang="en-US" sz="2500" dirty="0">
                <a:solidFill>
                  <a:schemeClr val="tx1"/>
                </a:solidFill>
              </a:rPr>
              <a:t>	C();</a:t>
            </a:r>
          </a:p>
          <a:p>
            <a:pPr>
              <a:buClr>
                <a:srgbClr val="494429"/>
              </a:buClr>
              <a:buSzPts val="3000"/>
            </a:pPr>
            <a:r>
              <a:rPr lang="en-US" sz="2500" dirty="0">
                <a:solidFill>
                  <a:schemeClr val="tx1"/>
                </a:solidFill>
              </a:rPr>
              <a:t>}</a:t>
            </a:r>
          </a:p>
          <a:p>
            <a:pPr>
              <a:buClr>
                <a:srgbClr val="494429"/>
              </a:buClr>
              <a:buSzPts val="3000"/>
            </a:pPr>
            <a:endParaRPr lang="en-US" sz="2500" dirty="0">
              <a:solidFill>
                <a:schemeClr val="tx1"/>
              </a:solidFill>
            </a:endParaRPr>
          </a:p>
          <a:p>
            <a:pPr>
              <a:buClr>
                <a:srgbClr val="494429"/>
              </a:buClr>
              <a:buSzPts val="3000"/>
            </a:pPr>
            <a:r>
              <a:rPr lang="en-US" sz="2500" dirty="0">
                <a:solidFill>
                  <a:schemeClr val="tx1"/>
                </a:solidFill>
              </a:rPr>
              <a:t>B(){</a:t>
            </a:r>
          </a:p>
          <a:p>
            <a:pPr>
              <a:buClr>
                <a:srgbClr val="494429"/>
              </a:buClr>
              <a:buSzPts val="3000"/>
            </a:pPr>
            <a:r>
              <a:rPr lang="en-US" sz="2500" dirty="0">
                <a:solidFill>
                  <a:schemeClr val="tx1"/>
                </a:solidFill>
              </a:rPr>
              <a:t>	WORK;</a:t>
            </a:r>
          </a:p>
          <a:p>
            <a:pPr>
              <a:buClr>
                <a:srgbClr val="494429"/>
              </a:buClr>
              <a:buSzPts val="3000"/>
            </a:pPr>
            <a:r>
              <a:rPr lang="en-US" sz="2500" dirty="0">
                <a:solidFill>
                  <a:schemeClr val="tx1"/>
                </a:solidFill>
              </a:rPr>
              <a:t>	</a:t>
            </a:r>
            <a:r>
              <a:rPr lang="en-US" sz="2500" dirty="0">
                <a:solidFill>
                  <a:srgbClr val="FF0000"/>
                </a:solidFill>
              </a:rPr>
              <a:t>C(); // p1 plugin</a:t>
            </a:r>
          </a:p>
          <a:p>
            <a:pPr>
              <a:buClr>
                <a:srgbClr val="494429"/>
              </a:buClr>
              <a:buSzPts val="3000"/>
            </a:pPr>
            <a:r>
              <a:rPr lang="en-US" sz="2500" dirty="0">
                <a:solidFill>
                  <a:schemeClr val="tx1"/>
                </a:solidFill>
              </a:rPr>
              <a:t>}</a:t>
            </a:r>
          </a:p>
          <a:p>
            <a:pPr>
              <a:buClr>
                <a:srgbClr val="494429"/>
              </a:buClr>
              <a:buSzPts val="3000"/>
            </a:pPr>
            <a:endParaRPr lang="en-US" sz="2500" dirty="0">
              <a:solidFill>
                <a:schemeClr val="tx1"/>
              </a:solidFill>
            </a:endParaRPr>
          </a:p>
          <a:p>
            <a:pPr>
              <a:buClr>
                <a:srgbClr val="494429"/>
              </a:buClr>
              <a:buSzPts val="3000"/>
            </a:pPr>
            <a:r>
              <a:rPr lang="en-US" sz="2500" dirty="0">
                <a:solidFill>
                  <a:schemeClr val="tx1"/>
                </a:solidFill>
              </a:rPr>
              <a:t>C(){</a:t>
            </a:r>
          </a:p>
          <a:p>
            <a:pPr>
              <a:buClr>
                <a:srgbClr val="494429"/>
              </a:buClr>
              <a:buSzPts val="3000"/>
            </a:pPr>
            <a:r>
              <a:rPr lang="en-US" sz="2500" dirty="0">
                <a:solidFill>
                  <a:schemeClr val="tx1"/>
                </a:solidFill>
              </a:rPr>
              <a:t>	WORK;</a:t>
            </a:r>
          </a:p>
          <a:p>
            <a:pPr>
              <a:buClr>
                <a:srgbClr val="494429"/>
              </a:buClr>
              <a:buSzPts val="3000"/>
            </a:pPr>
            <a:r>
              <a:rPr lang="en-US" sz="2500" dirty="0">
                <a:solidFill>
                  <a:schemeClr val="tx1"/>
                </a:solidFill>
              </a:rPr>
              <a:t>	</a:t>
            </a:r>
            <a:r>
              <a:rPr lang="en-US" sz="2500" dirty="0">
                <a:solidFill>
                  <a:srgbClr val="0070C0"/>
                </a:solidFill>
              </a:rPr>
              <a:t>B(); //p2 plugin</a:t>
            </a:r>
          </a:p>
          <a:p>
            <a:pPr>
              <a:buClr>
                <a:srgbClr val="494429"/>
              </a:buClr>
              <a:buSzPts val="3000"/>
            </a:pPr>
            <a:r>
              <a:rPr lang="en-US" sz="2500" dirty="0">
                <a:solidFill>
                  <a:schemeClr val="tx1"/>
                </a:solidFill>
              </a:rPr>
              <a:t>}</a:t>
            </a:r>
          </a:p>
          <a:p>
            <a:pPr marL="342900" indent="-342900">
              <a:buClr>
                <a:srgbClr val="494429"/>
              </a:buClr>
              <a:buSzPts val="3000"/>
              <a:buFont typeface="Arial"/>
              <a:buChar char="▪"/>
            </a:pPr>
            <a:endParaRPr lang="en-US" sz="3000" dirty="0">
              <a:solidFill>
                <a:schemeClr val="tx1"/>
              </a:solidFill>
            </a:endParaRPr>
          </a:p>
          <a:p>
            <a:pPr marL="342900" indent="-342900">
              <a:buClr>
                <a:srgbClr val="494429"/>
              </a:buClr>
              <a:buSzPts val="3000"/>
              <a:buFont typeface="Arial"/>
              <a:buChar char="▪"/>
            </a:pPr>
            <a:endParaRPr lang="en-US" sz="3000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44FCB0-2D09-42E8-AA50-B26A359198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6" t="7741" r="445" b="4424"/>
          <a:stretch/>
        </p:blipFill>
        <p:spPr>
          <a:xfrm>
            <a:off x="298515" y="1168805"/>
            <a:ext cx="4656841" cy="255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19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7</a:t>
            </a:r>
            <a:endParaRPr dirty="0"/>
          </a:p>
        </p:txBody>
      </p:sp>
      <p:sp>
        <p:nvSpPr>
          <p:cNvPr id="103" name="Google Shape;103;p3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dirty="0"/>
              <a:t>Structure of plugin(4) – anchor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7FE1CF-53BE-4D28-8272-78679E997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1726" y="1185192"/>
            <a:ext cx="4172359" cy="2048204"/>
          </a:xfrm>
          <a:prstGeom prst="rect">
            <a:avLst/>
          </a:prstGeom>
        </p:spPr>
      </p:pic>
      <p:sp>
        <p:nvSpPr>
          <p:cNvPr id="19" name="Google Shape;113;p4">
            <a:extLst>
              <a:ext uri="{FF2B5EF4-FFF2-40B4-BE49-F238E27FC236}">
                <a16:creationId xmlns:a16="http://schemas.microsoft.com/office/drawing/2014/main" id="{5D81AA40-F0EF-4AA8-8FAE-B9C7BB1E2616}"/>
              </a:ext>
            </a:extLst>
          </p:cNvPr>
          <p:cNvSpPr txBox="1">
            <a:spLocks/>
          </p:cNvSpPr>
          <p:nvPr/>
        </p:nvSpPr>
        <p:spPr>
          <a:xfrm>
            <a:off x="298515" y="1289358"/>
            <a:ext cx="7233502" cy="4762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494429"/>
              </a:buClr>
              <a:buSzPts val="3000"/>
            </a:pPr>
            <a:r>
              <a:rPr lang="en-US" sz="2500" dirty="0">
                <a:solidFill>
                  <a:schemeClr val="tx1"/>
                </a:solidFill>
              </a:rPr>
              <a:t>3 types of anchor: pre, post, replace</a:t>
            </a:r>
          </a:p>
          <a:p>
            <a:pPr>
              <a:buClr>
                <a:srgbClr val="494429"/>
              </a:buClr>
              <a:buSzPts val="3000"/>
            </a:pPr>
            <a:endParaRPr lang="en-US" sz="2500" dirty="0">
              <a:solidFill>
                <a:schemeClr val="tx1"/>
              </a:solidFill>
            </a:endParaRPr>
          </a:p>
          <a:p>
            <a:pPr>
              <a:buClr>
                <a:srgbClr val="494429"/>
              </a:buClr>
              <a:buSzPts val="3000"/>
            </a:pPr>
            <a:r>
              <a:rPr lang="en-US" sz="2500" dirty="0">
                <a:solidFill>
                  <a:schemeClr val="tx1"/>
                </a:solidFill>
              </a:rPr>
              <a:t>Replace: override the default behavior</a:t>
            </a:r>
          </a:p>
          <a:p>
            <a:pPr>
              <a:buClr>
                <a:srgbClr val="494429"/>
              </a:buClr>
              <a:buSzPts val="3000"/>
            </a:pPr>
            <a:endParaRPr lang="en-US" sz="2500" dirty="0">
              <a:solidFill>
                <a:schemeClr val="tx1"/>
              </a:solidFill>
            </a:endParaRPr>
          </a:p>
          <a:p>
            <a:pPr>
              <a:buClr>
                <a:srgbClr val="494429"/>
              </a:buClr>
              <a:buSzPts val="3000"/>
            </a:pPr>
            <a:r>
              <a:rPr lang="en-US" sz="2500" dirty="0">
                <a:solidFill>
                  <a:schemeClr val="tx1"/>
                </a:solidFill>
              </a:rPr>
              <a:t>Pre(read only)</a:t>
            </a:r>
          </a:p>
          <a:p>
            <a:pPr>
              <a:buClr>
                <a:srgbClr val="494429"/>
              </a:buClr>
              <a:buSzPts val="3000"/>
            </a:pPr>
            <a:r>
              <a:rPr lang="en-US" sz="2500" dirty="0">
                <a:solidFill>
                  <a:schemeClr val="tx1"/>
                </a:solidFill>
              </a:rPr>
              <a:t>: </a:t>
            </a:r>
            <a:r>
              <a:rPr lang="en-US" sz="2500" dirty="0" err="1">
                <a:solidFill>
                  <a:schemeClr val="tx1"/>
                </a:solidFill>
              </a:rPr>
              <a:t>attatch</a:t>
            </a:r>
            <a:r>
              <a:rPr lang="en-US" sz="2500" dirty="0">
                <a:solidFill>
                  <a:schemeClr val="tx1"/>
                </a:solidFill>
              </a:rPr>
              <a:t> the plugin(</a:t>
            </a:r>
            <a:r>
              <a:rPr lang="en-US" sz="2500" dirty="0" err="1">
                <a:solidFill>
                  <a:schemeClr val="tx1"/>
                </a:solidFill>
              </a:rPr>
              <a:t>pluglet</a:t>
            </a:r>
            <a:r>
              <a:rPr lang="en-US" sz="2500" dirty="0">
                <a:solidFill>
                  <a:schemeClr val="tx1"/>
                </a:solidFill>
              </a:rPr>
              <a:t>) just before the protocol operation invocation</a:t>
            </a:r>
          </a:p>
          <a:p>
            <a:pPr>
              <a:buClr>
                <a:srgbClr val="494429"/>
              </a:buClr>
              <a:buSzPts val="3000"/>
            </a:pPr>
            <a:endParaRPr lang="en-US" sz="2500" dirty="0">
              <a:solidFill>
                <a:schemeClr val="tx1"/>
              </a:solidFill>
            </a:endParaRPr>
          </a:p>
          <a:p>
            <a:pPr>
              <a:buClr>
                <a:srgbClr val="494429"/>
              </a:buClr>
              <a:buSzPts val="3000"/>
            </a:pPr>
            <a:r>
              <a:rPr lang="en-US" sz="2500" dirty="0">
                <a:solidFill>
                  <a:schemeClr val="tx1"/>
                </a:solidFill>
              </a:rPr>
              <a:t>Post(read only)</a:t>
            </a:r>
          </a:p>
          <a:p>
            <a:pPr>
              <a:buClr>
                <a:srgbClr val="494429"/>
              </a:buClr>
              <a:buSzPts val="3000"/>
            </a:pPr>
            <a:r>
              <a:rPr lang="en-US" sz="2500" dirty="0">
                <a:solidFill>
                  <a:schemeClr val="tx1"/>
                </a:solidFill>
              </a:rPr>
              <a:t>:attach the plugin(</a:t>
            </a:r>
            <a:r>
              <a:rPr lang="en-US" sz="2500" dirty="0" err="1">
                <a:solidFill>
                  <a:schemeClr val="tx1"/>
                </a:solidFill>
              </a:rPr>
              <a:t>pluglet</a:t>
            </a:r>
            <a:r>
              <a:rPr lang="en-US" sz="2500" dirty="0">
                <a:solidFill>
                  <a:schemeClr val="tx1"/>
                </a:solidFill>
              </a:rPr>
              <a:t>) just after the protocol operation invocation</a:t>
            </a:r>
          </a:p>
          <a:p>
            <a:pPr marL="342900" indent="-342900">
              <a:buClr>
                <a:srgbClr val="494429"/>
              </a:buClr>
              <a:buSzPts val="3000"/>
              <a:buFont typeface="Arial"/>
              <a:buChar char="▪"/>
            </a:pPr>
            <a:endParaRPr lang="en-US" sz="3000" dirty="0">
              <a:solidFill>
                <a:schemeClr val="tx1"/>
              </a:solidFill>
            </a:endParaRPr>
          </a:p>
          <a:p>
            <a:pPr marL="342900" indent="-342900">
              <a:buClr>
                <a:srgbClr val="494429"/>
              </a:buClr>
              <a:buSzPts val="3000"/>
              <a:buFont typeface="Arial"/>
              <a:buChar char="▪"/>
            </a:pPr>
            <a:endParaRPr lang="en-US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359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8</a:t>
            </a:r>
            <a:endParaRPr dirty="0"/>
          </a:p>
        </p:txBody>
      </p:sp>
      <p:sp>
        <p:nvSpPr>
          <p:cNvPr id="103" name="Google Shape;103;p3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dirty="0"/>
              <a:t>Structure of plugin(5)-API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7FE1CF-53BE-4D28-8272-78679E997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8899" y="1251178"/>
            <a:ext cx="4242642" cy="1944509"/>
          </a:xfrm>
          <a:prstGeom prst="rect">
            <a:avLst/>
          </a:prstGeom>
        </p:spPr>
      </p:pic>
      <p:sp>
        <p:nvSpPr>
          <p:cNvPr id="6" name="텍스트 개체 틀 4">
            <a:extLst>
              <a:ext uri="{FF2B5EF4-FFF2-40B4-BE49-F238E27FC236}">
                <a16:creationId xmlns:a16="http://schemas.microsoft.com/office/drawing/2014/main" id="{BE572A61-FCE7-498F-A83A-86B990231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58" y="1251178"/>
            <a:ext cx="7426399" cy="5562198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altLang="ko-KR" dirty="0"/>
              <a:t>API: </a:t>
            </a:r>
            <a:r>
              <a:rPr lang="en-US" altLang="ko-KR" dirty="0">
                <a:solidFill>
                  <a:srgbClr val="FF0000"/>
                </a:solidFill>
              </a:rPr>
              <a:t>revealing the insertion points </a:t>
            </a:r>
            <a:r>
              <a:rPr lang="en-US" altLang="ko-KR" dirty="0"/>
              <a:t>and </a:t>
            </a:r>
            <a:r>
              <a:rPr lang="en-US" altLang="ko-KR" dirty="0">
                <a:solidFill>
                  <a:schemeClr val="bg2"/>
                </a:solidFill>
              </a:rPr>
              <a:t>the interface between PQUIC and the </a:t>
            </a:r>
            <a:r>
              <a:rPr lang="en-US" altLang="ko-KR" dirty="0" err="1">
                <a:solidFill>
                  <a:schemeClr val="bg2"/>
                </a:solidFill>
              </a:rPr>
              <a:t>pluglets</a:t>
            </a:r>
            <a:endParaRPr lang="en-US" altLang="ko-KR" dirty="0">
              <a:solidFill>
                <a:schemeClr val="bg2"/>
              </a:solidFill>
            </a:endParaRPr>
          </a:p>
          <a:p>
            <a:pPr marL="114300" indent="0">
              <a:buNone/>
            </a:pPr>
            <a:endParaRPr lang="en-US" altLang="ko-KR" dirty="0"/>
          </a:p>
          <a:p>
            <a:pPr marL="11430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Revealing the insertion points</a:t>
            </a:r>
            <a:r>
              <a:rPr lang="en-US" altLang="ko-KR" dirty="0"/>
              <a:t>:</a:t>
            </a:r>
          </a:p>
          <a:p>
            <a:pPr marL="114300" indent="0">
              <a:buNone/>
            </a:pPr>
            <a:r>
              <a:rPr lang="en-US" altLang="ko-KR" dirty="0"/>
              <a:t>FUNCTION alpha</a:t>
            </a:r>
          </a:p>
          <a:p>
            <a:pPr marL="114300" indent="0">
              <a:buNone/>
            </a:pPr>
            <a:r>
              <a:rPr lang="en-US" altLang="ko-KR" dirty="0"/>
              <a:t>-&gt; A-B -&gt; A-</a:t>
            </a:r>
            <a:r>
              <a:rPr lang="en-US" altLang="ko-KR" dirty="0">
                <a:solidFill>
                  <a:srgbClr val="FF0000"/>
                </a:solidFill>
              </a:rPr>
              <a:t>PRE B </a:t>
            </a:r>
            <a:r>
              <a:rPr lang="en-US" altLang="ko-KR" dirty="0"/>
              <a:t>–</a:t>
            </a:r>
            <a:r>
              <a:rPr lang="en-US" altLang="ko-KR" dirty="0">
                <a:solidFill>
                  <a:srgbClr val="FF0000"/>
                </a:solidFill>
              </a:rPr>
              <a:t>REPLACE B</a:t>
            </a:r>
            <a:r>
              <a:rPr lang="en-US" altLang="ko-KR" dirty="0"/>
              <a:t> – </a:t>
            </a:r>
            <a:r>
              <a:rPr lang="en-US" altLang="ko-KR" dirty="0">
                <a:solidFill>
                  <a:srgbClr val="FF0000"/>
                </a:solidFill>
              </a:rPr>
              <a:t>POST B</a:t>
            </a:r>
          </a:p>
          <a:p>
            <a:pPr marL="114300" indent="0">
              <a:buNone/>
            </a:pPr>
            <a:endParaRPr lang="en-US" altLang="ko-KR" dirty="0"/>
          </a:p>
          <a:p>
            <a:pPr marL="114300" indent="0">
              <a:buNone/>
            </a:pPr>
            <a:r>
              <a:rPr lang="en-US" altLang="ko-KR" dirty="0"/>
              <a:t>PQUIC include 72 protocol operations</a:t>
            </a:r>
          </a:p>
          <a:p>
            <a:pPr marL="114300" indent="0">
              <a:buNone/>
            </a:pPr>
            <a:r>
              <a:rPr lang="en-US" altLang="ko-KR" dirty="0"/>
              <a:t>(handling of the QUIC frames, internal processing of QUIC, QUIC packet management, events in the connection workflow)</a:t>
            </a:r>
          </a:p>
          <a:p>
            <a:pPr marL="114300" indent="0">
              <a:buNone/>
            </a:pPr>
            <a:endParaRPr lang="en-US" altLang="ko-KR" dirty="0"/>
          </a:p>
          <a:p>
            <a:pPr marL="114300" indent="0">
              <a:buNone/>
            </a:pPr>
            <a:r>
              <a:rPr lang="en-US" altLang="ko-KR" dirty="0"/>
              <a:t>Extra: plugin cache – no compile time</a:t>
            </a:r>
          </a:p>
          <a:p>
            <a:pPr marL="114300" indent="0">
              <a:buNone/>
            </a:pPr>
            <a:endParaRPr lang="en-US" altLang="ko-KR" dirty="0"/>
          </a:p>
          <a:p>
            <a:pPr marL="11430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99F8860-DE88-4EBC-A563-35FDB53713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2016" y="3693198"/>
            <a:ext cx="4482456" cy="231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219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9</a:t>
            </a:r>
            <a:endParaRPr dirty="0"/>
          </a:p>
        </p:txBody>
      </p:sp>
      <p:sp>
        <p:nvSpPr>
          <p:cNvPr id="103" name="Google Shape;103;p3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dirty="0"/>
              <a:t>Structure of plugin(6)-example</a:t>
            </a:r>
            <a:endParaRPr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1330C99-9E67-4F48-9918-533482594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604" y="1299682"/>
            <a:ext cx="8911186" cy="522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874942"/>
      </p:ext>
    </p:extLst>
  </p:cSld>
  <p:clrMapOvr>
    <a:masterClrMapping/>
  </p:clrMapOvr>
</p:sld>
</file>

<file path=ppt/theme/theme1.xml><?xml version="1.0" encoding="utf-8"?>
<a:theme xmlns:a="http://schemas.openxmlformats.org/drawingml/2006/main" name="nsl2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521</Words>
  <Application>Microsoft Office PowerPoint</Application>
  <PresentationFormat>와이드스크린</PresentationFormat>
  <Paragraphs>122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Merriweather Sans</vt:lpstr>
      <vt:lpstr>Noto Sans Symbols</vt:lpstr>
      <vt:lpstr>Malgun Gothic</vt:lpstr>
      <vt:lpstr>Arial</vt:lpstr>
      <vt:lpstr>Calibri</vt:lpstr>
      <vt:lpstr>Courier New</vt:lpstr>
      <vt:lpstr>nsl2</vt:lpstr>
      <vt:lpstr>Pluginizing QUIC</vt:lpstr>
      <vt:lpstr>Application requirements evolve over time…</vt:lpstr>
      <vt:lpstr>Revisit the extensibility of transport protocol </vt:lpstr>
      <vt:lpstr>Structure of plugin(1)</vt:lpstr>
      <vt:lpstr>Structure of plugin(2) – virtual machine</vt:lpstr>
      <vt:lpstr>Structure of plugin(3) – virtual machine</vt:lpstr>
      <vt:lpstr>Structure of plugin(4) – anchor</vt:lpstr>
      <vt:lpstr>Structure of plugin(5)-API</vt:lpstr>
      <vt:lpstr>Structure of plugin(6)-example</vt:lpstr>
      <vt:lpstr>Exchange plugin – client doesn’t have plugin</vt:lpstr>
      <vt:lpstr>Exchange plugin(2)- client have plugin</vt:lpstr>
      <vt:lpstr>Exchange plugin(3)</vt:lpstr>
      <vt:lpstr>Plugin authentication(1)</vt:lpstr>
      <vt:lpstr>Plugin authentication(2)</vt:lpstr>
      <vt:lpstr>Application of pquic (1): add monitoring </vt:lpstr>
      <vt:lpstr>Application of pquic (2):multipath quic</vt:lpstr>
      <vt:lpstr>Application of pquic (3)</vt:lpstr>
      <vt:lpstr>Discussion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Perceiving QUIC : Do Users Notice or Even Care?</dc:title>
  <dc:creator>jeongyeup.paek</dc:creator>
  <cp:lastModifiedBy>이 동현</cp:lastModifiedBy>
  <cp:revision>29</cp:revision>
  <cp:lastPrinted>2021-07-22T03:35:11Z</cp:lastPrinted>
  <dcterms:created xsi:type="dcterms:W3CDTF">2014-03-19T10:21:19Z</dcterms:created>
  <dcterms:modified xsi:type="dcterms:W3CDTF">2021-07-22T03:43:25Z</dcterms:modified>
</cp:coreProperties>
</file>