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84" r:id="rId4"/>
    <p:sldId id="257" r:id="rId5"/>
    <p:sldId id="286" r:id="rId6"/>
    <p:sldId id="287" r:id="rId7"/>
    <p:sldId id="289" r:id="rId8"/>
    <p:sldId id="290" r:id="rId9"/>
    <p:sldId id="293" r:id="rId10"/>
    <p:sldId id="294" r:id="rId11"/>
    <p:sldId id="295" r:id="rId12"/>
    <p:sldId id="296" r:id="rId13"/>
    <p:sldId id="297" r:id="rId14"/>
    <p:sldId id="300" r:id="rId15"/>
    <p:sldId id="299" r:id="rId16"/>
    <p:sldId id="270" r:id="rId17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62j3D0VW41gOD0VYX5jfsI/G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407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151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306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63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82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270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8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73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1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23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24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19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11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18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1;p18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0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20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">
  <p:cSld name="Sub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05811" y="1997478"/>
            <a:ext cx="6207422" cy="8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196999" y="980728"/>
            <a:ext cx="620742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22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22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22"/>
          <p:cNvCxnSpPr/>
          <p:nvPr/>
        </p:nvCxnSpPr>
        <p:spPr>
          <a:xfrm>
            <a:off x="154897" y="1843566"/>
            <a:ext cx="624952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50;p22"/>
          <p:cNvSpPr/>
          <p:nvPr/>
        </p:nvSpPr>
        <p:spPr>
          <a:xfrm>
            <a:off x="6066605" y="1710761"/>
            <a:ext cx="202805" cy="2147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324096" y="1789442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96999" y="2999749"/>
            <a:ext cx="6216234" cy="352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Char char="o"/>
              <a:defRPr sz="1600"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✔"/>
              <a:defRPr sz="1400"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⮚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23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59;p23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2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4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25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25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50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1800" dirty="0"/>
              <a:t>Ehab </a:t>
            </a:r>
            <a:r>
              <a:rPr lang="en-US" sz="1800" dirty="0" err="1"/>
              <a:t>Ghabashneh</a:t>
            </a:r>
            <a:r>
              <a:rPr lang="en-US" sz="1800" dirty="0"/>
              <a:t>, Sanjay Rao</a:t>
            </a:r>
            <a:endParaRPr sz="1800"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67408" y="3203348"/>
            <a:ext cx="10849205" cy="503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dirty="0"/>
              <a:t>Exploring the interplay between CDN caching and video streaming performance</a:t>
            </a:r>
            <a:endParaRPr sz="2400"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Dong Hyeon Lee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Chung-Ang University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enjoying1018@naver.com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August. 5th 2021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881083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Figure 9(4K)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28983F-108D-44D4-B377-94257E10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43" y="1226242"/>
            <a:ext cx="3340272" cy="5410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ED8312-8F5C-4C5D-993F-4276946B54CA}"/>
              </a:ext>
            </a:extLst>
          </p:cNvPr>
          <p:cNvSpPr txBox="1"/>
          <p:nvPr/>
        </p:nvSpPr>
        <p:spPr>
          <a:xfrm>
            <a:off x="4290092" y="5983872"/>
            <a:ext cx="6945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altLang="ko-KR" sz="1400" dirty="0"/>
              <a:t>Network Throughput: chunk</a:t>
            </a:r>
            <a:r>
              <a:rPr lang="ko-KR" altLang="en-US" sz="1400" dirty="0"/>
              <a:t> </a:t>
            </a:r>
            <a:r>
              <a:rPr lang="en-US" altLang="ko-KR" sz="1400" dirty="0"/>
              <a:t>size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첫 바이트 수신</a:t>
            </a:r>
            <a:r>
              <a:rPr lang="en-US" altLang="ko-KR" sz="1400" dirty="0"/>
              <a:t>~ </a:t>
            </a:r>
            <a:r>
              <a:rPr lang="ko-KR" altLang="en-US" sz="1400" dirty="0"/>
              <a:t>마지막 바이트 수신 의 시간</a:t>
            </a:r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3DF82A-0A10-4129-9E2C-99C12B06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470" y="1414654"/>
            <a:ext cx="2598351" cy="4404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F21DA5-79CF-41DC-BE42-2F34867ECC6E}"/>
              </a:ext>
            </a:extLst>
          </p:cNvPr>
          <p:cNvSpPr txBox="1"/>
          <p:nvPr/>
        </p:nvSpPr>
        <p:spPr>
          <a:xfrm>
            <a:off x="7562676" y="3309264"/>
            <a:ext cx="3573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94429"/>
              </a:buClr>
              <a:buSzPts val="3000"/>
            </a:pPr>
            <a:r>
              <a:rPr lang="en-US" altLang="ko-KR" dirty="0"/>
              <a:t>Because of streaming miss optimization!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1400" dirty="0"/>
              <a:t>Akamai have </a:t>
            </a:r>
            <a:r>
              <a:rPr lang="en-US" altLang="ko-KR" sz="1400" dirty="0">
                <a:solidFill>
                  <a:schemeClr val="accent1"/>
                </a:solidFill>
              </a:rPr>
              <a:t>streaming miss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91452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dirty="0"/>
              <a:t>streaming miss optimization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A0029-4FAC-4731-97AE-DE99E4B326C2}"/>
              </a:ext>
            </a:extLst>
          </p:cNvPr>
          <p:cNvSpPr txBox="1"/>
          <p:nvPr/>
        </p:nvSpPr>
        <p:spPr>
          <a:xfrm>
            <a:off x="7540810" y="4461629"/>
            <a:ext cx="33900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altLang="ko-KR" sz="1400" dirty="0"/>
              <a:t>Network Throughput: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dirty="0"/>
              <a:t>  </a:t>
            </a:r>
            <a:r>
              <a:rPr lang="en-US" altLang="ko-KR" sz="1400" dirty="0"/>
              <a:t>chunk</a:t>
            </a:r>
            <a:r>
              <a:rPr lang="ko-KR" altLang="en-US" sz="1400" dirty="0"/>
              <a:t> </a:t>
            </a:r>
            <a:r>
              <a:rPr lang="en-US" altLang="ko-KR" sz="1400" dirty="0"/>
              <a:t>size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첫 바이트 수신</a:t>
            </a:r>
            <a:r>
              <a:rPr lang="en-US" altLang="ko-KR" sz="1400" dirty="0"/>
              <a:t>~ </a:t>
            </a:r>
            <a:r>
              <a:rPr lang="ko-KR" altLang="en-US" sz="1400" dirty="0"/>
              <a:t>마지막     바이트 수신 의 시간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42E50-D456-479C-9D8A-FAD26D87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192" y="1375635"/>
            <a:ext cx="4835284" cy="14448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8D72C0-CB53-48EC-A40B-FB2120299641}"/>
              </a:ext>
            </a:extLst>
          </p:cNvPr>
          <p:cNvSpPr txBox="1"/>
          <p:nvPr/>
        </p:nvSpPr>
        <p:spPr>
          <a:xfrm>
            <a:off x="8265651" y="2713488"/>
            <a:ext cx="1616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94429"/>
              </a:buClr>
              <a:buSzPts val="3000"/>
            </a:pPr>
            <a:r>
              <a:rPr lang="en-US" altLang="ko-KR" sz="1400" dirty="0"/>
              <a:t>Store-and-forward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8C6FBF35-5AC3-40FF-AC02-4A05987B62D1}"/>
              </a:ext>
            </a:extLst>
          </p:cNvPr>
          <p:cNvSpPr/>
          <p:nvPr/>
        </p:nvSpPr>
        <p:spPr>
          <a:xfrm rot="5979969">
            <a:off x="1053095" y="1425625"/>
            <a:ext cx="368430" cy="20112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69B0D1D8-57BF-4F8E-8F9A-A862F3430551}"/>
              </a:ext>
            </a:extLst>
          </p:cNvPr>
          <p:cNvSpPr/>
          <p:nvPr/>
        </p:nvSpPr>
        <p:spPr>
          <a:xfrm rot="6073261">
            <a:off x="4610376" y="1169689"/>
            <a:ext cx="872844" cy="2523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20B13AA-542A-4C3E-BC11-0B4AD36902AF}"/>
              </a:ext>
            </a:extLst>
          </p:cNvPr>
          <p:cNvSpPr/>
          <p:nvPr/>
        </p:nvSpPr>
        <p:spPr>
          <a:xfrm>
            <a:off x="2137279" y="2776588"/>
            <a:ext cx="963093" cy="742181"/>
          </a:xfrm>
          <a:prstGeom prst="cube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A573078E-041B-49F5-9F84-68622AD0356B}"/>
              </a:ext>
            </a:extLst>
          </p:cNvPr>
          <p:cNvSpPr/>
          <p:nvPr/>
        </p:nvSpPr>
        <p:spPr>
          <a:xfrm rot="5979969">
            <a:off x="2005083" y="3686468"/>
            <a:ext cx="368430" cy="20112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C4642640-0382-402A-B0E9-76E192C2C496}"/>
              </a:ext>
            </a:extLst>
          </p:cNvPr>
          <p:cNvSpPr/>
          <p:nvPr/>
        </p:nvSpPr>
        <p:spPr>
          <a:xfrm rot="6073261">
            <a:off x="3818799" y="3780986"/>
            <a:ext cx="872844" cy="2523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E9C9AAB-1AC9-4633-9D46-768F22D57665}"/>
              </a:ext>
            </a:extLst>
          </p:cNvPr>
          <p:cNvSpPr/>
          <p:nvPr/>
        </p:nvSpPr>
        <p:spPr>
          <a:xfrm>
            <a:off x="3514084" y="3460778"/>
            <a:ext cx="266529" cy="70117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1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NEW ABR Algorithm: add CDN awareness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A0029-4FAC-4731-97AE-DE99E4B326C2}"/>
              </a:ext>
            </a:extLst>
          </p:cNvPr>
          <p:cNvSpPr txBox="1"/>
          <p:nvPr/>
        </p:nvSpPr>
        <p:spPr>
          <a:xfrm>
            <a:off x="295060" y="1259178"/>
            <a:ext cx="108415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altLang="ko-KR" sz="1400" dirty="0">
                <a:solidFill>
                  <a:srgbClr val="FF0000"/>
                </a:solidFill>
              </a:rPr>
              <a:t>Current ABR algorithm is agnostic of whether chunks are served from the origin, or the CDN.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separately maintain the past throughput and prediction errors for chunks served from the CDN and origin.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include a hint that indicates whether the next chunk is served from the CDN or the origin.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buClr>
                <a:srgbClr val="494429"/>
              </a:buClr>
              <a:buSzPts val="3000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altLang="ko-KR" dirty="0">
                <a:sym typeface="Wingdings" panose="05000000000000000000" pitchFamily="2" charset="2"/>
              </a:rPr>
              <a:t>&lt;experiment&gt;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altLang="ko-KR" sz="1400" dirty="0">
                <a:sym typeface="Wingdings" panose="05000000000000000000" pitchFamily="2" charset="2"/>
              </a:rPr>
              <a:t>Used chromi</a:t>
            </a:r>
            <a:r>
              <a:rPr lang="en-US" altLang="ko-KR" dirty="0">
                <a:sym typeface="Wingdings" panose="05000000000000000000" pitchFamily="2" charset="2"/>
              </a:rPr>
              <a:t>um, dash.js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1400" dirty="0">
                <a:sym typeface="Wingdings" panose="05000000000000000000" pitchFamily="2" charset="2"/>
              </a:rPr>
              <a:t>635 sec</a:t>
            </a:r>
            <a:r>
              <a:rPr lang="en-US" altLang="ko-KR" dirty="0">
                <a:sym typeface="Wingdings" panose="05000000000000000000" pitchFamily="2" charset="2"/>
              </a:rPr>
              <a:t>onds of video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altLang="ko-KR" dirty="0">
                <a:sym typeface="Wingdings" panose="05000000000000000000" pitchFamily="2" charset="2"/>
              </a:rPr>
              <a:t>Encode the video [720p, 1080p, 1440p, 2160p]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1400" dirty="0">
                <a:sym typeface="Wingdings" panose="05000000000000000000" pitchFamily="2" charset="2"/>
              </a:rPr>
              <a:t>Bit rate [9194,15501,25243,52142] (kbps, google</a:t>
            </a:r>
            <a:r>
              <a:rPr lang="en-US" altLang="ko-KR" dirty="0">
                <a:sym typeface="Wingdings" panose="05000000000000000000" pitchFamily="2" charset="2"/>
              </a:rPr>
              <a:t> recommend)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altLang="ko-KR" dirty="0">
                <a:sym typeface="Wingdings" panose="05000000000000000000" pitchFamily="2" charset="2"/>
              </a:rPr>
              <a:t>Used Mahimahi framework(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simulation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1400" dirty="0">
                <a:sym typeface="Wingdings" panose="05000000000000000000" pitchFamily="2" charset="2"/>
              </a:rPr>
              <a:t>= Run client, server on the same computer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Clr>
                <a:srgbClr val="494429"/>
              </a:buClr>
              <a:buSzPts val="3000"/>
            </a:pPr>
            <a:r>
              <a:rPr lang="en-US" altLang="ko-KR" sz="1400" dirty="0">
                <a:sym typeface="Wingdings" panose="05000000000000000000" pitchFamily="2" charset="2"/>
              </a:rPr>
              <a:t>*laptop info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dirty="0"/>
              <a:t>3.5GHz quad-core processor, 16GB of RAM, and NVIDIA GeForce GTX 960M GPU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1400" dirty="0"/>
          </a:p>
          <a:p>
            <a:pPr>
              <a:buClr>
                <a:srgbClr val="494429"/>
              </a:buClr>
              <a:buSzPts val="3000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4039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NEW ABR Algorithm: Evaluation</a:t>
            </a:r>
          </a:p>
        </p:txBody>
      </p:sp>
      <p:pic>
        <p:nvPicPr>
          <p:cNvPr id="3" name="그림 2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975ACA49-37F1-4BC9-BC74-23CFCD1F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09" y="1293387"/>
            <a:ext cx="8123965" cy="1142279"/>
          </a:xfrm>
          <a:prstGeom prst="rect">
            <a:avLst/>
          </a:prstGeom>
        </p:spPr>
      </p:pic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F843C162-4E5E-45AB-98CA-C2AFEEBD0C5F}"/>
              </a:ext>
            </a:extLst>
          </p:cNvPr>
          <p:cNvSpPr/>
          <p:nvPr/>
        </p:nvSpPr>
        <p:spPr>
          <a:xfrm>
            <a:off x="5400291" y="2033822"/>
            <a:ext cx="131214" cy="5535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A901C4AB-C5DA-4A3D-9C06-A0D79E7FFAB9}"/>
              </a:ext>
            </a:extLst>
          </p:cNvPr>
          <p:cNvSpPr/>
          <p:nvPr/>
        </p:nvSpPr>
        <p:spPr>
          <a:xfrm>
            <a:off x="6729520" y="2033822"/>
            <a:ext cx="131214" cy="5535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C09C7-AB1F-44DF-B221-657930BB8134}"/>
              </a:ext>
            </a:extLst>
          </p:cNvPr>
          <p:cNvSpPr txBox="1"/>
          <p:nvPr/>
        </p:nvSpPr>
        <p:spPr>
          <a:xfrm>
            <a:off x="5082548" y="2626592"/>
            <a:ext cx="766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94429"/>
              </a:buClr>
              <a:buSzPts val="3000"/>
            </a:pPr>
            <a:r>
              <a:rPr lang="en-US" altLang="ko-KR" sz="1400" dirty="0"/>
              <a:t>52.142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87B82-8C2F-4D5E-9C2C-FB15CFF3FFEE}"/>
              </a:ext>
            </a:extLst>
          </p:cNvPr>
          <p:cNvSpPr txBox="1"/>
          <p:nvPr/>
        </p:nvSpPr>
        <p:spPr>
          <a:xfrm>
            <a:off x="9847695" y="1656338"/>
            <a:ext cx="1288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94429"/>
              </a:buClr>
              <a:buSzPts val="3000"/>
            </a:pPr>
            <a:r>
              <a:rPr lang="en-US" altLang="ko-KR" sz="1400" dirty="0"/>
              <a:t>(</a:t>
            </a:r>
            <a:r>
              <a:rPr lang="ko-KR" altLang="en-US" sz="1400" dirty="0"/>
              <a:t>단위</a:t>
            </a:r>
            <a:r>
              <a:rPr lang="en-US" altLang="ko-KR" sz="1400" dirty="0"/>
              <a:t>:Mbps)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8C0AF-B5B7-4A91-BEFF-7F8321A2512D}"/>
              </a:ext>
            </a:extLst>
          </p:cNvPr>
          <p:cNvSpPr txBox="1"/>
          <p:nvPr/>
        </p:nvSpPr>
        <p:spPr>
          <a:xfrm>
            <a:off x="6407676" y="2643075"/>
            <a:ext cx="1276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94429"/>
              </a:buClr>
              <a:buSzPts val="3000"/>
            </a:pPr>
            <a:r>
              <a:rPr lang="en-US" altLang="ko-KR" sz="1400" dirty="0"/>
              <a:t>1(default)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C4B015-D15B-48FB-8C5F-60BB0BAB8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177" y="2990061"/>
            <a:ext cx="3992104" cy="35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4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Extra(discussion)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9639E9-69D2-4AF4-B015-AD18D2FF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58" y="2564794"/>
            <a:ext cx="5821929" cy="2946207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1DA6A03-C6A2-48B1-A64A-8DDC3103ADB8}"/>
              </a:ext>
            </a:extLst>
          </p:cNvPr>
          <p:cNvSpPr/>
          <p:nvPr/>
        </p:nvSpPr>
        <p:spPr>
          <a:xfrm>
            <a:off x="4022540" y="2763702"/>
            <a:ext cx="3940531" cy="336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D819CAEC-35C0-49D0-9ADF-02C463A62B72}"/>
              </a:ext>
            </a:extLst>
          </p:cNvPr>
          <p:cNvSpPr/>
          <p:nvPr/>
        </p:nvSpPr>
        <p:spPr>
          <a:xfrm>
            <a:off x="5916947" y="5023050"/>
            <a:ext cx="2222443" cy="274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Extra(discussion) : akamai &gt; </a:t>
            </a:r>
            <a:r>
              <a:rPr lang="en-US" dirty="0" err="1"/>
              <a:t>fastly</a:t>
            </a:r>
            <a:r>
              <a:rPr lang="en-US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8BB52F-6DE7-41BB-AA21-7251E96C1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14" y="3770263"/>
            <a:ext cx="2915362" cy="26545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842FFA-760B-49F0-AE77-DA29F5BB55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50" t="-2106" r="-392" b="13958"/>
          <a:stretch/>
        </p:blipFill>
        <p:spPr>
          <a:xfrm>
            <a:off x="5088655" y="3770263"/>
            <a:ext cx="6806745" cy="26980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D91CED-F4CB-4899-92CC-5F8478BC4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38" y="1225337"/>
            <a:ext cx="4855149" cy="23597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A10D9-7B8D-4669-8902-F0833DB59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723" y="1429795"/>
            <a:ext cx="5112904" cy="22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055440" y="3717032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205" name="Google Shape;205;p15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ABR(Adaptive Bit Rate)</a:t>
            </a:r>
          </a:p>
        </p:txBody>
      </p:sp>
      <p:sp>
        <p:nvSpPr>
          <p:cNvPr id="11" name="Google Shape;113;p4">
            <a:extLst>
              <a:ext uri="{FF2B5EF4-FFF2-40B4-BE49-F238E27FC236}">
                <a16:creationId xmlns:a16="http://schemas.microsoft.com/office/drawing/2014/main" id="{A561F311-27C8-4D14-948E-9DD3A79281EC}"/>
              </a:ext>
            </a:extLst>
          </p:cNvPr>
          <p:cNvSpPr txBox="1">
            <a:spLocks/>
          </p:cNvSpPr>
          <p:nvPr/>
        </p:nvSpPr>
        <p:spPr>
          <a:xfrm>
            <a:off x="271878" y="4819885"/>
            <a:ext cx="11811083" cy="156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altLang="ko-KR" sz="2000" b="0" i="0" dirty="0">
                <a:solidFill>
                  <a:srgbClr val="1B1C1E"/>
                </a:solidFill>
                <a:effectLst/>
                <a:latin typeface="Roboto" panose="020B0604020202020204" pitchFamily="2" charset="0"/>
              </a:rPr>
              <a:t>Throughput-based algorithms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altLang="ko-KR" sz="2000" dirty="0">
                <a:solidFill>
                  <a:srgbClr val="1B1C1E"/>
                </a:solidFill>
                <a:latin typeface="Roboto" panose="020B0604020202020204" pitchFamily="2" charset="0"/>
              </a:rPr>
              <a:t>      : </a:t>
            </a:r>
            <a:r>
              <a:rPr lang="en-US" altLang="ko-KR" sz="2000" b="0" i="0" dirty="0">
                <a:solidFill>
                  <a:srgbClr val="1B1C1E"/>
                </a:solidFill>
                <a:effectLst/>
                <a:latin typeface="Roboto" panose="02000000000000000000" pitchFamily="2" charset="0"/>
              </a:rPr>
              <a:t>measure the download speed of previous video chunks to determine which bitrate to choose next</a:t>
            </a:r>
          </a:p>
          <a:p>
            <a:pPr>
              <a:buClr>
                <a:srgbClr val="494429"/>
              </a:buClr>
              <a:buSzPts val="3000"/>
            </a:pPr>
            <a:endParaRPr lang="en-US" altLang="ko-KR" sz="2000" b="0" i="0" dirty="0">
              <a:solidFill>
                <a:srgbClr val="1B1C1E"/>
              </a:solidFill>
              <a:effectLst/>
              <a:latin typeface="Roboto" panose="020B0604020202020204" pitchFamily="2" charset="0"/>
            </a:endParaRP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altLang="ko-KR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Buffer-based algorithms</a:t>
            </a:r>
            <a:r>
              <a:rPr lang="en-US" altLang="ko-KR" sz="2000" b="0" i="0" dirty="0">
                <a:solidFill>
                  <a:srgbClr val="1B1C1E"/>
                </a:solidFill>
                <a:effectLst/>
                <a:latin typeface="Roboto" panose="02000000000000000000" pitchFamily="2" charset="0"/>
              </a:rPr>
              <a:t>(MPC)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000" dirty="0">
                <a:solidFill>
                  <a:srgbClr val="1B1C1E"/>
                </a:solidFill>
                <a:latin typeface="Roboto" panose="02000000000000000000" pitchFamily="2" charset="0"/>
              </a:rPr>
              <a:t>      : </a:t>
            </a:r>
            <a:r>
              <a:rPr lang="en-US" altLang="ko-KR" sz="2000" b="0" i="0" dirty="0">
                <a:solidFill>
                  <a:srgbClr val="1B1C1E"/>
                </a:solidFill>
                <a:effectLst/>
                <a:latin typeface="Roboto" panose="02000000000000000000" pitchFamily="2" charset="0"/>
              </a:rPr>
              <a:t>control the buffer occupancy to ensure there’s always enough video ready for playback</a:t>
            </a:r>
            <a:endParaRPr 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4E483-D2DA-40B3-84FE-2110E27C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59" y="1444055"/>
            <a:ext cx="7885165" cy="25497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FA9CF3-C983-410B-A138-04F7E327F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303" y="1200183"/>
            <a:ext cx="3673531" cy="2568129"/>
          </a:xfrm>
          <a:prstGeom prst="rect">
            <a:avLst/>
          </a:prstGeom>
        </p:spPr>
      </p:pic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F543CE94-3CBC-4F4C-B2AD-B7EF378846D9}"/>
              </a:ext>
            </a:extLst>
          </p:cNvPr>
          <p:cNvSpPr txBox="1">
            <a:spLocks/>
          </p:cNvSpPr>
          <p:nvPr/>
        </p:nvSpPr>
        <p:spPr>
          <a:xfrm>
            <a:off x="9925016" y="3768312"/>
            <a:ext cx="805857" cy="47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000" dirty="0"/>
              <a:t>CDN</a:t>
            </a:r>
          </a:p>
        </p:txBody>
      </p:sp>
    </p:spTree>
    <p:extLst>
      <p:ext uri="{BB962C8B-B14F-4D97-AF65-F5344CB8AC3E}">
        <p14:creationId xmlns:p14="http://schemas.microsoft.com/office/powerpoint/2010/main" val="199407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questions to solve</a:t>
            </a:r>
          </a:p>
        </p:txBody>
      </p:sp>
      <p:sp>
        <p:nvSpPr>
          <p:cNvPr id="11" name="Google Shape;113;p4">
            <a:extLst>
              <a:ext uri="{FF2B5EF4-FFF2-40B4-BE49-F238E27FC236}">
                <a16:creationId xmlns:a16="http://schemas.microsoft.com/office/drawing/2014/main" id="{A561F311-27C8-4D14-948E-9DD3A79281EC}"/>
              </a:ext>
            </a:extLst>
          </p:cNvPr>
          <p:cNvSpPr txBox="1">
            <a:spLocks/>
          </p:cNvSpPr>
          <p:nvPr/>
        </p:nvSpPr>
        <p:spPr>
          <a:xfrm>
            <a:off x="230873" y="1149983"/>
            <a:ext cx="11811083" cy="12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000" dirty="0"/>
              <a:t>Where in a CDN hierarchy are objects in a video session served from? Is the treatment of video chunks with a session homogeneous, or are there variations within a session?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sz="2000" dirty="0"/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000" dirty="0"/>
              <a:t>What is the impact of where objects are served from by a CDN on video streaming performance?</a:t>
            </a:r>
          </a:p>
        </p:txBody>
      </p:sp>
    </p:spTree>
    <p:extLst>
      <p:ext uri="{BB962C8B-B14F-4D97-AF65-F5344CB8AC3E}">
        <p14:creationId xmlns:p14="http://schemas.microsoft.com/office/powerpoint/2010/main" val="408034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How to measure?</a:t>
            </a:r>
          </a:p>
        </p:txBody>
      </p:sp>
      <p:sp>
        <p:nvSpPr>
          <p:cNvPr id="11" name="Google Shape;113;p4">
            <a:extLst>
              <a:ext uri="{FF2B5EF4-FFF2-40B4-BE49-F238E27FC236}">
                <a16:creationId xmlns:a16="http://schemas.microsoft.com/office/drawing/2014/main" id="{A561F311-27C8-4D14-948E-9DD3A79281EC}"/>
              </a:ext>
            </a:extLst>
          </p:cNvPr>
          <p:cNvSpPr txBox="1">
            <a:spLocks/>
          </p:cNvSpPr>
          <p:nvPr/>
        </p:nvSpPr>
        <p:spPr>
          <a:xfrm>
            <a:off x="230873" y="1149983"/>
            <a:ext cx="11811083" cy="227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dirty="0"/>
              <a:t>2 publishers(</a:t>
            </a:r>
            <a:r>
              <a:rPr lang="en-US" dirty="0" err="1"/>
              <a:t>twich</a:t>
            </a:r>
            <a:r>
              <a:rPr lang="en-US" dirty="0"/>
              <a:t>, </a:t>
            </a:r>
            <a:r>
              <a:rPr lang="en-US" dirty="0" err="1"/>
              <a:t>vimeo</a:t>
            </a:r>
            <a:r>
              <a:rPr lang="en-US" dirty="0"/>
              <a:t>) + 4 different locations(home 2 + university 1 + business location 1)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dirty="0"/>
              <a:t>3 type of CDN(Akamai, Fastly, CloudFront)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dirty="0"/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endParaRPr lang="en-US" dirty="0"/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dirty="0"/>
              <a:t>Two sets of data: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dirty="0"/>
              <a:t>ABR-Set(twitch, </a:t>
            </a:r>
            <a:r>
              <a:rPr lang="en-US" dirty="0" err="1"/>
              <a:t>vimeo</a:t>
            </a:r>
            <a:r>
              <a:rPr lang="en-US" dirty="0"/>
              <a:t>)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dirty="0"/>
              <a:t>4K-Set=no ABR, only 4K Video</a:t>
            </a:r>
          </a:p>
          <a:p>
            <a:pPr>
              <a:buClr>
                <a:srgbClr val="494429"/>
              </a:buClr>
              <a:buSzPts val="3000"/>
            </a:pPr>
            <a:endParaRPr lang="en-US" dirty="0"/>
          </a:p>
          <a:p>
            <a:pPr>
              <a:buClr>
                <a:srgbClr val="494429"/>
              </a:buClr>
              <a:buSzPts val="3000"/>
            </a:pPr>
            <a:r>
              <a:rPr lang="en-US" dirty="0"/>
              <a:t>Use Chrome using the –proxy-server flag.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dirty="0"/>
              <a:t>Proxy archives relevant header of HTTP request.</a:t>
            </a:r>
          </a:p>
          <a:p>
            <a:pPr>
              <a:buClr>
                <a:srgbClr val="494429"/>
              </a:buClr>
              <a:buSzPts val="3000"/>
            </a:pPr>
            <a:endParaRPr lang="en-US" dirty="0"/>
          </a:p>
          <a:p>
            <a:pPr>
              <a:buClr>
                <a:srgbClr val="494429"/>
              </a:buClr>
              <a:buSzPts val="3000"/>
            </a:pPr>
            <a:endParaRPr 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BA644A7-C282-4C45-961F-3AFD482DA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8514" r="-7101"/>
          <a:stretch/>
        </p:blipFill>
        <p:spPr>
          <a:xfrm>
            <a:off x="5260331" y="4017942"/>
            <a:ext cx="6184021" cy="2453736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790AD62-CACE-4275-9C57-7C7EDF2F5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3" y="3906145"/>
            <a:ext cx="5029458" cy="256553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C9BC800-F853-4035-B3B5-FF6CB29EE5F4}"/>
              </a:ext>
            </a:extLst>
          </p:cNvPr>
          <p:cNvSpPr/>
          <p:nvPr/>
        </p:nvSpPr>
        <p:spPr>
          <a:xfrm>
            <a:off x="5195268" y="4970680"/>
            <a:ext cx="742181" cy="42644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8867F2-22E6-42C6-8A71-4910382C6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188" y="1560185"/>
            <a:ext cx="3586653" cy="18150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How to measure?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790AD62-CACE-4275-9C57-7C7EDF2F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3" y="1285958"/>
            <a:ext cx="5029458" cy="256553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C9BC800-F853-4035-B3B5-FF6CB29EE5F4}"/>
              </a:ext>
            </a:extLst>
          </p:cNvPr>
          <p:cNvSpPr/>
          <p:nvPr/>
        </p:nvSpPr>
        <p:spPr>
          <a:xfrm>
            <a:off x="631470" y="2940053"/>
            <a:ext cx="1385951" cy="78341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1F9E5CD-003F-4658-B589-88675542A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33" y="3892081"/>
            <a:ext cx="4031284" cy="28580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440766-1E4A-4A8E-8934-CA3FD1B86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548" y="1359448"/>
            <a:ext cx="4155569" cy="158060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051DBA4-EC2C-4EF9-8356-AD3B13EC0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8641" y="3221870"/>
            <a:ext cx="6416826" cy="33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3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What measured?</a:t>
            </a:r>
          </a:p>
        </p:txBody>
      </p:sp>
      <p:sp>
        <p:nvSpPr>
          <p:cNvPr id="11" name="Google Shape;113;p4">
            <a:extLst>
              <a:ext uri="{FF2B5EF4-FFF2-40B4-BE49-F238E27FC236}">
                <a16:creationId xmlns:a16="http://schemas.microsoft.com/office/drawing/2014/main" id="{A561F311-27C8-4D14-948E-9DD3A79281EC}"/>
              </a:ext>
            </a:extLst>
          </p:cNvPr>
          <p:cNvSpPr txBox="1">
            <a:spLocks/>
          </p:cNvSpPr>
          <p:nvPr/>
        </p:nvSpPr>
        <p:spPr>
          <a:xfrm>
            <a:off x="230873" y="1149983"/>
            <a:ext cx="11811083" cy="12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000" dirty="0"/>
              <a:t>Time to First Byte(TTFB): request </a:t>
            </a:r>
            <a:r>
              <a:rPr lang="ko-KR" altLang="en-US" sz="2000" dirty="0"/>
              <a:t>보냄 </a:t>
            </a:r>
            <a:r>
              <a:rPr lang="en-US" altLang="ko-KR" sz="2000" dirty="0"/>
              <a:t>~ </a:t>
            </a:r>
            <a:r>
              <a:rPr lang="ko-KR" altLang="en-US" sz="2000" dirty="0"/>
              <a:t>첫 바이트 수신 까지의 시간</a:t>
            </a:r>
            <a:endParaRPr lang="en-US" sz="2000" dirty="0"/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000" dirty="0"/>
              <a:t>Network Throughput: chunk</a:t>
            </a:r>
            <a:r>
              <a:rPr lang="ko-KR" altLang="en-US" sz="2000" dirty="0"/>
              <a:t> </a:t>
            </a:r>
            <a:r>
              <a:rPr lang="en-US" altLang="ko-KR" sz="2000" dirty="0"/>
              <a:t>size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>
                <a:solidFill>
                  <a:srgbClr val="FF0000"/>
                </a:solidFill>
              </a:rPr>
              <a:t>첫 바이트 수신</a:t>
            </a:r>
            <a:r>
              <a:rPr lang="en-US" altLang="ko-KR" sz="2000" dirty="0"/>
              <a:t>~ </a:t>
            </a:r>
            <a:r>
              <a:rPr lang="ko-KR" altLang="en-US" sz="2000" dirty="0"/>
              <a:t>마지막 바이트 수신 의 시간</a:t>
            </a:r>
            <a:endParaRPr lang="en-US" altLang="ko-KR" sz="2000" dirty="0"/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000" dirty="0"/>
              <a:t>Application Throughput: chunk size / </a:t>
            </a:r>
            <a:r>
              <a:rPr lang="en-US" sz="2000" dirty="0">
                <a:solidFill>
                  <a:srgbClr val="002060"/>
                </a:solidFill>
              </a:rPr>
              <a:t>request</a:t>
            </a:r>
            <a:r>
              <a:rPr lang="ko-KR" altLang="en-US" sz="2000" dirty="0">
                <a:solidFill>
                  <a:srgbClr val="002060"/>
                </a:solidFill>
              </a:rPr>
              <a:t> 보냄 </a:t>
            </a:r>
            <a:r>
              <a:rPr lang="en-US" altLang="ko-KR" sz="2000" dirty="0"/>
              <a:t>~ </a:t>
            </a:r>
            <a:r>
              <a:rPr lang="ko-KR" altLang="en-US" sz="2000" dirty="0"/>
              <a:t>마지막 바이트 수신의 시간</a:t>
            </a:r>
            <a:endParaRPr lang="en-US" sz="2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BF3EEF9-3577-4323-94EC-4A1E8729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78" y="3727931"/>
            <a:ext cx="8721654" cy="1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Figure 1~3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8BB52F-6DE7-41BB-AA21-7251E96C1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86" y="1016567"/>
            <a:ext cx="2915362" cy="26545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842FFA-760B-49F0-AE77-DA29F5BB5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8" y="3723471"/>
            <a:ext cx="10198624" cy="30608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D91CED-F4CB-4899-92CC-5F8478BC4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353" y="1311447"/>
            <a:ext cx="4855149" cy="23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2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Figure 4: same video, different layer?</a:t>
            </a:r>
          </a:p>
        </p:txBody>
      </p:sp>
      <p:sp>
        <p:nvSpPr>
          <p:cNvPr id="7" name="Google Shape;113;p4">
            <a:extLst>
              <a:ext uri="{FF2B5EF4-FFF2-40B4-BE49-F238E27FC236}">
                <a16:creationId xmlns:a16="http://schemas.microsoft.com/office/drawing/2014/main" id="{10E2641E-DE19-43C8-8D9C-398CD1297400}"/>
              </a:ext>
            </a:extLst>
          </p:cNvPr>
          <p:cNvSpPr txBox="1">
            <a:spLocks/>
          </p:cNvSpPr>
          <p:nvPr/>
        </p:nvSpPr>
        <p:spPr>
          <a:xfrm>
            <a:off x="230873" y="1149983"/>
            <a:ext cx="11811083" cy="4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000" dirty="0">
                <a:solidFill>
                  <a:srgbClr val="FF0000"/>
                </a:solidFill>
              </a:rPr>
              <a:t>33% of users abandon video sessions within 30 seconds if not interested.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152945-C768-479F-9AAD-9F30F19B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09" y="2031071"/>
            <a:ext cx="10027165" cy="343552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2FBABE0-1C8F-4E73-9A3F-DB587BADD319}"/>
              </a:ext>
            </a:extLst>
          </p:cNvPr>
          <p:cNvSpPr/>
          <p:nvPr/>
        </p:nvSpPr>
        <p:spPr>
          <a:xfrm>
            <a:off x="1697586" y="2361858"/>
            <a:ext cx="1754992" cy="2320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AA36B1E-FEDB-4BE4-83C1-A33262719262}"/>
              </a:ext>
            </a:extLst>
          </p:cNvPr>
          <p:cNvSpPr/>
          <p:nvPr/>
        </p:nvSpPr>
        <p:spPr>
          <a:xfrm>
            <a:off x="3452578" y="2361858"/>
            <a:ext cx="1015544" cy="2320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32240CD-B242-481F-B798-8F52DAD05368}"/>
              </a:ext>
            </a:extLst>
          </p:cNvPr>
          <p:cNvSpPr/>
          <p:nvPr/>
        </p:nvSpPr>
        <p:spPr>
          <a:xfrm>
            <a:off x="4798209" y="2460952"/>
            <a:ext cx="1754992" cy="2320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303974-D958-486D-908C-ABADA6987B2C}"/>
              </a:ext>
            </a:extLst>
          </p:cNvPr>
          <p:cNvSpPr/>
          <p:nvPr/>
        </p:nvSpPr>
        <p:spPr>
          <a:xfrm>
            <a:off x="6553201" y="2460952"/>
            <a:ext cx="1015544" cy="2320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3759A21-8A4A-45BB-982D-9132E10F1210}"/>
              </a:ext>
            </a:extLst>
          </p:cNvPr>
          <p:cNvSpPr/>
          <p:nvPr/>
        </p:nvSpPr>
        <p:spPr>
          <a:xfrm>
            <a:off x="9714646" y="2361858"/>
            <a:ext cx="1015544" cy="2320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86E471-4EB2-404A-97A1-B78C7F6C54F5}"/>
              </a:ext>
            </a:extLst>
          </p:cNvPr>
          <p:cNvSpPr/>
          <p:nvPr/>
        </p:nvSpPr>
        <p:spPr>
          <a:xfrm>
            <a:off x="7959654" y="2330421"/>
            <a:ext cx="1754992" cy="2320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9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Figure 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F186F2-4D23-41B4-9011-5812CA3E6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9" y="1032749"/>
            <a:ext cx="7658561" cy="42031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187F94-6072-454B-8497-75799BEBF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812" y="3985641"/>
            <a:ext cx="3619809" cy="216253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06F438-3D7C-4A0F-B3C2-998FDFFEECC9}"/>
              </a:ext>
            </a:extLst>
          </p:cNvPr>
          <p:cNvCxnSpPr/>
          <p:nvPr/>
        </p:nvCxnSpPr>
        <p:spPr>
          <a:xfrm>
            <a:off x="5371587" y="3743709"/>
            <a:ext cx="26734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CD3B07-17E4-427E-A84C-7338C9496D4D}"/>
              </a:ext>
            </a:extLst>
          </p:cNvPr>
          <p:cNvCxnSpPr>
            <a:cxnSpLocks/>
          </p:cNvCxnSpPr>
          <p:nvPr/>
        </p:nvCxnSpPr>
        <p:spPr>
          <a:xfrm>
            <a:off x="9567029" y="4621889"/>
            <a:ext cx="21151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23401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505</Words>
  <Application>Microsoft Office PowerPoint</Application>
  <PresentationFormat>와이드스크린</PresentationFormat>
  <Paragraphs>88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Noto Sans Symbols</vt:lpstr>
      <vt:lpstr>Malgun Gothic</vt:lpstr>
      <vt:lpstr>Arial</vt:lpstr>
      <vt:lpstr>Calibri</vt:lpstr>
      <vt:lpstr>Courier New</vt:lpstr>
      <vt:lpstr>Roboto</vt:lpstr>
      <vt:lpstr>nsl2</vt:lpstr>
      <vt:lpstr>Exploring the interplay between CDN caching and video streaming performance</vt:lpstr>
      <vt:lpstr>ABR(Adaptive Bit Rate)</vt:lpstr>
      <vt:lpstr>questions to solve</vt:lpstr>
      <vt:lpstr>How to measure?</vt:lpstr>
      <vt:lpstr>How to measure?</vt:lpstr>
      <vt:lpstr>What measured?</vt:lpstr>
      <vt:lpstr>Figure 1~3</vt:lpstr>
      <vt:lpstr>Figure 4: same video, different layer?</vt:lpstr>
      <vt:lpstr>Figure 7</vt:lpstr>
      <vt:lpstr>Figure 9(4K)</vt:lpstr>
      <vt:lpstr>streaming miss optimization</vt:lpstr>
      <vt:lpstr>NEW ABR Algorithm: add CDN awareness</vt:lpstr>
      <vt:lpstr>NEW ABR Algorithm: Evaluation</vt:lpstr>
      <vt:lpstr>Extra(discussion) </vt:lpstr>
      <vt:lpstr>Extra(discussion) : akamai &gt; fastly?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Perceiving QUIC : Do Users Notice or Even Care?</dc:title>
  <dc:creator>jeongyeup.paek</dc:creator>
  <cp:lastModifiedBy>Richard Roberts</cp:lastModifiedBy>
  <cp:revision>35</cp:revision>
  <cp:lastPrinted>2021-08-05T03:53:20Z</cp:lastPrinted>
  <dcterms:created xsi:type="dcterms:W3CDTF">2014-03-19T10:21:19Z</dcterms:created>
  <dcterms:modified xsi:type="dcterms:W3CDTF">2021-08-05T05:32:43Z</dcterms:modified>
</cp:coreProperties>
</file>