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3" r:id="rId5"/>
    <p:sldId id="285" r:id="rId6"/>
    <p:sldId id="288" r:id="rId7"/>
    <p:sldId id="287" r:id="rId8"/>
    <p:sldId id="295" r:id="rId9"/>
    <p:sldId id="296" r:id="rId10"/>
    <p:sldId id="284" r:id="rId11"/>
    <p:sldId id="289" r:id="rId12"/>
    <p:sldId id="290" r:id="rId13"/>
    <p:sldId id="291" r:id="rId14"/>
    <p:sldId id="292" r:id="rId15"/>
    <p:sldId id="293" r:id="rId16"/>
    <p:sldId id="294" r:id="rId17"/>
    <p:sldId id="270" r:id="rId18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62j3D0VW41gOD0VYX5jfsI/G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00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19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71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80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4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80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02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86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884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325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631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67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48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18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" name="Google Shape;21;p18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19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9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0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6" name="Google Shape;36;p20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0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section Header">
  <p:cSld name="Subsection 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subTitle" idx="1"/>
          </p:nvPr>
        </p:nvSpPr>
        <p:spPr>
          <a:xfrm>
            <a:off x="205811" y="1997478"/>
            <a:ext cx="6207422" cy="8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196999" y="980728"/>
            <a:ext cx="620742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22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7" name="Google Shape;47;p22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2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49;p22"/>
          <p:cNvCxnSpPr/>
          <p:nvPr/>
        </p:nvCxnSpPr>
        <p:spPr>
          <a:xfrm>
            <a:off x="154897" y="1843566"/>
            <a:ext cx="624952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0" name="Google Shape;50;p22"/>
          <p:cNvSpPr/>
          <p:nvPr/>
        </p:nvSpPr>
        <p:spPr>
          <a:xfrm>
            <a:off x="6066605" y="1710761"/>
            <a:ext cx="202805" cy="214764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324096" y="1789442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2"/>
          </p:nvPr>
        </p:nvSpPr>
        <p:spPr>
          <a:xfrm>
            <a:off x="196999" y="2999749"/>
            <a:ext cx="6216234" cy="352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302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Char char="o"/>
              <a:defRPr sz="1600"/>
            </a:lvl3pPr>
            <a:lvl4pPr marL="1828800" lvl="3" indent="-3175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✔"/>
              <a:defRPr sz="1400"/>
            </a:lvl4pPr>
            <a:lvl5pPr marL="2286000" lvl="4" indent="-3175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⮚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23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59;p23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2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2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4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25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25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3881083"/>
            <a:ext cx="10801200" cy="120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Bogdan </a:t>
            </a:r>
            <a:r>
              <a:rPr lang="en-US" dirty="0" err="1"/>
              <a:t>Pavkovic</a:t>
            </a:r>
            <a:r>
              <a:rPr lang="en-US" dirty="0"/>
              <a:t>, Fabrice </a:t>
            </a:r>
            <a:r>
              <a:rPr lang="en-US" dirty="0" err="1"/>
              <a:t>Theoleyre</a:t>
            </a:r>
            <a:r>
              <a:rPr lang="en-US" dirty="0"/>
              <a:t>, Andrzej </a:t>
            </a:r>
            <a:r>
              <a:rPr lang="en-US" dirty="0" err="1"/>
              <a:t>Duda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 err="1"/>
              <a:t>MSWiM</a:t>
            </a:r>
            <a:r>
              <a:rPr lang="en-US" dirty="0"/>
              <a:t> ’11: Proceedings of the 14</a:t>
            </a:r>
            <a:r>
              <a:rPr lang="en-US" baseline="30000" dirty="0"/>
              <a:t>th</a:t>
            </a:r>
            <a:r>
              <a:rPr lang="en-US" dirty="0"/>
              <a:t> ACM international conference on Modeling, analysis and simulation of wireless and mobile systems </a:t>
            </a: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780928"/>
            <a:ext cx="10849205" cy="115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dirty="0"/>
              <a:t>Multipath</a:t>
            </a:r>
            <a:r>
              <a:rPr lang="ko-KR" altLang="en-US" dirty="0"/>
              <a:t> </a:t>
            </a:r>
            <a:r>
              <a:rPr lang="en-US" altLang="ko-KR" dirty="0"/>
              <a:t>Opportunistic RPL Routing over IEEE 802.15.4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Dong Hyeon Lee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Chung-Ang 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enjoying1018@naver.com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January. 13th 2022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6915B-17E4-4F10-B3FD-ABD0C295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9" y="1419923"/>
            <a:ext cx="11327482" cy="45671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688076-6BAB-479E-99CA-6563259D5102}"/>
              </a:ext>
            </a:extLst>
          </p:cNvPr>
          <p:cNvSpPr/>
          <p:nvPr/>
        </p:nvSpPr>
        <p:spPr>
          <a:xfrm>
            <a:off x="544109" y="4419601"/>
            <a:ext cx="666949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052C264-FF72-4CE5-BC3B-1C5B203B5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02" y="223624"/>
            <a:ext cx="8028981" cy="1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Example(2)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95281-34BF-492F-B861-7B2BA513C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7" r="27552"/>
          <a:stretch/>
        </p:blipFill>
        <p:spPr>
          <a:xfrm>
            <a:off x="980947" y="1617831"/>
            <a:ext cx="10626495" cy="41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Discuss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76277-77FA-4A20-8B61-3B8804813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74" b="19070"/>
          <a:stretch/>
        </p:blipFill>
        <p:spPr>
          <a:xfrm>
            <a:off x="6435028" y="1521523"/>
            <a:ext cx="5358177" cy="2837117"/>
          </a:xfrm>
          <a:prstGeom prst="rect">
            <a:avLst/>
          </a:prstGeom>
        </p:spPr>
      </p:pic>
      <p:sp>
        <p:nvSpPr>
          <p:cNvPr id="6" name="Google Shape;113;p4">
            <a:extLst>
              <a:ext uri="{FF2B5EF4-FFF2-40B4-BE49-F238E27FC236}">
                <a16:creationId xmlns:a16="http://schemas.microsoft.com/office/drawing/2014/main" id="{8E198676-DAC5-4764-8E50-F759E093DC4B}"/>
              </a:ext>
            </a:extLst>
          </p:cNvPr>
          <p:cNvSpPr txBox="1">
            <a:spLocks/>
          </p:cNvSpPr>
          <p:nvPr/>
        </p:nvSpPr>
        <p:spPr>
          <a:xfrm>
            <a:off x="6435028" y="4466185"/>
            <a:ext cx="4862799" cy="1345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E will collect </a:t>
            </a:r>
            <a:r>
              <a:rPr lang="en-US" sz="2500" dirty="0">
                <a:solidFill>
                  <a:srgbClr val="FF0000"/>
                </a:solidFill>
              </a:rPr>
              <a:t>hellos</a:t>
            </a:r>
            <a:r>
              <a:rPr lang="en-US" sz="2500" dirty="0"/>
              <a:t> from C and D , and will be able to construct the list of its neighbors….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327D5D-4632-4CCF-BD5B-0D43D7FBC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55" b="38777"/>
          <a:stretch/>
        </p:blipFill>
        <p:spPr>
          <a:xfrm>
            <a:off x="1306202" y="1438612"/>
            <a:ext cx="4133765" cy="26067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ED80FF-A744-499F-BC4D-2B4E63C6B673}"/>
              </a:ext>
            </a:extLst>
          </p:cNvPr>
          <p:cNvSpPr/>
          <p:nvPr/>
        </p:nvSpPr>
        <p:spPr>
          <a:xfrm>
            <a:off x="2880909" y="2131962"/>
            <a:ext cx="705571" cy="1913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373642C-2786-4205-9576-FF00884C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6" y="4493948"/>
            <a:ext cx="5367778" cy="160065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144FAF2-BFB9-4516-B534-C7BEA5207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560" y="231825"/>
            <a:ext cx="8028981" cy="16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Choose a path from multipath(1) – greedy!  </a:t>
            </a:r>
            <a:endParaRPr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9A28BD8-9B01-445C-BF5F-07231E4B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36" y="983464"/>
            <a:ext cx="3922624" cy="582991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56DE4E3-1AD2-408B-A229-9307E9013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639" y="1564628"/>
            <a:ext cx="3421543" cy="87284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CD423F8-CD61-4CE7-8E0A-F6A85BBC4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39" y="2847863"/>
            <a:ext cx="4420916" cy="116227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0EB1591-D7C0-492E-A601-94471AC8C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639" y="4530848"/>
            <a:ext cx="2999445" cy="83170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464835E-F914-4A6A-9762-485B59C37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639" y="5772945"/>
            <a:ext cx="3576325" cy="7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1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Choose a path from multipath(2) – greedy!  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1C7073A-D141-4183-A597-D4D15292EDB6}"/>
              </a:ext>
            </a:extLst>
          </p:cNvPr>
          <p:cNvSpPr txBox="1">
            <a:spLocks/>
          </p:cNvSpPr>
          <p:nvPr/>
        </p:nvSpPr>
        <p:spPr>
          <a:xfrm>
            <a:off x="389921" y="1244655"/>
            <a:ext cx="11174085" cy="519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Budget</a:t>
            </a:r>
            <a:r>
              <a:rPr lang="ko-KR" altLang="en-US" sz="2500" dirty="0"/>
              <a:t> </a:t>
            </a:r>
            <a:r>
              <a:rPr lang="en-US" altLang="ko-KR" sz="2500" dirty="0"/>
              <a:t>=</a:t>
            </a:r>
            <a:r>
              <a:rPr lang="ko-KR" altLang="en-US" sz="2500" dirty="0"/>
              <a:t> </a:t>
            </a:r>
            <a:r>
              <a:rPr lang="en-US" altLang="ko-KR" sz="2500" dirty="0"/>
              <a:t>(</a:t>
            </a:r>
            <a:r>
              <a:rPr lang="ko-KR" altLang="en-US" sz="2500" dirty="0"/>
              <a:t>보낼 패킷의 유통기한 </a:t>
            </a:r>
            <a:r>
              <a:rPr lang="en-US" altLang="ko-KR" sz="2500" dirty="0"/>
              <a:t>– </a:t>
            </a:r>
            <a:r>
              <a:rPr lang="ko-KR" altLang="en-US" sz="2500" dirty="0"/>
              <a:t>현재시간</a:t>
            </a:r>
            <a:r>
              <a:rPr lang="en-US" altLang="ko-KR" sz="2500" dirty="0"/>
              <a:t>) / </a:t>
            </a:r>
            <a:r>
              <a:rPr lang="ko-KR" altLang="en-US" sz="2500" dirty="0"/>
              <a:t>남은 </a:t>
            </a:r>
            <a:r>
              <a:rPr lang="ko-KR" altLang="en-US" sz="2500" dirty="0" err="1"/>
              <a:t>홉수</a:t>
            </a: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sz="2500" dirty="0" err="1"/>
              <a:t>Dsframe</a:t>
            </a:r>
            <a:r>
              <a:rPr lang="en-US" sz="2500" dirty="0"/>
              <a:t> = </a:t>
            </a:r>
            <a:r>
              <a:rPr lang="ko-KR" altLang="en-US" sz="2500" dirty="0"/>
              <a:t>스케줄 상</a:t>
            </a:r>
            <a:r>
              <a:rPr lang="en-US" altLang="ko-KR" sz="2500" dirty="0"/>
              <a:t>, </a:t>
            </a:r>
            <a:r>
              <a:rPr lang="ko-KR" altLang="en-US" sz="2500" dirty="0"/>
              <a:t>내가 보낼 때 까지 기다려야 하는 시간</a:t>
            </a: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 err="1"/>
              <a:t>Dtx</a:t>
            </a:r>
            <a:r>
              <a:rPr lang="en-US" altLang="ko-KR" sz="2500" dirty="0"/>
              <a:t> = </a:t>
            </a:r>
            <a:r>
              <a:rPr lang="ko-KR" altLang="en-US" sz="2500" dirty="0" err="1"/>
              <a:t>그다음</a:t>
            </a:r>
            <a:r>
              <a:rPr lang="ko-KR" altLang="en-US" sz="2500" dirty="0"/>
              <a:t> 목적지 까지 전달될 때 까지 걸리는 </a:t>
            </a:r>
            <a:r>
              <a:rPr lang="en-US" altLang="ko-KR" sz="2500" dirty="0"/>
              <a:t>(</a:t>
            </a:r>
            <a:r>
              <a:rPr lang="ko-KR" altLang="en-US" sz="2500" dirty="0"/>
              <a:t>예상</a:t>
            </a:r>
            <a:r>
              <a:rPr lang="en-US" altLang="ko-KR" sz="2500" dirty="0"/>
              <a:t>) </a:t>
            </a:r>
            <a:r>
              <a:rPr lang="ko-KR" altLang="en-US" sz="2500" dirty="0"/>
              <a:t>시간</a:t>
            </a: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endParaRPr lang="en-US" altLang="ko-KR" sz="2500" dirty="0"/>
          </a:p>
          <a:p>
            <a:pPr>
              <a:buClr>
                <a:srgbClr val="494429"/>
              </a:buClr>
              <a:buSzPts val="3000"/>
            </a:pPr>
            <a:r>
              <a:rPr lang="en-US" altLang="ko-KR" sz="2500" dirty="0"/>
              <a:t>(1)budget &lt; </a:t>
            </a:r>
            <a:r>
              <a:rPr lang="en-US" altLang="ko-KR" sz="2500" dirty="0" err="1"/>
              <a:t>dsframe</a:t>
            </a:r>
            <a:r>
              <a:rPr lang="en-US" altLang="ko-KR" sz="2500" dirty="0"/>
              <a:t> + </a:t>
            </a:r>
            <a:r>
              <a:rPr lang="en-US" altLang="ko-KR" sz="2500" dirty="0" err="1"/>
              <a:t>dtx</a:t>
            </a:r>
            <a:r>
              <a:rPr lang="en-US" altLang="ko-KR" sz="2500" dirty="0"/>
              <a:t> =&gt;</a:t>
            </a:r>
            <a:r>
              <a:rPr lang="ko-KR" altLang="en-US" sz="2500" dirty="0"/>
              <a:t>패킷 버림 </a:t>
            </a:r>
            <a:r>
              <a:rPr lang="en-US" altLang="ko-KR" sz="2500" dirty="0"/>
              <a:t>(</a:t>
            </a:r>
            <a:r>
              <a:rPr lang="ko-KR" altLang="en-US" sz="2500" dirty="0"/>
              <a:t>모든 목적지에 대해</a:t>
            </a:r>
            <a:r>
              <a:rPr lang="en-US" altLang="ko-KR" sz="2500" dirty="0"/>
              <a:t>)</a:t>
            </a:r>
          </a:p>
          <a:p>
            <a:pPr marL="457200" indent="-457200">
              <a:buClr>
                <a:srgbClr val="494429"/>
              </a:buClr>
              <a:buSzPts val="3000"/>
              <a:buAutoNum type="arabicParenBoth"/>
            </a:pPr>
            <a:r>
              <a:rPr lang="ko-KR" altLang="en-US" sz="2500" dirty="0"/>
              <a:t>만족하는 </a:t>
            </a:r>
            <a:r>
              <a:rPr lang="ko-KR" altLang="en-US" sz="2500" dirty="0" err="1"/>
              <a:t>것중</a:t>
            </a:r>
            <a:r>
              <a:rPr lang="ko-KR" altLang="en-US" sz="2500" dirty="0"/>
              <a:t> </a:t>
            </a:r>
            <a:r>
              <a:rPr lang="en-US" altLang="ko-KR" sz="2500" dirty="0" err="1"/>
              <a:t>dsframe+dtx</a:t>
            </a:r>
            <a:r>
              <a:rPr lang="ko-KR" altLang="en-US" sz="2500" dirty="0"/>
              <a:t> 가 제일 작은 목적지 고른다</a:t>
            </a:r>
            <a:r>
              <a:rPr lang="en-US" altLang="ko-KR" sz="2500" dirty="0"/>
              <a:t>.</a:t>
            </a:r>
            <a:endParaRPr lang="en-US" sz="2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11EE96-AAE3-400B-A533-9AFDD6EA2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55" r="39400" b="21511"/>
          <a:stretch/>
        </p:blipFill>
        <p:spPr>
          <a:xfrm>
            <a:off x="6394603" y="4368800"/>
            <a:ext cx="5169403" cy="19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7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Evaluation</a:t>
            </a:r>
            <a:endParaRPr dirty="0"/>
          </a:p>
        </p:txBody>
      </p:sp>
      <p:sp>
        <p:nvSpPr>
          <p:cNvPr id="9" name="Google Shape;113;p4">
            <a:extLst>
              <a:ext uri="{FF2B5EF4-FFF2-40B4-BE49-F238E27FC236}">
                <a16:creationId xmlns:a16="http://schemas.microsoft.com/office/drawing/2014/main" id="{C1C7073A-D141-4183-A597-D4D15292EDB6}"/>
              </a:ext>
            </a:extLst>
          </p:cNvPr>
          <p:cNvSpPr txBox="1">
            <a:spLocks/>
          </p:cNvSpPr>
          <p:nvPr/>
        </p:nvSpPr>
        <p:spPr>
          <a:xfrm>
            <a:off x="379761" y="1214176"/>
            <a:ext cx="11174085" cy="1130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 err="1"/>
              <a:t>WSNet</a:t>
            </a:r>
            <a:r>
              <a:rPr lang="en-US" sz="2500" dirty="0"/>
              <a:t>/</a:t>
            </a:r>
            <a:r>
              <a:rPr lang="en-US" sz="2500" dirty="0" err="1"/>
              <a:t>Worldsens</a:t>
            </a:r>
            <a:r>
              <a:rPr lang="en-US" sz="2500" dirty="0"/>
              <a:t> event-driven simulator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Contiki RPL/MAC </a:t>
            </a:r>
            <a:r>
              <a:rPr lang="ko-KR" altLang="en-US" sz="2500" dirty="0"/>
              <a:t>부분의 코드를 변경 </a:t>
            </a:r>
            <a:endParaRPr lang="en-US" sz="2500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DC86649-F2AF-4133-A838-930B9F54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4" y="2466367"/>
            <a:ext cx="5180080" cy="24003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41DB1-382F-414C-BF6E-7CA7FAA4A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38" y="220372"/>
            <a:ext cx="5049801" cy="61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Extra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4008B0-7DEF-4B99-A473-16E62FD9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74" b="19070"/>
          <a:stretch/>
        </p:blipFill>
        <p:spPr>
          <a:xfrm>
            <a:off x="501588" y="1270126"/>
            <a:ext cx="4440567" cy="2158874"/>
          </a:xfrm>
          <a:prstGeom prst="rect">
            <a:avLst/>
          </a:prstGeom>
        </p:spPr>
      </p:pic>
      <p:sp>
        <p:nvSpPr>
          <p:cNvPr id="7" name="Google Shape;113;p4">
            <a:extLst>
              <a:ext uri="{FF2B5EF4-FFF2-40B4-BE49-F238E27FC236}">
                <a16:creationId xmlns:a16="http://schemas.microsoft.com/office/drawing/2014/main" id="{0797E06E-026B-401F-B9FC-FAFC4BDA5471}"/>
              </a:ext>
            </a:extLst>
          </p:cNvPr>
          <p:cNvSpPr txBox="1">
            <a:spLocks/>
          </p:cNvSpPr>
          <p:nvPr/>
        </p:nvSpPr>
        <p:spPr>
          <a:xfrm>
            <a:off x="4942155" y="1622784"/>
            <a:ext cx="6864319" cy="2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ko-KR" altLang="en-US" sz="2500" dirty="0"/>
              <a:t>몇 칸이 필요할까 </a:t>
            </a:r>
            <a:r>
              <a:rPr lang="en-US" altLang="ko-KR" sz="2500" dirty="0"/>
              <a:t>?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“we vary the SO parameter from </a:t>
            </a:r>
            <a:r>
              <a:rPr lang="en-US" sz="2500" dirty="0">
                <a:solidFill>
                  <a:srgbClr val="FF0000"/>
                </a:solidFill>
              </a:rPr>
              <a:t>3 to 5</a:t>
            </a:r>
            <a:r>
              <a:rPr lang="en-US" sz="2500" dirty="0"/>
              <a:t> and choose the BO parameter so that the number of </a:t>
            </a:r>
            <a:r>
              <a:rPr lang="en-US" sz="2500" dirty="0" err="1"/>
              <a:t>superframe</a:t>
            </a:r>
            <a:r>
              <a:rPr lang="en-US" sz="2500" dirty="0"/>
              <a:t> slots is </a:t>
            </a:r>
            <a:r>
              <a:rPr lang="en-US" sz="2500" dirty="0">
                <a:solidFill>
                  <a:srgbClr val="FF0000"/>
                </a:solidFill>
              </a:rPr>
              <a:t>sufficient to avoid colliding </a:t>
            </a:r>
            <a:r>
              <a:rPr lang="en-US" sz="2500" dirty="0" err="1">
                <a:solidFill>
                  <a:srgbClr val="FF0000"/>
                </a:solidFill>
              </a:rPr>
              <a:t>superframes</a:t>
            </a:r>
            <a:r>
              <a:rPr lang="en-US" sz="2500" dirty="0">
                <a:solidFill>
                  <a:srgbClr val="FF0000"/>
                </a:solidFill>
              </a:rPr>
              <a:t>.</a:t>
            </a:r>
            <a:r>
              <a:rPr lang="en-US" sz="2500" dirty="0"/>
              <a:t>”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/>
          </a:p>
        </p:txBody>
      </p:sp>
      <p:sp>
        <p:nvSpPr>
          <p:cNvPr id="8" name="Google Shape;113;p4">
            <a:extLst>
              <a:ext uri="{FF2B5EF4-FFF2-40B4-BE49-F238E27FC236}">
                <a16:creationId xmlns:a16="http://schemas.microsoft.com/office/drawing/2014/main" id="{B0F1F497-6E3A-45FB-A8E1-31AF4534D6DD}"/>
              </a:ext>
            </a:extLst>
          </p:cNvPr>
          <p:cNvSpPr txBox="1">
            <a:spLocks/>
          </p:cNvSpPr>
          <p:nvPr/>
        </p:nvSpPr>
        <p:spPr>
          <a:xfrm>
            <a:off x="695275" y="4486976"/>
            <a:ext cx="6864319" cy="56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+ Problem =  Battery </a:t>
            </a:r>
          </a:p>
        </p:txBody>
      </p:sp>
    </p:spTree>
    <p:extLst>
      <p:ext uri="{BB962C8B-B14F-4D97-AF65-F5344CB8AC3E}">
        <p14:creationId xmlns:p14="http://schemas.microsoft.com/office/powerpoint/2010/main" val="250439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1055440" y="3717032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205" name="Google Shape;205;p15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5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Goal of this paper </a:t>
            </a:r>
            <a:endParaRPr dirty="0"/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A561F311-27C8-4D14-948E-9DD3A79281EC}"/>
              </a:ext>
            </a:extLst>
          </p:cNvPr>
          <p:cNvSpPr txBox="1">
            <a:spLocks/>
          </p:cNvSpPr>
          <p:nvPr/>
        </p:nvSpPr>
        <p:spPr>
          <a:xfrm>
            <a:off x="190458" y="5517111"/>
            <a:ext cx="11811083" cy="12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altLang="ko-KR" sz="2500" dirty="0"/>
              <a:t>Combine RPL, IEEE 802.15.4 </a:t>
            </a:r>
          </a:p>
          <a:p>
            <a:pPr marL="342900" indent="-342900">
              <a:buClr>
                <a:srgbClr val="494429"/>
              </a:buClr>
              <a:buSzPts val="3000"/>
              <a:buFont typeface="Arial"/>
              <a:buChar char="▪"/>
            </a:pPr>
            <a:r>
              <a:rPr lang="en-US" sz="2500" dirty="0"/>
              <a:t>However, there is structural difference</a:t>
            </a:r>
            <a:r>
              <a:rPr lang="en-US" sz="3000" dirty="0"/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90A4F25-E555-4AD2-A29D-D205C9FD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7" y="1340889"/>
            <a:ext cx="3602092" cy="3615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Structural difference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CEB118-81EC-41EF-A7AF-2CF573EB6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" t="39398" r="39539" b="5745"/>
          <a:stretch/>
        </p:blipFill>
        <p:spPr>
          <a:xfrm>
            <a:off x="6394115" y="1537137"/>
            <a:ext cx="4751872" cy="3058512"/>
          </a:xfrm>
          <a:prstGeom prst="rect">
            <a:avLst/>
          </a:prstGeom>
        </p:spPr>
      </p:pic>
      <p:sp>
        <p:nvSpPr>
          <p:cNvPr id="19" name="Google Shape;113;p4">
            <a:extLst>
              <a:ext uri="{FF2B5EF4-FFF2-40B4-BE49-F238E27FC236}">
                <a16:creationId xmlns:a16="http://schemas.microsoft.com/office/drawing/2014/main" id="{FD0D1CB7-C117-4DFC-A595-267D29FE0423}"/>
              </a:ext>
            </a:extLst>
          </p:cNvPr>
          <p:cNvSpPr txBox="1">
            <a:spLocks/>
          </p:cNvSpPr>
          <p:nvPr/>
        </p:nvSpPr>
        <p:spPr>
          <a:xfrm>
            <a:off x="2074437" y="5193916"/>
            <a:ext cx="1709287" cy="12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DODAG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(RPL)</a:t>
            </a:r>
          </a:p>
        </p:txBody>
      </p:sp>
      <p:sp>
        <p:nvSpPr>
          <p:cNvPr id="21" name="Google Shape;113;p4">
            <a:extLst>
              <a:ext uri="{FF2B5EF4-FFF2-40B4-BE49-F238E27FC236}">
                <a16:creationId xmlns:a16="http://schemas.microsoft.com/office/drawing/2014/main" id="{3B6D0980-365C-4817-B945-A0745BCEDEC8}"/>
              </a:ext>
            </a:extLst>
          </p:cNvPr>
          <p:cNvSpPr txBox="1">
            <a:spLocks/>
          </p:cNvSpPr>
          <p:nvPr/>
        </p:nvSpPr>
        <p:spPr>
          <a:xfrm>
            <a:off x="7484405" y="5193917"/>
            <a:ext cx="3054844" cy="12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IEEE 802.15.4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(cluster tree)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1F9645-20C3-4442-9F9A-B5C4B4BBEA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61" t="28403" r="9053" b="14928"/>
          <a:stretch/>
        </p:blipFill>
        <p:spPr>
          <a:xfrm>
            <a:off x="1423474" y="1257520"/>
            <a:ext cx="3011214" cy="37697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2789A4-A78F-4DD6-A1FE-0A3731165E31}"/>
              </a:ext>
            </a:extLst>
          </p:cNvPr>
          <p:cNvSpPr/>
          <p:nvPr/>
        </p:nvSpPr>
        <p:spPr>
          <a:xfrm>
            <a:off x="1269124" y="3783724"/>
            <a:ext cx="1103586" cy="81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How to Solve ? </a:t>
            </a:r>
            <a:endParaRPr dirty="0"/>
          </a:p>
        </p:txBody>
      </p:sp>
      <p:sp>
        <p:nvSpPr>
          <p:cNvPr id="21" name="Google Shape;113;p4">
            <a:extLst>
              <a:ext uri="{FF2B5EF4-FFF2-40B4-BE49-F238E27FC236}">
                <a16:creationId xmlns:a16="http://schemas.microsoft.com/office/drawing/2014/main" id="{3B6D0980-365C-4817-B945-A0745BCEDEC8}"/>
              </a:ext>
            </a:extLst>
          </p:cNvPr>
          <p:cNvSpPr txBox="1">
            <a:spLocks/>
          </p:cNvSpPr>
          <p:nvPr/>
        </p:nvSpPr>
        <p:spPr>
          <a:xfrm>
            <a:off x="389921" y="1244655"/>
            <a:ext cx="11174085" cy="195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 err="1"/>
              <a:t>Modfiy</a:t>
            </a:r>
            <a:r>
              <a:rPr lang="en-US" sz="2500" dirty="0"/>
              <a:t> MAC LAYER(</a:t>
            </a:r>
            <a:r>
              <a:rPr lang="en-US" sz="2500" dirty="0" err="1"/>
              <a:t>Superframe</a:t>
            </a:r>
            <a:r>
              <a:rPr lang="en-US" sz="2500" dirty="0"/>
              <a:t>, Beacon)</a:t>
            </a:r>
          </a:p>
          <a:p>
            <a:pPr marL="514350" indent="-514350">
              <a:buClr>
                <a:srgbClr val="494429"/>
              </a:buClr>
              <a:buSzPts val="3000"/>
              <a:buAutoNum type="arabicParenR"/>
            </a:pPr>
            <a:r>
              <a:rPr lang="en-US" sz="2500" dirty="0"/>
              <a:t>Beacon-only Period</a:t>
            </a:r>
          </a:p>
          <a:p>
            <a:pPr marL="514350" indent="-514350">
              <a:buClr>
                <a:srgbClr val="494429"/>
              </a:buClr>
              <a:buSzPts val="3000"/>
              <a:buAutoNum type="arabicParenR"/>
            </a:pPr>
            <a:r>
              <a:rPr lang="en-US" sz="2500" dirty="0" err="1"/>
              <a:t>Superframe</a:t>
            </a:r>
            <a:r>
              <a:rPr lang="en-US" sz="2500" dirty="0"/>
              <a:t> Scheduling</a:t>
            </a:r>
          </a:p>
        </p:txBody>
      </p:sp>
    </p:spTree>
    <p:extLst>
      <p:ext uri="{BB962C8B-B14F-4D97-AF65-F5344CB8AC3E}">
        <p14:creationId xmlns:p14="http://schemas.microsoft.com/office/powerpoint/2010/main" val="35249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Prior Knowledge(1)</a:t>
            </a:r>
            <a:endParaRPr dirty="0"/>
          </a:p>
        </p:txBody>
      </p:sp>
      <p:sp>
        <p:nvSpPr>
          <p:cNvPr id="21" name="Google Shape;113;p4">
            <a:extLst>
              <a:ext uri="{FF2B5EF4-FFF2-40B4-BE49-F238E27FC236}">
                <a16:creationId xmlns:a16="http://schemas.microsoft.com/office/drawing/2014/main" id="{3B6D0980-365C-4817-B945-A0745BCEDEC8}"/>
              </a:ext>
            </a:extLst>
          </p:cNvPr>
          <p:cNvSpPr txBox="1">
            <a:spLocks/>
          </p:cNvSpPr>
          <p:nvPr/>
        </p:nvSpPr>
        <p:spPr>
          <a:xfrm>
            <a:off x="404392" y="1291229"/>
            <a:ext cx="11174085" cy="319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b="1" dirty="0"/>
              <a:t>[Two modes of IEEE 802.15.4]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/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1) Non –beacon mode  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- a classical CSMA-CA approach</a:t>
            </a:r>
          </a:p>
          <a:p>
            <a:pPr marL="342900" indent="-342900">
              <a:buClr>
                <a:srgbClr val="494429"/>
              </a:buClr>
              <a:buSzPts val="3000"/>
              <a:buFont typeface="Symbol" panose="05050102010706020507" pitchFamily="18" charset="2"/>
              <a:buChar char="Þ"/>
            </a:pPr>
            <a:r>
              <a:rPr lang="en-US" sz="2500" dirty="0"/>
              <a:t>receiver(client) </a:t>
            </a:r>
            <a:r>
              <a:rPr lang="en-US" sz="2500" dirty="0" err="1"/>
              <a:t>initates</a:t>
            </a:r>
            <a:r>
              <a:rPr lang="en-US" sz="2500" dirty="0"/>
              <a:t> communication. </a:t>
            </a:r>
          </a:p>
          <a:p>
            <a:pPr marL="342900" indent="-342900">
              <a:buClr>
                <a:srgbClr val="494429"/>
              </a:buClr>
              <a:buSzPts val="3000"/>
              <a:buFont typeface="Symbol" panose="05050102010706020507" pitchFamily="18" charset="2"/>
              <a:buChar char="Þ"/>
            </a:pPr>
            <a:r>
              <a:rPr lang="en-US" sz="2500" dirty="0"/>
              <a:t>Coordinator(server) have to remain awake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/>
          </a:p>
          <a:p>
            <a:pPr>
              <a:buClr>
                <a:srgbClr val="494429"/>
              </a:buClr>
              <a:buSzPts val="3000"/>
            </a:pPr>
            <a:r>
              <a:rPr lang="en-US" sz="2500" dirty="0">
                <a:solidFill>
                  <a:schemeClr val="bg2"/>
                </a:solidFill>
              </a:rPr>
              <a:t>2) Beacon mode </a:t>
            </a:r>
            <a:r>
              <a:rPr lang="en-US" sz="2500" dirty="0"/>
              <a:t>&lt;-Goal</a:t>
            </a:r>
          </a:p>
          <a:p>
            <a:pPr>
              <a:buClr>
                <a:srgbClr val="494429"/>
              </a:buClr>
              <a:buSzPts val="3000"/>
            </a:pPr>
            <a:endParaRPr lang="en-US" sz="25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84FC9AF-D448-4C37-8DE0-EB9465489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3" y="4369789"/>
            <a:ext cx="8015304" cy="22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6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sldNum" idx="12"/>
          </p:nvPr>
        </p:nvSpPr>
        <p:spPr>
          <a:xfrm>
            <a:off x="11145987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Prior Knowledge(2)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BF9EC2-D920-4130-A0A2-04D5D52EE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5" r="6753" b="20115"/>
          <a:stretch/>
        </p:blipFill>
        <p:spPr>
          <a:xfrm>
            <a:off x="190460" y="1426779"/>
            <a:ext cx="8196796" cy="4950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450DEB-DA9E-4ECC-82B6-F88A4658D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61" t="28403" r="9053" b="14928"/>
          <a:stretch/>
        </p:blipFill>
        <p:spPr>
          <a:xfrm>
            <a:off x="8462777" y="1158765"/>
            <a:ext cx="2567480" cy="3214251"/>
          </a:xfrm>
          <a:prstGeom prst="rect">
            <a:avLst/>
          </a:prstGeom>
        </p:spPr>
      </p:pic>
      <p:sp>
        <p:nvSpPr>
          <p:cNvPr id="10" name="Google Shape;113;p4">
            <a:extLst>
              <a:ext uri="{FF2B5EF4-FFF2-40B4-BE49-F238E27FC236}">
                <a16:creationId xmlns:a16="http://schemas.microsoft.com/office/drawing/2014/main" id="{CA7C9A69-6FF7-47A8-A498-5E119FBC55FE}"/>
              </a:ext>
            </a:extLst>
          </p:cNvPr>
          <p:cNvSpPr txBox="1">
            <a:spLocks/>
          </p:cNvSpPr>
          <p:nvPr/>
        </p:nvSpPr>
        <p:spPr>
          <a:xfrm>
            <a:off x="9216216" y="4463680"/>
            <a:ext cx="1709287" cy="123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DODAG</a:t>
            </a:r>
          </a:p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(RPL)</a:t>
            </a:r>
          </a:p>
        </p:txBody>
      </p:sp>
      <p:sp>
        <p:nvSpPr>
          <p:cNvPr id="11" name="Google Shape;113;p4">
            <a:extLst>
              <a:ext uri="{FF2B5EF4-FFF2-40B4-BE49-F238E27FC236}">
                <a16:creationId xmlns:a16="http://schemas.microsoft.com/office/drawing/2014/main" id="{501D39BB-2A14-4E4D-B8A0-59E85C9B69AC}"/>
              </a:ext>
            </a:extLst>
          </p:cNvPr>
          <p:cNvSpPr txBox="1">
            <a:spLocks/>
          </p:cNvSpPr>
          <p:nvPr/>
        </p:nvSpPr>
        <p:spPr>
          <a:xfrm>
            <a:off x="610639" y="1236773"/>
            <a:ext cx="3054844" cy="59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94429"/>
              </a:buClr>
              <a:buSzPts val="3000"/>
            </a:pPr>
            <a:r>
              <a:rPr lang="en-US" sz="2500" dirty="0"/>
              <a:t>IEEE 802.15.4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23954-7867-406E-8E65-D16FABE28E28}"/>
              </a:ext>
            </a:extLst>
          </p:cNvPr>
          <p:cNvSpPr txBox="1"/>
          <p:nvPr/>
        </p:nvSpPr>
        <p:spPr>
          <a:xfrm>
            <a:off x="8812924" y="2451538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1FE2E-568F-4305-B68C-C098A153E8A8}"/>
              </a:ext>
            </a:extLst>
          </p:cNvPr>
          <p:cNvSpPr txBox="1"/>
          <p:nvPr/>
        </p:nvSpPr>
        <p:spPr>
          <a:xfrm>
            <a:off x="10467032" y="2565835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5F25D-33C7-45F6-86F7-D42771B3F40C}"/>
              </a:ext>
            </a:extLst>
          </p:cNvPr>
          <p:cNvSpPr txBox="1"/>
          <p:nvPr/>
        </p:nvSpPr>
        <p:spPr>
          <a:xfrm>
            <a:off x="8584959" y="3818183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1258C1-CF95-48AA-A662-F4AEC844A6CC}"/>
              </a:ext>
            </a:extLst>
          </p:cNvPr>
          <p:cNvSpPr txBox="1"/>
          <p:nvPr/>
        </p:nvSpPr>
        <p:spPr>
          <a:xfrm>
            <a:off x="2611820" y="4597543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6202C5-5B0B-4BA6-951B-1A94F3328FA8}"/>
              </a:ext>
            </a:extLst>
          </p:cNvPr>
          <p:cNvSpPr txBox="1"/>
          <p:nvPr/>
        </p:nvSpPr>
        <p:spPr>
          <a:xfrm>
            <a:off x="2611819" y="4881402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5AF0B-ECB7-415F-97AD-624DD00A4501}"/>
              </a:ext>
            </a:extLst>
          </p:cNvPr>
          <p:cNvSpPr txBox="1"/>
          <p:nvPr/>
        </p:nvSpPr>
        <p:spPr>
          <a:xfrm>
            <a:off x="3807374" y="5160880"/>
            <a:ext cx="458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F53C4-9F93-48FB-A502-1B858EB1A4C3}"/>
              </a:ext>
            </a:extLst>
          </p:cNvPr>
          <p:cNvSpPr/>
          <p:nvPr/>
        </p:nvSpPr>
        <p:spPr>
          <a:xfrm>
            <a:off x="2611818" y="4549010"/>
            <a:ext cx="1103586" cy="81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F11CB93-0161-49BC-A947-28F5813CDB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77" r="49188" b="-3088"/>
          <a:stretch/>
        </p:blipFill>
        <p:spPr>
          <a:xfrm>
            <a:off x="4085662" y="-4775"/>
            <a:ext cx="3523120" cy="20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Beacon only period &amp;</a:t>
            </a:r>
            <a:r>
              <a:rPr lang="ko-KR" altLang="en-US" dirty="0"/>
              <a:t> </a:t>
            </a:r>
            <a:r>
              <a:rPr lang="en-US" altLang="ko-KR" dirty="0" err="1"/>
              <a:t>Superframe</a:t>
            </a:r>
            <a:r>
              <a:rPr lang="en-US" altLang="ko-KR" dirty="0"/>
              <a:t> scheduling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968AAA-21F5-4351-B01C-830454FBD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82" t="18639" r="5732" b="16030"/>
          <a:stretch/>
        </p:blipFill>
        <p:spPr>
          <a:xfrm>
            <a:off x="6487510" y="4127085"/>
            <a:ext cx="5438054" cy="1801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DDCAFD-5D45-4522-A728-E547211AF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" t="18241" r="64167" b="4233"/>
          <a:stretch/>
        </p:blipFill>
        <p:spPr>
          <a:xfrm>
            <a:off x="8147724" y="1167863"/>
            <a:ext cx="2988836" cy="21519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25F1EC-4427-4A04-80D0-323D0FA1BAF6}"/>
              </a:ext>
            </a:extLst>
          </p:cNvPr>
          <p:cNvSpPr txBox="1"/>
          <p:nvPr/>
        </p:nvSpPr>
        <p:spPr>
          <a:xfrm>
            <a:off x="9270475" y="4907280"/>
            <a:ext cx="5034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19D923-E7E6-45F2-A36A-8108DA73C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55" y="2167763"/>
            <a:ext cx="5601587" cy="35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Guess(1)</a:t>
            </a:r>
            <a:endParaRPr dirty="0"/>
          </a:p>
        </p:txBody>
      </p:sp>
      <p:pic>
        <p:nvPicPr>
          <p:cNvPr id="6" name="그림 5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1A0221FF-AB07-4C81-BA01-67BFD6AB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083" y="1504335"/>
            <a:ext cx="7574309" cy="48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7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Guess(2)</a:t>
            </a:r>
            <a:endParaRPr dirty="0"/>
          </a:p>
        </p:txBody>
      </p:sp>
      <p:pic>
        <p:nvPicPr>
          <p:cNvPr id="4" name="그림 3" descr="하얀색이(가) 표시된 사진&#10;&#10;자동 생성된 설명">
            <a:extLst>
              <a:ext uri="{FF2B5EF4-FFF2-40B4-BE49-F238E27FC236}">
                <a16:creationId xmlns:a16="http://schemas.microsoft.com/office/drawing/2014/main" id="{D039825F-9433-4005-91AF-D346A808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42" y="1554769"/>
            <a:ext cx="7373516" cy="45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3992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354</Words>
  <Application>Microsoft Office PowerPoint</Application>
  <PresentationFormat>와이드스크린</PresentationFormat>
  <Paragraphs>79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Noto Sans Symbols</vt:lpstr>
      <vt:lpstr>Malgun Gothic</vt:lpstr>
      <vt:lpstr>Arial</vt:lpstr>
      <vt:lpstr>Calibri</vt:lpstr>
      <vt:lpstr>Courier New</vt:lpstr>
      <vt:lpstr>Symbol</vt:lpstr>
      <vt:lpstr>nsl2</vt:lpstr>
      <vt:lpstr>Multipath Opportunistic RPL Routing over IEEE 802.15.4</vt:lpstr>
      <vt:lpstr>Goal of this paper </vt:lpstr>
      <vt:lpstr>Structural difference</vt:lpstr>
      <vt:lpstr>How to Solve ? </vt:lpstr>
      <vt:lpstr>Prior Knowledge(1)</vt:lpstr>
      <vt:lpstr>Prior Knowledge(2)</vt:lpstr>
      <vt:lpstr>Beacon only period &amp; Superframe scheduling</vt:lpstr>
      <vt:lpstr>Guess(1)</vt:lpstr>
      <vt:lpstr>Guess(2)</vt:lpstr>
      <vt:lpstr>Example</vt:lpstr>
      <vt:lpstr>Example(2)</vt:lpstr>
      <vt:lpstr>Discuss</vt:lpstr>
      <vt:lpstr>Choose a path from multipath(1) – greedy!  </vt:lpstr>
      <vt:lpstr>Choose a path from multipath(2) – greedy!  </vt:lpstr>
      <vt:lpstr>Evaluation</vt:lpstr>
      <vt:lpstr>Extra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Perceiving QUIC : Do Users Notice or Even Care?</dc:title>
  <dc:creator>jeongyeup.paek</dc:creator>
  <cp:lastModifiedBy>Richard Roberts</cp:lastModifiedBy>
  <cp:revision>42</cp:revision>
  <cp:lastPrinted>2021-07-22T03:35:11Z</cp:lastPrinted>
  <dcterms:created xsi:type="dcterms:W3CDTF">2014-03-19T10:21:19Z</dcterms:created>
  <dcterms:modified xsi:type="dcterms:W3CDTF">2022-01-13T02:31:07Z</dcterms:modified>
</cp:coreProperties>
</file>