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8" r:id="rId4"/>
    <p:sldId id="258" r:id="rId5"/>
    <p:sldId id="298" r:id="rId6"/>
    <p:sldId id="300" r:id="rId7"/>
    <p:sldId id="309" r:id="rId8"/>
    <p:sldId id="310" r:id="rId9"/>
    <p:sldId id="301" r:id="rId10"/>
    <p:sldId id="299" r:id="rId11"/>
    <p:sldId id="302" r:id="rId12"/>
    <p:sldId id="303" r:id="rId13"/>
    <p:sldId id="304" r:id="rId14"/>
    <p:sldId id="305" r:id="rId15"/>
    <p:sldId id="306" r:id="rId16"/>
    <p:sldId id="307" r:id="rId17"/>
    <p:sldId id="270" r:id="rId18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37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9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6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19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33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7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25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1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97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8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75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0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19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3950698"/>
            <a:ext cx="10801200" cy="84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altLang="ko-KR" dirty="0"/>
              <a:t>Luis Sanabria-Russo, </a:t>
            </a:r>
            <a:r>
              <a:rPr lang="en-US" altLang="ko-KR" dirty="0" err="1"/>
              <a:t>Jaume</a:t>
            </a:r>
            <a:r>
              <a:rPr lang="en-US" altLang="ko-KR" dirty="0"/>
              <a:t> Barcelo, Boris </a:t>
            </a:r>
            <a:r>
              <a:rPr lang="en-US" altLang="ko-KR" dirty="0" err="1"/>
              <a:t>Bellalta</a:t>
            </a:r>
            <a:r>
              <a:rPr lang="en-US" altLang="ko-KR" dirty="0"/>
              <a:t>, Francesco </a:t>
            </a:r>
            <a:r>
              <a:rPr lang="en-US" altLang="ko-KR" dirty="0" err="1"/>
              <a:t>Gringoli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altLang="ko-KR" dirty="0"/>
              <a:t>IEEE Transaction On Networking, Feb 2017</a:t>
            </a: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656947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A High Efficiency MAC Protocol for WLANs:</a:t>
            </a:r>
            <a:br>
              <a:rPr lang="en-US" dirty="0"/>
            </a:br>
            <a:r>
              <a:rPr lang="en-US" dirty="0"/>
              <a:t>Providing Fairness in Dense Scenarios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Chung-Ang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enjoying1018@naver.com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Feb. 3</a:t>
            </a:r>
            <a:r>
              <a:rPr lang="en-US" baseline="30000" dirty="0"/>
              <a:t>rd</a:t>
            </a:r>
            <a:r>
              <a:rPr lang="en-US" dirty="0"/>
              <a:t> 2022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dirty="0"/>
              <a:t>CSMA/ECA with Hysteresis, Fair Share(3)</a:t>
            </a:r>
            <a:endParaRPr sz="25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66DE585-3F06-4F5D-AD6C-F0A7B3BA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6" y="2269752"/>
            <a:ext cx="10821214" cy="32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Schedule Reset(1) 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E0AC17-74E9-48E9-B59E-ED6FD778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14" y="2247808"/>
            <a:ext cx="9565971" cy="29513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CD5D3F-72E5-450A-9052-115E8934BAB8}"/>
              </a:ext>
            </a:extLst>
          </p:cNvPr>
          <p:cNvSpPr/>
          <p:nvPr/>
        </p:nvSpPr>
        <p:spPr>
          <a:xfrm>
            <a:off x="1951813" y="2177339"/>
            <a:ext cx="373141" cy="1533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85DC1BD4-C988-4081-8F3D-3A68D3E20F58}"/>
              </a:ext>
            </a:extLst>
          </p:cNvPr>
          <p:cNvSpPr txBox="1">
            <a:spLocks/>
          </p:cNvSpPr>
          <p:nvPr/>
        </p:nvSpPr>
        <p:spPr>
          <a:xfrm>
            <a:off x="1337616" y="1792657"/>
            <a:ext cx="1408645" cy="45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/>
              <a:t>= </a:t>
            </a:r>
            <a:r>
              <a:rPr lang="ko-KR" altLang="en-US" sz="1800" dirty="0"/>
              <a:t>내가 보냄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453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Schedule Reset(2) </a:t>
            </a:r>
            <a:endParaRPr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68079F3-46DE-4620-A882-80700C5FD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80" r="-297"/>
          <a:stretch/>
        </p:blipFill>
        <p:spPr>
          <a:xfrm>
            <a:off x="6503311" y="107884"/>
            <a:ext cx="4863131" cy="6707655"/>
          </a:xfrm>
          <a:prstGeom prst="rect">
            <a:avLst/>
          </a:prstGeom>
        </p:spPr>
      </p:pic>
      <p:sp>
        <p:nvSpPr>
          <p:cNvPr id="7" name="Google Shape;113;p4">
            <a:extLst>
              <a:ext uri="{FF2B5EF4-FFF2-40B4-BE49-F238E27FC236}">
                <a16:creationId xmlns:a16="http://schemas.microsoft.com/office/drawing/2014/main" id="{A1EF5B65-83BD-4358-8F9A-475840D99D0E}"/>
              </a:ext>
            </a:extLst>
          </p:cNvPr>
          <p:cNvSpPr txBox="1">
            <a:spLocks/>
          </p:cNvSpPr>
          <p:nvPr/>
        </p:nvSpPr>
        <p:spPr>
          <a:xfrm>
            <a:off x="313543" y="1092248"/>
            <a:ext cx="5734618" cy="465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 err="1"/>
              <a:t>SxTx</a:t>
            </a:r>
            <a:r>
              <a:rPr lang="en-US" sz="1800" dirty="0"/>
              <a:t> = </a:t>
            </a:r>
            <a:r>
              <a:rPr lang="ko-KR" altLang="en-US" sz="1800" dirty="0"/>
              <a:t>전송에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en-US" altLang="ko-KR" sz="1800" dirty="0"/>
              <a:t>+1 , </a:t>
            </a:r>
            <a:r>
              <a:rPr lang="ko-KR" altLang="en-US" sz="1800" dirty="0"/>
              <a:t>실패하면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초기화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1800" dirty="0"/>
              <a:t>   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1800" dirty="0"/>
              <a:t>    = upper( C/Bd)</a:t>
            </a:r>
          </a:p>
          <a:p>
            <a:pPr marL="285750" indent="-28575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altLang="ko-KR" sz="1800" dirty="0"/>
              <a:t>C : biggest deterministic 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(</a:t>
            </a:r>
            <a:r>
              <a:rPr lang="ko-KR" altLang="en-US" sz="1800" dirty="0"/>
              <a:t>최고 </a:t>
            </a:r>
            <a:r>
              <a:rPr lang="en-US" altLang="ko-KR" sz="1800" dirty="0"/>
              <a:t>slot </a:t>
            </a:r>
            <a:r>
              <a:rPr lang="ko-KR" altLang="en-US" sz="1800" dirty="0"/>
              <a:t>칸수</a:t>
            </a:r>
            <a:r>
              <a:rPr lang="en-US" altLang="ko-KR" sz="1800" dirty="0"/>
              <a:t>)</a:t>
            </a:r>
          </a:p>
          <a:p>
            <a:pPr marL="285750" indent="-28575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altLang="ko-KR" sz="1800" dirty="0"/>
              <a:t>Bd : </a:t>
            </a:r>
            <a:r>
              <a:rPr lang="ko-KR" altLang="en-US" sz="1800" dirty="0"/>
              <a:t>현재 </a:t>
            </a:r>
            <a:r>
              <a:rPr lang="en-US" altLang="ko-KR" sz="1800" dirty="0"/>
              <a:t>slot </a:t>
            </a:r>
            <a:r>
              <a:rPr lang="ko-KR" altLang="en-US" sz="1800" dirty="0"/>
              <a:t>칸수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1800" dirty="0"/>
              <a:t>현재 </a:t>
            </a:r>
            <a:r>
              <a:rPr lang="en-US" altLang="ko-KR" sz="1800" dirty="0"/>
              <a:t>16</a:t>
            </a:r>
            <a:r>
              <a:rPr lang="ko-KR" altLang="en-US" sz="1800" dirty="0"/>
              <a:t>칸에 최고 </a:t>
            </a:r>
            <a:r>
              <a:rPr lang="en-US" altLang="ko-KR" sz="1800" dirty="0"/>
              <a:t>128</a:t>
            </a:r>
            <a:r>
              <a:rPr lang="ko-KR" altLang="en-US" sz="1800" dirty="0"/>
              <a:t>칸 </a:t>
            </a:r>
            <a:r>
              <a:rPr lang="ko-KR" altLang="en-US" sz="1800" dirty="0" err="1"/>
              <a:t>이라하면</a:t>
            </a:r>
            <a:r>
              <a:rPr lang="ko-KR" altLang="en-US" sz="1800" dirty="0"/>
              <a:t> 감마는 </a:t>
            </a:r>
            <a:r>
              <a:rPr lang="en-US" altLang="ko-KR" sz="1800" dirty="0"/>
              <a:t>8</a:t>
            </a:r>
            <a:r>
              <a:rPr lang="ko-KR" altLang="en-US" sz="1800" dirty="0"/>
              <a:t>이 됨 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1800" dirty="0"/>
              <a:t>          : function</a:t>
            </a:r>
            <a:r>
              <a:rPr lang="ko-KR" altLang="en-US" sz="1800" dirty="0"/>
              <a:t> </a:t>
            </a:r>
            <a:r>
              <a:rPr lang="en-US" altLang="ko-KR" sz="1800" dirty="0"/>
              <a:t>that</a:t>
            </a:r>
            <a:r>
              <a:rPr lang="ko-KR" altLang="en-US" sz="1800" dirty="0"/>
              <a:t> </a:t>
            </a:r>
            <a:r>
              <a:rPr lang="en-US" altLang="ko-KR" sz="1800" dirty="0"/>
              <a:t>evaluates</a:t>
            </a:r>
            <a:r>
              <a:rPr lang="ko-KR" altLang="en-US" sz="1800" dirty="0"/>
              <a:t> </a:t>
            </a:r>
            <a:r>
              <a:rPr lang="en-US" altLang="ko-KR" sz="1800" dirty="0"/>
              <a:t>to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 </a:t>
            </a:r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slot</a:t>
            </a:r>
            <a:r>
              <a:rPr lang="ko-KR" altLang="en-US" sz="1800" dirty="0"/>
              <a:t> </a:t>
            </a:r>
            <a:r>
              <a:rPr lang="en-US" altLang="ko-KR" sz="1800" dirty="0"/>
              <a:t>corresponding to b[t] is empty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1800" dirty="0"/>
              <a:t>12~23</a:t>
            </a:r>
            <a:r>
              <a:rPr lang="ko-KR" altLang="en-US" sz="1800" dirty="0"/>
              <a:t>번째 줄</a:t>
            </a:r>
            <a:r>
              <a:rPr lang="en-US" altLang="ko-KR" sz="1800" dirty="0"/>
              <a:t>: </a:t>
            </a:r>
          </a:p>
          <a:p>
            <a:pPr>
              <a:buClr>
                <a:srgbClr val="494429"/>
              </a:buClr>
              <a:buSzPts val="3000"/>
            </a:pPr>
            <a:r>
              <a:rPr lang="ko-KR" altLang="en-US" sz="1800" dirty="0"/>
              <a:t>가능한 작은 칸수</a:t>
            </a:r>
            <a:r>
              <a:rPr lang="en-US" altLang="ko-KR" sz="1800" dirty="0"/>
              <a:t>(slot </a:t>
            </a:r>
            <a:r>
              <a:rPr lang="ko-KR" altLang="en-US" sz="1800" dirty="0"/>
              <a:t>수 </a:t>
            </a:r>
            <a:r>
              <a:rPr lang="en-US" altLang="ko-KR" sz="1800" dirty="0"/>
              <a:t>,k</a:t>
            </a:r>
            <a:r>
              <a:rPr lang="ko-KR" altLang="en-US" sz="1800" dirty="0"/>
              <a:t>값</a:t>
            </a:r>
            <a:r>
              <a:rPr lang="en-US" altLang="ko-KR" sz="1800" dirty="0"/>
              <a:t>) </a:t>
            </a:r>
            <a:r>
              <a:rPr lang="ko-KR" altLang="en-US" sz="1800" dirty="0"/>
              <a:t>찾기 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11C0E1-3D40-4BF0-954D-C5FF68DBD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32" b="12603"/>
          <a:stretch/>
        </p:blipFill>
        <p:spPr>
          <a:xfrm>
            <a:off x="274649" y="1588823"/>
            <a:ext cx="308983" cy="33300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63A1216-FE42-488F-A35B-AC8797ACD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0" y="3255325"/>
            <a:ext cx="615982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Extra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51F38DC9-DDE8-4B2F-AE32-FE8EB550D16F}"/>
              </a:ext>
            </a:extLst>
          </p:cNvPr>
          <p:cNvSpPr txBox="1">
            <a:spLocks/>
          </p:cNvSpPr>
          <p:nvPr/>
        </p:nvSpPr>
        <p:spPr>
          <a:xfrm>
            <a:off x="272538" y="1116851"/>
            <a:ext cx="11327631" cy="415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300" dirty="0"/>
              <a:t>Strength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300" dirty="0"/>
              <a:t>: Modified CSMA/CA little -&gt; good compatibility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3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300" dirty="0"/>
              <a:t>Weakness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300" dirty="0"/>
              <a:t>: (may be) Weak to clock drift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3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300" dirty="0"/>
              <a:t>Channel error = collision in CSMA/ECA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300" dirty="0" err="1"/>
              <a:t>Stickness</a:t>
            </a:r>
            <a:r>
              <a:rPr lang="en-US" altLang="ko-KR" sz="2300" dirty="0"/>
              <a:t> ( </a:t>
            </a:r>
            <a:r>
              <a:rPr lang="ko-KR" altLang="en-US" sz="2300" dirty="0"/>
              <a:t>한 </a:t>
            </a:r>
            <a:r>
              <a:rPr lang="ko-KR" altLang="en-US" sz="2300" dirty="0" err="1"/>
              <a:t>두번</a:t>
            </a:r>
            <a:r>
              <a:rPr lang="ko-KR" altLang="en-US" sz="2300" dirty="0"/>
              <a:t> 오류는 </a:t>
            </a:r>
            <a:r>
              <a:rPr lang="en-US" altLang="ko-KR" sz="2300" dirty="0"/>
              <a:t>k </a:t>
            </a:r>
            <a:r>
              <a:rPr lang="ko-KR" altLang="en-US" sz="2300" dirty="0"/>
              <a:t>를 바꾸지 않고 자기 자리를 고수하는 것이 나을 수도 있음 </a:t>
            </a:r>
            <a:r>
              <a:rPr lang="en-US" altLang="ko-KR" sz="2300" dirty="0"/>
              <a:t>) 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4783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Result(1)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F6272-E0EF-4C0E-B0CF-2FCAB363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99" y="2167273"/>
            <a:ext cx="4571952" cy="3954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61948-5EA5-49EF-99E6-3371DFA1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94" y="2574597"/>
            <a:ext cx="4853704" cy="3965131"/>
          </a:xfrm>
          <a:prstGeom prst="rect">
            <a:avLst/>
          </a:prstGeom>
        </p:spPr>
      </p:pic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3A482672-E532-4B8A-99CA-20E3DB1147F3}"/>
              </a:ext>
            </a:extLst>
          </p:cNvPr>
          <p:cNvSpPr txBox="1">
            <a:spLocks/>
          </p:cNvSpPr>
          <p:nvPr/>
        </p:nvSpPr>
        <p:spPr>
          <a:xfrm>
            <a:off x="325844" y="1170158"/>
            <a:ext cx="9953979" cy="16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- simulation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-</a:t>
            </a:r>
            <a:r>
              <a:rPr lang="en-US" sz="1800" dirty="0" err="1"/>
              <a:t>OpenFWWF</a:t>
            </a:r>
            <a:r>
              <a:rPr lang="en-US" sz="1800" dirty="0"/>
              <a:t>(Open Firmware for </a:t>
            </a:r>
            <a:r>
              <a:rPr lang="en-US" sz="1800" dirty="0" err="1"/>
              <a:t>WiFi</a:t>
            </a:r>
            <a:r>
              <a:rPr lang="en-US" sz="1800" dirty="0"/>
              <a:t> Networks)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-follow the IEEE 802.11n amendment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-All nodes are in communication range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-No RTS ,CTS</a:t>
            </a:r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284CA8F-1A59-4083-A38B-7FF862F3FEBA}"/>
              </a:ext>
            </a:extLst>
          </p:cNvPr>
          <p:cNvSpPr txBox="1">
            <a:spLocks/>
          </p:cNvSpPr>
          <p:nvPr/>
        </p:nvSpPr>
        <p:spPr>
          <a:xfrm>
            <a:off x="1615064" y="6140320"/>
            <a:ext cx="3462175" cy="60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Node </a:t>
            </a:r>
            <a:r>
              <a:rPr lang="ko-KR" altLang="en-US" sz="1800" dirty="0"/>
              <a:t>개수 </a:t>
            </a:r>
            <a:r>
              <a:rPr lang="en-US" altLang="ko-KR" sz="1800" dirty="0"/>
              <a:t>70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Mac layer queue </a:t>
            </a:r>
            <a:r>
              <a:rPr lang="ko-KR" altLang="en-US" sz="1800" dirty="0"/>
              <a:t>차는 속도 </a:t>
            </a:r>
            <a:r>
              <a:rPr lang="en-US" altLang="ko-KR" sz="1800" dirty="0"/>
              <a:t>= 65Mbps</a:t>
            </a:r>
            <a:endParaRPr lang="en-US" sz="1800" dirty="0"/>
          </a:p>
        </p:txBody>
      </p:sp>
      <p:sp>
        <p:nvSpPr>
          <p:cNvPr id="10" name="Google Shape;113;p4">
            <a:extLst>
              <a:ext uri="{FF2B5EF4-FFF2-40B4-BE49-F238E27FC236}">
                <a16:creationId xmlns:a16="http://schemas.microsoft.com/office/drawing/2014/main" id="{1E691201-D4B1-47FE-864D-88E91D39565D}"/>
              </a:ext>
            </a:extLst>
          </p:cNvPr>
          <p:cNvSpPr txBox="1">
            <a:spLocks/>
          </p:cNvSpPr>
          <p:nvPr/>
        </p:nvSpPr>
        <p:spPr>
          <a:xfrm>
            <a:off x="7407649" y="6346449"/>
            <a:ext cx="3462175" cy="38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Mac layer queue </a:t>
            </a:r>
            <a:r>
              <a:rPr lang="ko-KR" altLang="en-US" sz="1800" dirty="0"/>
              <a:t>차는 속도 </a:t>
            </a:r>
            <a:r>
              <a:rPr lang="en-US" altLang="ko-KR" sz="1800" dirty="0"/>
              <a:t>= 65Mbps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73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Result(2) – clock drift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18025-AB94-442C-96B7-E609955A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50" y="1253913"/>
            <a:ext cx="3731179" cy="5275562"/>
          </a:xfrm>
          <a:prstGeom prst="rect">
            <a:avLst/>
          </a:prstGeom>
        </p:spPr>
      </p:pic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E564ECD3-E6EA-4898-A798-08A4E29A5686}"/>
              </a:ext>
            </a:extLst>
          </p:cNvPr>
          <p:cNvSpPr txBox="1">
            <a:spLocks/>
          </p:cNvSpPr>
          <p:nvPr/>
        </p:nvSpPr>
        <p:spPr>
          <a:xfrm>
            <a:off x="5238027" y="3336913"/>
            <a:ext cx="5826213" cy="13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16</a:t>
            </a:r>
            <a:r>
              <a:rPr lang="ko-KR" altLang="en-US" sz="1800" dirty="0"/>
              <a:t>개</a:t>
            </a:r>
            <a:endParaRPr lang="en-US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Mac layer queue </a:t>
            </a:r>
            <a:r>
              <a:rPr lang="ko-KR" altLang="en-US" sz="1800" dirty="0"/>
              <a:t>차는 속도 </a:t>
            </a:r>
            <a:r>
              <a:rPr lang="en-US" altLang="ko-KR" sz="1800" dirty="0"/>
              <a:t>= 65Mbps</a:t>
            </a:r>
          </a:p>
          <a:p>
            <a:pPr>
              <a:buClr>
                <a:srgbClr val="494429"/>
              </a:buClr>
              <a:buSzPts val="3000"/>
            </a:pPr>
            <a:r>
              <a:rPr lang="ko-KR" altLang="en-US" sz="1800" dirty="0"/>
              <a:t>한 칸 뒤로 </a:t>
            </a:r>
            <a:r>
              <a:rPr lang="en-US" altLang="ko-KR" sz="1800" dirty="0"/>
              <a:t>drift = </a:t>
            </a:r>
            <a:r>
              <a:rPr lang="en-US" altLang="ko-KR" sz="1800" dirty="0" err="1"/>
              <a:t>Pcd</a:t>
            </a:r>
            <a:r>
              <a:rPr lang="en-US" altLang="ko-KR" sz="1800" dirty="0"/>
              <a:t> /2</a:t>
            </a:r>
          </a:p>
          <a:p>
            <a:pPr>
              <a:buClr>
                <a:srgbClr val="494429"/>
              </a:buClr>
              <a:buSzPts val="3000"/>
            </a:pPr>
            <a:r>
              <a:rPr lang="ko-KR" altLang="en-US" sz="1800" dirty="0"/>
              <a:t>한 칸 앞으로 </a:t>
            </a:r>
            <a:r>
              <a:rPr lang="en-US" altLang="ko-KR" sz="1800" dirty="0"/>
              <a:t>drift = </a:t>
            </a:r>
            <a:r>
              <a:rPr lang="en-US" altLang="ko-KR" sz="1800" dirty="0" err="1"/>
              <a:t>Pcd</a:t>
            </a:r>
            <a:r>
              <a:rPr lang="ko-KR" altLang="en-US" sz="1800" dirty="0"/>
              <a:t> </a:t>
            </a:r>
            <a:r>
              <a:rPr lang="en-US" altLang="ko-KR" sz="1800" dirty="0"/>
              <a:t>/2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356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Result(3)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366A4-D79C-45AC-9B77-4F27698E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23" y="1745314"/>
            <a:ext cx="8710726" cy="37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Goal of this paper </a:t>
            </a:r>
            <a:endParaRPr dirty="0"/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51965" y="1141933"/>
            <a:ext cx="11811083" cy="20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/>
              <a:t>Make better CSMA/CA method (WLAN)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3000" dirty="0"/>
              <a:t>: less collision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3000" dirty="0"/>
              <a:t>: using </a:t>
            </a:r>
            <a:r>
              <a:rPr lang="en-US" sz="3000" dirty="0">
                <a:solidFill>
                  <a:srgbClr val="FF0000"/>
                </a:solidFill>
              </a:rPr>
              <a:t>deterministic</a:t>
            </a:r>
            <a:r>
              <a:rPr lang="en-US" sz="3000" dirty="0"/>
              <a:t> </a:t>
            </a:r>
            <a:r>
              <a:rPr lang="en-US" sz="3000" dirty="0" err="1"/>
              <a:t>backoff</a:t>
            </a:r>
            <a:r>
              <a:rPr lang="en-US" sz="3000" dirty="0"/>
              <a:t> </a:t>
            </a:r>
            <a:r>
              <a:rPr lang="en-US" sz="2500" dirty="0"/>
              <a:t>(not random – binary exponential </a:t>
            </a:r>
            <a:r>
              <a:rPr lang="en-US" sz="2500" dirty="0" err="1"/>
              <a:t>backoff</a:t>
            </a:r>
            <a:r>
              <a:rPr lang="en-US" sz="25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Prior Knowledge – contention window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47E918-1E8D-45A9-A8A8-0C98ED47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64" y="2067973"/>
            <a:ext cx="10513398" cy="33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Original CSMA/CA</a:t>
            </a:r>
            <a:endParaRPr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876E4A-48EE-49C8-8DA9-5AB23FDFC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15" r="365"/>
          <a:stretch/>
        </p:blipFill>
        <p:spPr>
          <a:xfrm>
            <a:off x="6724736" y="124503"/>
            <a:ext cx="4748320" cy="668887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8F24F1-271A-4A64-9159-580712AE9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" b="79751"/>
          <a:stretch/>
        </p:blipFill>
        <p:spPr>
          <a:xfrm>
            <a:off x="780149" y="2815479"/>
            <a:ext cx="5837255" cy="1676563"/>
          </a:xfrm>
          <a:prstGeom prst="rect">
            <a:avLst/>
          </a:prstGeom>
        </p:spPr>
      </p:pic>
      <p:sp>
        <p:nvSpPr>
          <p:cNvPr id="13" name="Google Shape;113;p4">
            <a:extLst>
              <a:ext uri="{FF2B5EF4-FFF2-40B4-BE49-F238E27FC236}">
                <a16:creationId xmlns:a16="http://schemas.microsoft.com/office/drawing/2014/main" id="{B6C08E73-B071-41C1-A61C-CECD79CE13F1}"/>
              </a:ext>
            </a:extLst>
          </p:cNvPr>
          <p:cNvSpPr txBox="1">
            <a:spLocks/>
          </p:cNvSpPr>
          <p:nvPr/>
        </p:nvSpPr>
        <p:spPr>
          <a:xfrm>
            <a:off x="1022921" y="1170157"/>
            <a:ext cx="5204096" cy="182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r – </a:t>
            </a:r>
            <a:r>
              <a:rPr lang="ko-KR" altLang="en-US" sz="1800" dirty="0"/>
              <a:t>현재까지 특정 패킷을 보내려고 시도한 횟수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R – </a:t>
            </a:r>
            <a:r>
              <a:rPr lang="ko-KR" altLang="en-US" sz="1800" dirty="0"/>
              <a:t>시도할 수 있는 최대 횟수 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B = (</a:t>
            </a:r>
            <a:r>
              <a:rPr lang="ko-KR" altLang="en-US" sz="1800" dirty="0"/>
              <a:t>랜덤하게 골라진</a:t>
            </a:r>
            <a:r>
              <a:rPr lang="en-US" altLang="ko-KR" sz="1800" dirty="0"/>
              <a:t>)</a:t>
            </a:r>
            <a:r>
              <a:rPr lang="ko-KR" altLang="en-US" sz="1800" dirty="0"/>
              <a:t> 패킷을 보낼 시간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k = contention window </a:t>
            </a:r>
            <a:r>
              <a:rPr lang="ko-KR" altLang="en-US" sz="1800" dirty="0"/>
              <a:t>의 크기를 결정하는 지수</a:t>
            </a:r>
            <a:endParaRPr lang="en-US" altLang="ko-KR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m = </a:t>
            </a:r>
            <a:r>
              <a:rPr lang="ko-KR" altLang="en-US" sz="1800" dirty="0"/>
              <a:t>최고 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 stage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*typical value for m is 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F8D830-18D5-467A-826D-88A441F1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1" y="4801625"/>
            <a:ext cx="5114314" cy="1610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CSMA/ECA(1)</a:t>
            </a:r>
            <a:endParaRPr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235FF5-770B-4995-8275-D14D78C9C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15" r="365"/>
          <a:stretch/>
        </p:blipFill>
        <p:spPr>
          <a:xfrm>
            <a:off x="1472061" y="2388491"/>
            <a:ext cx="3017930" cy="4251304"/>
          </a:xfrm>
          <a:prstGeom prst="rect">
            <a:avLst/>
          </a:prstGeom>
        </p:spPr>
      </p:pic>
      <p:sp>
        <p:nvSpPr>
          <p:cNvPr id="7" name="Google Shape;113;p4">
            <a:extLst>
              <a:ext uri="{FF2B5EF4-FFF2-40B4-BE49-F238E27FC236}">
                <a16:creationId xmlns:a16="http://schemas.microsoft.com/office/drawing/2014/main" id="{D075AA8B-1D73-47ED-A1CB-DAD66F4E865E}"/>
              </a:ext>
            </a:extLst>
          </p:cNvPr>
          <p:cNvSpPr txBox="1">
            <a:spLocks/>
          </p:cNvSpPr>
          <p:nvPr/>
        </p:nvSpPr>
        <p:spPr>
          <a:xfrm>
            <a:off x="1985571" y="1936942"/>
            <a:ext cx="1990909" cy="3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Original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csma</a:t>
            </a:r>
            <a:r>
              <a:rPr lang="en-US" altLang="ko-KR" sz="1800" dirty="0"/>
              <a:t>/ca</a:t>
            </a:r>
            <a:endParaRPr lang="en-US" sz="1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B1D56C-9E05-47FF-A5C0-D0EAA959A0CD}"/>
              </a:ext>
            </a:extLst>
          </p:cNvPr>
          <p:cNvGrpSpPr/>
          <p:nvPr/>
        </p:nvGrpSpPr>
        <p:grpSpPr>
          <a:xfrm>
            <a:off x="6011257" y="35376"/>
            <a:ext cx="5519203" cy="6764511"/>
            <a:chOff x="6011257" y="35376"/>
            <a:chExt cx="5519203" cy="6764511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FBBDC670-F871-4557-BAE9-03D194BE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1257" y="35376"/>
              <a:ext cx="5519203" cy="676451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A73B28-FEA7-485D-8AE5-A02389F43DFD}"/>
                </a:ext>
              </a:extLst>
            </p:cNvPr>
            <p:cNvSpPr/>
            <p:nvPr/>
          </p:nvSpPr>
          <p:spPr>
            <a:xfrm>
              <a:off x="7138881" y="4768822"/>
              <a:ext cx="2542278" cy="282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26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CSMA/ECA(2)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FA5DA0-11A6-4187-93A6-86E06FFF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4" y="2234972"/>
            <a:ext cx="10794591" cy="30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CSMA/ECA(3)</a:t>
            </a:r>
            <a:endParaRPr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1646C7-B42E-4970-984A-AB6145CE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07" y="1052347"/>
            <a:ext cx="7072475" cy="155143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7B756D7-D575-4EF5-A98C-B6DDD8CDB2EB}"/>
              </a:ext>
            </a:extLst>
          </p:cNvPr>
          <p:cNvGrpSpPr/>
          <p:nvPr/>
        </p:nvGrpSpPr>
        <p:grpSpPr>
          <a:xfrm>
            <a:off x="7466917" y="1496664"/>
            <a:ext cx="3855203" cy="4725060"/>
            <a:chOff x="7466917" y="1496664"/>
            <a:chExt cx="3855203" cy="4725060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63E37DE-86EC-4A50-898D-1FCED240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6917" y="1496664"/>
              <a:ext cx="3855203" cy="4725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1C4C73-8BED-4E2E-881D-9E352C5F7FC4}"/>
                </a:ext>
              </a:extLst>
            </p:cNvPr>
            <p:cNvSpPr/>
            <p:nvPr/>
          </p:nvSpPr>
          <p:spPr>
            <a:xfrm>
              <a:off x="8065582" y="4448987"/>
              <a:ext cx="590465" cy="2173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4FF7A730-0AE3-4799-BC87-C7D3DA329CBF}"/>
              </a:ext>
            </a:extLst>
          </p:cNvPr>
          <p:cNvSpPr txBox="1">
            <a:spLocks/>
          </p:cNvSpPr>
          <p:nvPr/>
        </p:nvSpPr>
        <p:spPr>
          <a:xfrm>
            <a:off x="342246" y="2603784"/>
            <a:ext cx="5204096" cy="45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= Slot </a:t>
            </a:r>
            <a:r>
              <a:rPr lang="ko-KR" altLang="en-US" sz="1800" dirty="0"/>
              <a:t>은 </a:t>
            </a:r>
            <a:r>
              <a:rPr lang="en-US" altLang="ko-KR" sz="1800" dirty="0"/>
              <a:t>8</a:t>
            </a:r>
            <a:r>
              <a:rPr lang="ko-KR" altLang="en-US" sz="1800" dirty="0"/>
              <a:t>칸인데 </a:t>
            </a:r>
            <a:r>
              <a:rPr lang="en-US" altLang="ko-KR" sz="1800" dirty="0"/>
              <a:t>node </a:t>
            </a:r>
            <a:r>
              <a:rPr lang="ko-KR" altLang="en-US" sz="1800" dirty="0"/>
              <a:t>가 </a:t>
            </a:r>
            <a:r>
              <a:rPr lang="en-US" altLang="ko-KR" sz="1800" dirty="0"/>
              <a:t>9</a:t>
            </a:r>
            <a:r>
              <a:rPr lang="ko-KR" altLang="en-US" sz="1800" dirty="0"/>
              <a:t>개 이상인 경우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53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dirty="0"/>
              <a:t>CSMA/ECA with Hysteresis, Fair Share(1)</a:t>
            </a:r>
            <a:endParaRPr sz="2500"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FDC3B363-3721-4499-A2AF-E9B2258A7ECC}"/>
              </a:ext>
            </a:extLst>
          </p:cNvPr>
          <p:cNvSpPr txBox="1">
            <a:spLocks/>
          </p:cNvSpPr>
          <p:nvPr/>
        </p:nvSpPr>
        <p:spPr>
          <a:xfrm>
            <a:off x="249621" y="1070998"/>
            <a:ext cx="11249722" cy="38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Hysteresis :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000" dirty="0"/>
              <a:t>Protocol that instructs nodes not to reset their </a:t>
            </a:r>
            <a:r>
              <a:rPr lang="en-US" sz="2000" dirty="0" err="1"/>
              <a:t>backoff</a:t>
            </a:r>
            <a:r>
              <a:rPr lang="en-US" sz="2000" dirty="0"/>
              <a:t> stage(k) after successful transmissions, but to use a deterministic </a:t>
            </a:r>
            <a:r>
              <a:rPr lang="en-US" sz="2000" dirty="0" err="1"/>
              <a:t>backoff</a:t>
            </a:r>
            <a:r>
              <a:rPr lang="en-US" sz="20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sz="1800" dirty="0"/>
          </a:p>
          <a:p>
            <a:pPr>
              <a:buClr>
                <a:srgbClr val="494429"/>
              </a:buClr>
              <a:buSzPts val="3000"/>
            </a:pPr>
            <a:endParaRPr lang="en-US" sz="1800" dirty="0"/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Fair Share: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000" dirty="0"/>
              <a:t>K stage -&gt;  send 2^k packets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000" dirty="0"/>
              <a:t>(k=0 </a:t>
            </a:r>
            <a:r>
              <a:rPr lang="ko-KR" altLang="en-US" sz="2000" dirty="0"/>
              <a:t>이어서 </a:t>
            </a:r>
            <a:r>
              <a:rPr lang="en-US" altLang="ko-KR" sz="2000" dirty="0"/>
              <a:t>slot 8</a:t>
            </a:r>
            <a:r>
              <a:rPr lang="ko-KR" altLang="en-US" sz="2000" dirty="0"/>
              <a:t>칸이면 </a:t>
            </a:r>
            <a:r>
              <a:rPr lang="en-US" altLang="ko-KR" sz="2000" dirty="0"/>
              <a:t>1</a:t>
            </a:r>
            <a:r>
              <a:rPr lang="ko-KR" altLang="en-US" sz="2000" dirty="0"/>
              <a:t>개 패킷 보냄</a:t>
            </a:r>
            <a:endParaRPr lang="en-US" altLang="ko-KR" sz="2000" dirty="0"/>
          </a:p>
          <a:p>
            <a:pPr>
              <a:buClr>
                <a:srgbClr val="494429"/>
              </a:buClr>
              <a:buSzPts val="3000"/>
            </a:pPr>
            <a:r>
              <a:rPr lang="en-US" sz="2000" dirty="0"/>
              <a:t>K=1 </a:t>
            </a:r>
            <a:r>
              <a:rPr lang="ko-KR" altLang="en-US" sz="2000" dirty="0"/>
              <a:t>이어서 </a:t>
            </a:r>
            <a:r>
              <a:rPr lang="en-US" altLang="ko-KR" sz="2000" dirty="0"/>
              <a:t>slot 16</a:t>
            </a:r>
            <a:r>
              <a:rPr lang="ko-KR" altLang="en-US" sz="2000" dirty="0"/>
              <a:t>칸에서 돌면 </a:t>
            </a:r>
            <a:r>
              <a:rPr lang="en-US" altLang="ko-KR" sz="2000" dirty="0"/>
              <a:t>2</a:t>
            </a:r>
            <a:r>
              <a:rPr lang="ko-KR" altLang="en-US" sz="2000" dirty="0"/>
              <a:t>개 패킷 보냄</a:t>
            </a:r>
            <a:r>
              <a:rPr lang="en-US" altLang="ko-KR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73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dirty="0"/>
              <a:t>CSMA/ECA with Hysteresis, Fair Share(2)</a:t>
            </a:r>
            <a:endParaRPr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9249F2-0C35-460A-9592-6B6FD970D342}"/>
              </a:ext>
            </a:extLst>
          </p:cNvPr>
          <p:cNvGrpSpPr/>
          <p:nvPr/>
        </p:nvGrpSpPr>
        <p:grpSpPr>
          <a:xfrm>
            <a:off x="1029214" y="1727362"/>
            <a:ext cx="3846220" cy="4714050"/>
            <a:chOff x="1029214" y="1727362"/>
            <a:chExt cx="3846220" cy="4714050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EBE6A71A-4AEE-41A1-A684-72D44C2ED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214" y="1727362"/>
              <a:ext cx="3846220" cy="47140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DE1B68-6607-4DF6-84AD-D8A4C5AE9363}"/>
                </a:ext>
              </a:extLst>
            </p:cNvPr>
            <p:cNvSpPr/>
            <p:nvPr/>
          </p:nvSpPr>
          <p:spPr>
            <a:xfrm>
              <a:off x="1582773" y="4678612"/>
              <a:ext cx="688614" cy="237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Google Shape;113;p4">
            <a:extLst>
              <a:ext uri="{FF2B5EF4-FFF2-40B4-BE49-F238E27FC236}">
                <a16:creationId xmlns:a16="http://schemas.microsoft.com/office/drawing/2014/main" id="{304DC834-E9CA-4751-A99D-0B49626027DD}"/>
              </a:ext>
            </a:extLst>
          </p:cNvPr>
          <p:cNvSpPr txBox="1">
            <a:spLocks/>
          </p:cNvSpPr>
          <p:nvPr/>
        </p:nvSpPr>
        <p:spPr>
          <a:xfrm>
            <a:off x="2271387" y="1506395"/>
            <a:ext cx="1990909" cy="3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1800" dirty="0"/>
              <a:t>CSMA/ECA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C335F5-6131-445B-96CC-BA9B83485F71}"/>
              </a:ext>
            </a:extLst>
          </p:cNvPr>
          <p:cNvGrpSpPr/>
          <p:nvPr/>
        </p:nvGrpSpPr>
        <p:grpSpPr>
          <a:xfrm>
            <a:off x="5882975" y="352639"/>
            <a:ext cx="5353934" cy="6215184"/>
            <a:chOff x="5882975" y="352639"/>
            <a:chExt cx="5353934" cy="6215184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07DFA06-68EB-44B9-B018-347E2633E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323" r="196"/>
            <a:stretch/>
          </p:blipFill>
          <p:spPr>
            <a:xfrm>
              <a:off x="5882975" y="352639"/>
              <a:ext cx="5353934" cy="621518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A2EBA7-403C-437B-985E-0B9671D4341B}"/>
                </a:ext>
              </a:extLst>
            </p:cNvPr>
            <p:cNvSpPr/>
            <p:nvPr/>
          </p:nvSpPr>
          <p:spPr>
            <a:xfrm>
              <a:off x="7504927" y="5024903"/>
              <a:ext cx="486847" cy="37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EAAEA7-EE1D-47B9-8B4A-AF8497DF6417}"/>
                </a:ext>
              </a:extLst>
            </p:cNvPr>
            <p:cNvSpPr/>
            <p:nvPr/>
          </p:nvSpPr>
          <p:spPr>
            <a:xfrm>
              <a:off x="8862858" y="2315190"/>
              <a:ext cx="486847" cy="37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130363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507</Words>
  <Application>Microsoft Office PowerPoint</Application>
  <PresentationFormat>와이드스크린</PresentationFormat>
  <Paragraphs>95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Symbols</vt:lpstr>
      <vt:lpstr>Malgun Gothic</vt:lpstr>
      <vt:lpstr>Arial</vt:lpstr>
      <vt:lpstr>Calibri</vt:lpstr>
      <vt:lpstr>Courier New</vt:lpstr>
      <vt:lpstr>nsl2</vt:lpstr>
      <vt:lpstr>A High Efficiency MAC Protocol for WLANs: Providing Fairness in Dense Scenarios</vt:lpstr>
      <vt:lpstr>Goal of this paper </vt:lpstr>
      <vt:lpstr>Prior Knowledge – contention window</vt:lpstr>
      <vt:lpstr>Original CSMA/CA</vt:lpstr>
      <vt:lpstr>CSMA/ECA(1)</vt:lpstr>
      <vt:lpstr>CSMA/ECA(2)</vt:lpstr>
      <vt:lpstr>CSMA/ECA(3)</vt:lpstr>
      <vt:lpstr>CSMA/ECA with Hysteresis, Fair Share(1)</vt:lpstr>
      <vt:lpstr>CSMA/ECA with Hysteresis, Fair Share(2)</vt:lpstr>
      <vt:lpstr>CSMA/ECA with Hysteresis, Fair Share(3)</vt:lpstr>
      <vt:lpstr>Schedule Reset(1) </vt:lpstr>
      <vt:lpstr>Schedule Reset(2) </vt:lpstr>
      <vt:lpstr>Extra </vt:lpstr>
      <vt:lpstr>Result(1) </vt:lpstr>
      <vt:lpstr>Result(2) – clock drift </vt:lpstr>
      <vt:lpstr>Result(3)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Richard Roberts</cp:lastModifiedBy>
  <cp:revision>56</cp:revision>
  <cp:lastPrinted>2021-07-22T03:35:11Z</cp:lastPrinted>
  <dcterms:created xsi:type="dcterms:W3CDTF">2014-03-19T10:21:19Z</dcterms:created>
  <dcterms:modified xsi:type="dcterms:W3CDTF">2022-02-02T10:05:57Z</dcterms:modified>
</cp:coreProperties>
</file>