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08" r:id="rId4"/>
    <p:sldId id="321" r:id="rId5"/>
    <p:sldId id="320" r:id="rId6"/>
    <p:sldId id="298" r:id="rId7"/>
    <p:sldId id="322" r:id="rId8"/>
    <p:sldId id="323" r:id="rId9"/>
    <p:sldId id="324" r:id="rId10"/>
    <p:sldId id="330" r:id="rId11"/>
    <p:sldId id="329" r:id="rId12"/>
    <p:sldId id="325" r:id="rId13"/>
    <p:sldId id="328" r:id="rId14"/>
    <p:sldId id="327" r:id="rId15"/>
    <p:sldId id="331" r:id="rId16"/>
    <p:sldId id="332" r:id="rId17"/>
    <p:sldId id="326" r:id="rId18"/>
    <p:sldId id="314" r:id="rId19"/>
    <p:sldId id="318" r:id="rId20"/>
    <p:sldId id="319" r:id="rId21"/>
    <p:sldId id="270" r:id="rId22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62j3D0VW41gOD0VYX5jfsI/Ga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91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880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8713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623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309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43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1003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972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115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79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988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18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917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1442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910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43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29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01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18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1;p18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8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20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6" name="Google Shape;36;p20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0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subTitle" idx="1"/>
          </p:nvPr>
        </p:nvSpPr>
        <p:spPr>
          <a:xfrm>
            <a:off x="1828800" y="4005066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1828800" y="5013177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Header">
  <p:cSld name="Sub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subTitle" idx="1"/>
          </p:nvPr>
        </p:nvSpPr>
        <p:spPr>
          <a:xfrm>
            <a:off x="205811" y="1997478"/>
            <a:ext cx="6207422" cy="8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196999" y="980728"/>
            <a:ext cx="620742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22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47;p22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22"/>
          <p:cNvCxnSpPr/>
          <p:nvPr/>
        </p:nvCxnSpPr>
        <p:spPr>
          <a:xfrm>
            <a:off x="154897" y="1843566"/>
            <a:ext cx="6249524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0" name="Google Shape;50;p22"/>
          <p:cNvSpPr/>
          <p:nvPr/>
        </p:nvSpPr>
        <p:spPr>
          <a:xfrm>
            <a:off x="6066605" y="1710761"/>
            <a:ext cx="202805" cy="21476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324096" y="1789442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196999" y="2999749"/>
            <a:ext cx="6216234" cy="352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Char char="o"/>
              <a:defRPr sz="1600"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✔"/>
              <a:defRPr sz="1400"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⮚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49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6168007" y="1052514"/>
            <a:ext cx="5833493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23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59;p23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569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2"/>
          </p:nvPr>
        </p:nvSpPr>
        <p:spPr>
          <a:xfrm>
            <a:off x="6167931" y="1052514"/>
            <a:ext cx="5833569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24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7" name="Google Shape;67;p24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24"/>
          <p:cNvCxnSpPr/>
          <p:nvPr/>
        </p:nvCxnSpPr>
        <p:spPr>
          <a:xfrm>
            <a:off x="6023992" y="1052514"/>
            <a:ext cx="0" cy="5476874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25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3" name="Google Shape;73;p25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Blank">
  <p:cSld name="True 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811725" y="3763966"/>
            <a:ext cx="10801200" cy="142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altLang="ko-KR" dirty="0" err="1"/>
              <a:t>Akshay</a:t>
            </a:r>
            <a:r>
              <a:rPr lang="en-US" altLang="ko-KR" dirty="0"/>
              <a:t> Narayan, Frank </a:t>
            </a:r>
            <a:r>
              <a:rPr lang="en-US" altLang="ko-KR" dirty="0" err="1"/>
              <a:t>Cangialosi</a:t>
            </a:r>
            <a:r>
              <a:rPr lang="en-US" altLang="ko-KR" dirty="0"/>
              <a:t>, Deepti Raghavan, </a:t>
            </a:r>
            <a:r>
              <a:rPr lang="en-US" altLang="ko-KR" dirty="0" err="1"/>
              <a:t>Prateesh</a:t>
            </a:r>
            <a:r>
              <a:rPr lang="en-US" altLang="ko-KR" dirty="0"/>
              <a:t> Goyal, Srinivas Narayana, Radhika Mittal, Mohammad Alizadeh, Hari Balakrishnan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altLang="ko-KR" dirty="0"/>
              <a:t>SIGCOMM 18’ : Proceedings of the 2018 Conference of the ACM Special Interest Group on Data Communication</a:t>
            </a:r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763720" y="2517447"/>
            <a:ext cx="10849205" cy="115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Restructuring Endpoint Congestion Control</a:t>
            </a:r>
            <a:endParaRPr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2"/>
          </p:nvPr>
        </p:nvSpPr>
        <p:spPr>
          <a:xfrm>
            <a:off x="839416" y="5149450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Dong Hyeon Lee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Chung-Ang University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enjoying1018@naver.com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Feb. 24</a:t>
            </a:r>
            <a:r>
              <a:rPr lang="en-US" baseline="30000" dirty="0"/>
              <a:t>th</a:t>
            </a:r>
            <a:r>
              <a:rPr lang="en-US" dirty="0"/>
              <a:t> 2022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6560" y="142982"/>
            <a:ext cx="952731" cy="894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839416" y="3669227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7" name="Google Shape;87;p1"/>
          <p:cNvSpPr/>
          <p:nvPr/>
        </p:nvSpPr>
        <p:spPr>
          <a:xfrm>
            <a:off x="1931833" y="3607631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31206" y="3809076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967" y="259695"/>
            <a:ext cx="1356478" cy="66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CCP(Congestion Control Plane) (6)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5F69F-E665-43AF-909E-680710642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83"/>
          <a:stretch/>
        </p:blipFill>
        <p:spPr>
          <a:xfrm>
            <a:off x="3172275" y="1198577"/>
            <a:ext cx="5847449" cy="5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CCP(Congestion Control Plane) (7) – shim layer </a:t>
            </a:r>
            <a:endParaRPr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0B05CF0-3D28-4C5F-85F7-65E01DC9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733" y="1216728"/>
            <a:ext cx="6536533" cy="54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1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CCP(Congestion Control Plane) (6) - </a:t>
            </a:r>
            <a:r>
              <a:rPr lang="en-US" dirty="0" err="1"/>
              <a:t>libccp</a:t>
            </a:r>
            <a:endParaRPr dirty="0"/>
          </a:p>
        </p:txBody>
      </p:sp>
      <p:sp>
        <p:nvSpPr>
          <p:cNvPr id="6" name="Google Shape;113;p4">
            <a:extLst>
              <a:ext uri="{FF2B5EF4-FFF2-40B4-BE49-F238E27FC236}">
                <a16:creationId xmlns:a16="http://schemas.microsoft.com/office/drawing/2014/main" id="{1FAD3A96-06B2-4D0E-B1EB-2442238E50F9}"/>
              </a:ext>
            </a:extLst>
          </p:cNvPr>
          <p:cNvSpPr txBox="1">
            <a:spLocks/>
          </p:cNvSpPr>
          <p:nvPr/>
        </p:nvSpPr>
        <p:spPr>
          <a:xfrm>
            <a:off x="190458" y="1087304"/>
            <a:ext cx="11811083" cy="5604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 </a:t>
            </a:r>
            <a:r>
              <a:rPr lang="en-US" altLang="ko-KR" sz="2500" dirty="0" err="1"/>
              <a:t>libccp</a:t>
            </a:r>
            <a:r>
              <a:rPr lang="en-US" altLang="ko-KR" sz="2500" dirty="0"/>
              <a:t>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= provides a reference implementation of CCP’s </a:t>
            </a:r>
            <a:r>
              <a:rPr lang="en-US" altLang="ko-KR" sz="2500" dirty="0" err="1"/>
              <a:t>datapath</a:t>
            </a:r>
            <a:r>
              <a:rPr lang="en-US" altLang="ko-KR" sz="2500" dirty="0"/>
              <a:t> component, in  order to simplify CCP </a:t>
            </a:r>
            <a:r>
              <a:rPr lang="en-US" altLang="ko-KR" sz="2500" dirty="0" err="1"/>
              <a:t>datapath</a:t>
            </a:r>
            <a:r>
              <a:rPr lang="en-US" altLang="ko-KR" sz="2500" dirty="0"/>
              <a:t> development.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= </a:t>
            </a:r>
            <a:r>
              <a:rPr lang="en-US" altLang="ko-KR" sz="2500" dirty="0">
                <a:solidFill>
                  <a:srgbClr val="FF0000"/>
                </a:solidFill>
              </a:rPr>
              <a:t>lightweight execution loop for </a:t>
            </a:r>
            <a:r>
              <a:rPr lang="en-US" altLang="ko-KR" sz="2500" dirty="0" err="1">
                <a:solidFill>
                  <a:srgbClr val="FF0000"/>
                </a:solidFill>
              </a:rPr>
              <a:t>datapath</a:t>
            </a:r>
            <a:r>
              <a:rPr lang="en-US" altLang="ko-KR" sz="2500" dirty="0">
                <a:solidFill>
                  <a:srgbClr val="FF0000"/>
                </a:solidFill>
              </a:rPr>
              <a:t> programs and message serialization.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Use </a:t>
            </a:r>
            <a:r>
              <a:rPr lang="en-US" altLang="ko-KR" sz="2500" dirty="0" err="1">
                <a:solidFill>
                  <a:srgbClr val="FF0000"/>
                </a:solidFill>
              </a:rPr>
              <a:t>Ebpf</a:t>
            </a:r>
            <a:r>
              <a:rPr lang="en-US" altLang="ko-KR" sz="2500" dirty="0"/>
              <a:t>( TCP BPF)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-&gt; make </a:t>
            </a:r>
            <a:r>
              <a:rPr lang="en-US" altLang="ko-KR" sz="2500" dirty="0" err="1"/>
              <a:t>libccp</a:t>
            </a:r>
            <a:r>
              <a:rPr lang="en-US" altLang="ko-KR" sz="2500" dirty="0"/>
              <a:t> portable to </a:t>
            </a:r>
            <a:r>
              <a:rPr lang="en-US" altLang="ko-KR" sz="2500" dirty="0" err="1"/>
              <a:t>datapaths</a:t>
            </a:r>
            <a:r>
              <a:rPr lang="en-US" altLang="ko-KR" sz="2500" dirty="0"/>
              <a:t> outside the Linux Kernel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  <a:p>
            <a:pPr marL="342900" indent="-342900">
              <a:buClr>
                <a:srgbClr val="49442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altLang="ko-KR" sz="2500" dirty="0"/>
              <a:t>To use </a:t>
            </a:r>
            <a:r>
              <a:rPr lang="en-US" altLang="ko-KR" sz="2500" dirty="0" err="1"/>
              <a:t>libccp</a:t>
            </a:r>
            <a:r>
              <a:rPr lang="en-US" altLang="ko-KR" sz="2500" dirty="0"/>
              <a:t>…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Datapath must provides callbacks</a:t>
            </a:r>
          </a:p>
          <a:p>
            <a:pPr marL="457200" indent="-457200">
              <a:buClr>
                <a:srgbClr val="494429"/>
              </a:buClr>
              <a:buSzPts val="3000"/>
              <a:buAutoNum type="arabicParenR"/>
            </a:pPr>
            <a:r>
              <a:rPr lang="en-US" altLang="ko-KR" sz="2500" dirty="0"/>
              <a:t>Set the window and rate</a:t>
            </a:r>
          </a:p>
          <a:p>
            <a:pPr marL="457200" indent="-457200">
              <a:buClr>
                <a:srgbClr val="494429"/>
              </a:buClr>
              <a:buSzPts val="3000"/>
              <a:buAutoNum type="arabicParenR"/>
            </a:pPr>
            <a:r>
              <a:rPr lang="en-US" altLang="ko-KR" sz="2500" dirty="0"/>
              <a:t>Provide a notion of time</a:t>
            </a:r>
          </a:p>
          <a:p>
            <a:pPr marL="457200" indent="-457200">
              <a:buClr>
                <a:srgbClr val="494429"/>
              </a:buClr>
              <a:buSzPts val="3000"/>
              <a:buAutoNum type="arabicParenR"/>
            </a:pPr>
            <a:r>
              <a:rPr lang="en-US" altLang="ko-KR" sz="2500" dirty="0"/>
              <a:t>Send a IPC message to CCP 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9360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CCP(Congestion Control Plane) (8) - </a:t>
            </a:r>
            <a:r>
              <a:rPr lang="en-US" dirty="0" err="1"/>
              <a:t>libccp</a:t>
            </a:r>
            <a:endParaRPr dirty="0"/>
          </a:p>
        </p:txBody>
      </p:sp>
      <p:sp>
        <p:nvSpPr>
          <p:cNvPr id="6" name="Google Shape;113;p4">
            <a:extLst>
              <a:ext uri="{FF2B5EF4-FFF2-40B4-BE49-F238E27FC236}">
                <a16:creationId xmlns:a16="http://schemas.microsoft.com/office/drawing/2014/main" id="{1FAD3A96-06B2-4D0E-B1EB-2442238E50F9}"/>
              </a:ext>
            </a:extLst>
          </p:cNvPr>
          <p:cNvSpPr txBox="1">
            <a:spLocks/>
          </p:cNvSpPr>
          <p:nvPr/>
        </p:nvSpPr>
        <p:spPr>
          <a:xfrm>
            <a:off x="190458" y="1030659"/>
            <a:ext cx="11811083" cy="537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Datapath use </a:t>
            </a:r>
            <a:r>
              <a:rPr lang="en-US" altLang="ko-KR" sz="2500" dirty="0" err="1"/>
              <a:t>libccp</a:t>
            </a:r>
            <a:r>
              <a:rPr lang="en-US" altLang="ko-KR" sz="2500" dirty="0"/>
              <a:t>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Example &gt;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 err="1"/>
              <a:t>Ccp_read_msg</a:t>
            </a:r>
            <a:r>
              <a:rPr lang="en-US" altLang="ko-KR" sz="2500" dirty="0"/>
              <a:t>()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-&gt; reading message from CCP, the </a:t>
            </a:r>
            <a:r>
              <a:rPr lang="en-US" altLang="ko-KR" sz="2500" dirty="0" err="1"/>
              <a:t>datapath</a:t>
            </a:r>
            <a:r>
              <a:rPr lang="en-US" altLang="ko-KR" sz="2500" dirty="0"/>
              <a:t> calls </a:t>
            </a:r>
            <a:r>
              <a:rPr lang="en-US" altLang="ko-KR" sz="2500" dirty="0" err="1"/>
              <a:t>ccp_recv_msg</a:t>
            </a:r>
            <a:r>
              <a:rPr lang="en-US" altLang="ko-KR" sz="2500" dirty="0"/>
              <a:t>()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= which automatically demultiplexes the message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 err="1"/>
              <a:t>Ccp_invoke</a:t>
            </a:r>
            <a:r>
              <a:rPr lang="en-US" altLang="ko-KR" sz="2500" dirty="0"/>
              <a:t>()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= run the </a:t>
            </a:r>
            <a:r>
              <a:rPr lang="en-US" altLang="ko-KR" sz="2500" dirty="0" err="1"/>
              <a:t>datapath</a:t>
            </a:r>
            <a:r>
              <a:rPr lang="en-US" altLang="ko-KR" sz="2500" dirty="0"/>
              <a:t> program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 err="1"/>
              <a:t>Ccp_read_msg</a:t>
            </a:r>
            <a:r>
              <a:rPr lang="en-US" altLang="ko-KR" sz="2500" dirty="0"/>
              <a:t>(){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 	A();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}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706F7B2-A700-4285-BD59-A0ADA727B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006" y="4324211"/>
            <a:ext cx="6153786" cy="24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3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CCP(Congestion Control Plane) (9)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5F69F-E665-43AF-909E-680710642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90" y="1271405"/>
            <a:ext cx="11690951" cy="5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CCP(Congestion Control Plane) (10) –CCP Agent </a:t>
            </a:r>
            <a:endParaRPr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498BE6-5051-4FC1-BB91-AAD24384D0A4}"/>
              </a:ext>
            </a:extLst>
          </p:cNvPr>
          <p:cNvGrpSpPr/>
          <p:nvPr/>
        </p:nvGrpSpPr>
        <p:grpSpPr>
          <a:xfrm>
            <a:off x="259571" y="1270451"/>
            <a:ext cx="4797951" cy="3859900"/>
            <a:chOff x="589935" y="1798645"/>
            <a:chExt cx="6290400" cy="478392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66F816F-3702-4B0F-8222-33809B795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935" y="1798645"/>
              <a:ext cx="6290400" cy="4783924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B7C8FEB-22AC-40E1-849A-B980CFE80C6C}"/>
                </a:ext>
              </a:extLst>
            </p:cNvPr>
            <p:cNvSpPr/>
            <p:nvPr/>
          </p:nvSpPr>
          <p:spPr>
            <a:xfrm>
              <a:off x="3344935" y="2385912"/>
              <a:ext cx="1103178" cy="308437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83A70E5-6AB6-4382-8FF4-4BC97EC74E60}"/>
                </a:ext>
              </a:extLst>
            </p:cNvPr>
            <p:cNvSpPr/>
            <p:nvPr/>
          </p:nvSpPr>
          <p:spPr>
            <a:xfrm>
              <a:off x="3444240" y="3898490"/>
              <a:ext cx="1486637" cy="1466648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E006650-A4D7-4952-AFBB-3399E63B74E0}"/>
                </a:ext>
              </a:extLst>
            </p:cNvPr>
            <p:cNvSpPr/>
            <p:nvPr/>
          </p:nvSpPr>
          <p:spPr>
            <a:xfrm>
              <a:off x="4630011" y="2389319"/>
              <a:ext cx="1103178" cy="308437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Google Shape;113;p4">
            <a:extLst>
              <a:ext uri="{FF2B5EF4-FFF2-40B4-BE49-F238E27FC236}">
                <a16:creationId xmlns:a16="http://schemas.microsoft.com/office/drawing/2014/main" id="{D74A6EF0-074B-4600-8271-6846B86DCC30}"/>
              </a:ext>
            </a:extLst>
          </p:cNvPr>
          <p:cNvSpPr txBox="1">
            <a:spLocks/>
          </p:cNvSpPr>
          <p:nvPr/>
        </p:nvSpPr>
        <p:spPr>
          <a:xfrm>
            <a:off x="5057522" y="1352516"/>
            <a:ext cx="4956077" cy="13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CCP Agent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= called Portus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Implement in Rust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F9822D-0FC2-43CB-A3C7-5F111616B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696" y="2809081"/>
            <a:ext cx="4726083" cy="35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6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CCP(Congestion Control Plane) (11)  </a:t>
            </a:r>
            <a:endParaRPr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498BE6-5051-4FC1-BB91-AAD24384D0A4}"/>
              </a:ext>
            </a:extLst>
          </p:cNvPr>
          <p:cNvGrpSpPr/>
          <p:nvPr/>
        </p:nvGrpSpPr>
        <p:grpSpPr>
          <a:xfrm>
            <a:off x="259571" y="1270451"/>
            <a:ext cx="3859275" cy="3665691"/>
            <a:chOff x="589935" y="1798645"/>
            <a:chExt cx="6290400" cy="478392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66F816F-3702-4B0F-8222-33809B795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935" y="1798645"/>
              <a:ext cx="6290400" cy="4783924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B7C8FEB-22AC-40E1-849A-B980CFE80C6C}"/>
                </a:ext>
              </a:extLst>
            </p:cNvPr>
            <p:cNvSpPr/>
            <p:nvPr/>
          </p:nvSpPr>
          <p:spPr>
            <a:xfrm>
              <a:off x="3344935" y="2385912"/>
              <a:ext cx="1103178" cy="308437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83A70E5-6AB6-4382-8FF4-4BC97EC74E60}"/>
                </a:ext>
              </a:extLst>
            </p:cNvPr>
            <p:cNvSpPr/>
            <p:nvPr/>
          </p:nvSpPr>
          <p:spPr>
            <a:xfrm>
              <a:off x="3444240" y="3898490"/>
              <a:ext cx="1486637" cy="1466648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E006650-A4D7-4952-AFBB-3399E63B74E0}"/>
                </a:ext>
              </a:extLst>
            </p:cNvPr>
            <p:cNvSpPr/>
            <p:nvPr/>
          </p:nvSpPr>
          <p:spPr>
            <a:xfrm>
              <a:off x="4630011" y="2389319"/>
              <a:ext cx="1103178" cy="308437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8799761-2571-4497-8692-C0321FA31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846" y="1293404"/>
            <a:ext cx="6889600" cy="85408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23A919A-E154-4A25-B942-A98E70787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334" y="3168032"/>
            <a:ext cx="7213000" cy="23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CCP(Congestion Control Plane) (12) - Extra</a:t>
            </a:r>
            <a:endParaRPr dirty="0"/>
          </a:p>
        </p:txBody>
      </p:sp>
      <p:sp>
        <p:nvSpPr>
          <p:cNvPr id="6" name="Google Shape;113;p4">
            <a:extLst>
              <a:ext uri="{FF2B5EF4-FFF2-40B4-BE49-F238E27FC236}">
                <a16:creationId xmlns:a16="http://schemas.microsoft.com/office/drawing/2014/main" id="{1FAD3A96-06B2-4D0E-B1EB-2442238E50F9}"/>
              </a:ext>
            </a:extLst>
          </p:cNvPr>
          <p:cNvSpPr txBox="1">
            <a:spLocks/>
          </p:cNvSpPr>
          <p:nvPr/>
        </p:nvSpPr>
        <p:spPr>
          <a:xfrm>
            <a:off x="190458" y="1160132"/>
            <a:ext cx="11811083" cy="392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Decoupling Congestion Control from the ACK Clock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 err="1"/>
              <a:t>Github</a:t>
            </a:r>
            <a:r>
              <a:rPr lang="en-US" altLang="ko-KR" sz="2500" dirty="0"/>
              <a:t>!!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https://github.com/ccp-project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https://ccp-project.github.io/ccp-guide/setup/index.html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03251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Result(1)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13CD9F-7A1D-490B-B947-9B49EF32F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099" y="2875674"/>
            <a:ext cx="6515681" cy="3513235"/>
          </a:xfrm>
          <a:prstGeom prst="rect">
            <a:avLst/>
          </a:prstGeom>
        </p:spPr>
      </p:pic>
      <p:sp>
        <p:nvSpPr>
          <p:cNvPr id="10" name="Google Shape;113;p4">
            <a:extLst>
              <a:ext uri="{FF2B5EF4-FFF2-40B4-BE49-F238E27FC236}">
                <a16:creationId xmlns:a16="http://schemas.microsoft.com/office/drawing/2014/main" id="{6EFCE55C-8991-4717-B3FE-CBF610607BC1}"/>
              </a:ext>
            </a:extLst>
          </p:cNvPr>
          <p:cNvSpPr txBox="1">
            <a:spLocks/>
          </p:cNvSpPr>
          <p:nvPr/>
        </p:nvSpPr>
        <p:spPr>
          <a:xfrm>
            <a:off x="133813" y="1135856"/>
            <a:ext cx="11811083" cy="15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Ns-2 simulator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Linux 4.14.0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 err="1"/>
              <a:t>Cpu</a:t>
            </a:r>
            <a:r>
              <a:rPr lang="en-US" altLang="ko-KR" sz="2500" dirty="0"/>
              <a:t> = 4 core 2.8 </a:t>
            </a:r>
            <a:r>
              <a:rPr lang="en-US" altLang="ko-KR" sz="2500" dirty="0" err="1"/>
              <a:t>Ghz</a:t>
            </a: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Memory = 64GB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79825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Result(2)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FCC0F4-876D-4EDA-B4EC-38CAB85F4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54" y="2277115"/>
            <a:ext cx="7117494" cy="299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5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Goal of this paper </a:t>
            </a:r>
            <a:endParaRPr dirty="0"/>
          </a:p>
        </p:txBody>
      </p:sp>
      <p:sp>
        <p:nvSpPr>
          <p:cNvPr id="11" name="Google Shape;113;p4">
            <a:extLst>
              <a:ext uri="{FF2B5EF4-FFF2-40B4-BE49-F238E27FC236}">
                <a16:creationId xmlns:a16="http://schemas.microsoft.com/office/drawing/2014/main" id="{A561F311-27C8-4D14-948E-9DD3A79281EC}"/>
              </a:ext>
            </a:extLst>
          </p:cNvPr>
          <p:cNvSpPr txBox="1">
            <a:spLocks/>
          </p:cNvSpPr>
          <p:nvPr/>
        </p:nvSpPr>
        <p:spPr>
          <a:xfrm>
            <a:off x="251965" y="1141933"/>
            <a:ext cx="11811083" cy="987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2500" dirty="0">
                <a:solidFill>
                  <a:srgbClr val="FF0000"/>
                </a:solidFill>
              </a:rPr>
              <a:t>Easy implement &amp; Use lot of library in user-space</a:t>
            </a:r>
            <a:endParaRPr lang="en-US" sz="2500" dirty="0"/>
          </a:p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    when implementing congestion control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Result(3)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97868D-446A-4670-B85F-F85695D57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28" y="2010724"/>
            <a:ext cx="6169946" cy="2504632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BE73CC4C-905E-4911-B2F5-2DB602558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900" y="2337194"/>
            <a:ext cx="5270771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9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1055440" y="3717032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2279576" y="251297"/>
            <a:ext cx="2520280" cy="369391"/>
            <a:chOff x="-1895297" y="3413718"/>
            <a:chExt cx="5437086" cy="830386"/>
          </a:xfrm>
        </p:grpSpPr>
        <p:pic>
          <p:nvPicPr>
            <p:cNvPr id="205" name="Google Shape;205;p15"/>
            <p:cNvPicPr preferRelativeResize="0"/>
            <p:nvPr/>
          </p:nvPicPr>
          <p:blipFill rotWithShape="1">
            <a:blip r:embed="rId3">
              <a:alphaModFix/>
            </a:blip>
            <a:srcRect l="43966" r="43966" b="36839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15"/>
            <p:cNvPicPr preferRelativeResize="0"/>
            <p:nvPr/>
          </p:nvPicPr>
          <p:blipFill rotWithShape="1">
            <a:blip r:embed="rId4">
              <a:alphaModFix/>
            </a:blip>
            <a:srcRect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360" y="179289"/>
            <a:ext cx="1690017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Current Design (1)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FF9482-8288-4DCA-8778-F59DA7638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673" y="1182337"/>
            <a:ext cx="6617684" cy="52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9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Current Design (2) - Shortcoming</a:t>
            </a:r>
            <a:endParaRPr dirty="0"/>
          </a:p>
        </p:txBody>
      </p:sp>
      <p:sp>
        <p:nvSpPr>
          <p:cNvPr id="5" name="Google Shape;113;p4">
            <a:extLst>
              <a:ext uri="{FF2B5EF4-FFF2-40B4-BE49-F238E27FC236}">
                <a16:creationId xmlns:a16="http://schemas.microsoft.com/office/drawing/2014/main" id="{A6AA010C-3502-4ECF-91B7-E4D207BAEC26}"/>
              </a:ext>
            </a:extLst>
          </p:cNvPr>
          <p:cNvSpPr txBox="1">
            <a:spLocks/>
          </p:cNvSpPr>
          <p:nvPr/>
        </p:nvSpPr>
        <p:spPr>
          <a:xfrm>
            <a:off x="190459" y="1141932"/>
            <a:ext cx="11811083" cy="381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2500" dirty="0"/>
              <a:t>Lacking useful libraries 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sz="2500" dirty="0"/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2500" dirty="0"/>
              <a:t>New </a:t>
            </a:r>
            <a:r>
              <a:rPr lang="en-US" sz="2500" dirty="0" err="1"/>
              <a:t>datapaths</a:t>
            </a:r>
            <a:r>
              <a:rPr lang="en-US" sz="2500" dirty="0"/>
              <a:t> offer limited choices for congestion control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*</a:t>
            </a:r>
            <a:r>
              <a:rPr lang="en-US" sz="2500" dirty="0" err="1"/>
              <a:t>datapaths</a:t>
            </a:r>
            <a:r>
              <a:rPr lang="en-US" sz="2500" dirty="0"/>
              <a:t> = </a:t>
            </a:r>
            <a:r>
              <a:rPr lang="en-US" sz="2500" dirty="0" err="1"/>
              <a:t>linux</a:t>
            </a:r>
            <a:r>
              <a:rPr lang="en-US" sz="2500" dirty="0"/>
              <a:t>, windows, android … + new hardware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/>
              <a:t>Hard </a:t>
            </a:r>
            <a:r>
              <a:rPr lang="en-US" sz="2500" dirty="0"/>
              <a:t>to implement … (takes a lot of time)</a:t>
            </a:r>
          </a:p>
          <a:p>
            <a:pPr>
              <a:buClr>
                <a:srgbClr val="494429"/>
              </a:buClr>
              <a:buSzPts val="3000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4782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CCP(Congestion Control Plane) (1)</a:t>
            </a:r>
            <a:endParaRPr dirty="0"/>
          </a:p>
        </p:txBody>
      </p:sp>
      <p:sp>
        <p:nvSpPr>
          <p:cNvPr id="5" name="Google Shape;113;p4">
            <a:extLst>
              <a:ext uri="{FF2B5EF4-FFF2-40B4-BE49-F238E27FC236}">
                <a16:creationId xmlns:a16="http://schemas.microsoft.com/office/drawing/2014/main" id="{34466DBA-47AD-4342-9478-5FCD29FCED42}"/>
              </a:ext>
            </a:extLst>
          </p:cNvPr>
          <p:cNvSpPr txBox="1">
            <a:spLocks/>
          </p:cNvSpPr>
          <p:nvPr/>
        </p:nvSpPr>
        <p:spPr>
          <a:xfrm>
            <a:off x="92682" y="1075507"/>
            <a:ext cx="11811083" cy="500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2500" dirty="0"/>
              <a:t>Instead, the </a:t>
            </a:r>
            <a:r>
              <a:rPr lang="en-US" sz="2500" dirty="0" err="1"/>
              <a:t>datapath</a:t>
            </a:r>
            <a:r>
              <a:rPr lang="en-US" sz="2500" dirty="0"/>
              <a:t> encapsulate the info ( RTT, losses …) and provide this info to </a:t>
            </a:r>
            <a:r>
              <a:rPr lang="en-US" sz="2500" dirty="0">
                <a:solidFill>
                  <a:srgbClr val="FF0000"/>
                </a:solidFill>
              </a:rPr>
              <a:t>off-</a:t>
            </a:r>
            <a:r>
              <a:rPr lang="en-US" sz="2500" dirty="0" err="1">
                <a:solidFill>
                  <a:srgbClr val="FF0000"/>
                </a:solidFill>
              </a:rPr>
              <a:t>datapath</a:t>
            </a:r>
            <a:r>
              <a:rPr lang="en-US" sz="2500" dirty="0">
                <a:solidFill>
                  <a:srgbClr val="FF0000"/>
                </a:solidFill>
              </a:rPr>
              <a:t> module</a:t>
            </a:r>
            <a:r>
              <a:rPr lang="en-US" sz="2500" dirty="0"/>
              <a:t>, then congestion control algorithms could run in the context of that module.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sz="2500" dirty="0"/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sz="2500" dirty="0"/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2500" dirty="0"/>
              <a:t>The </a:t>
            </a:r>
            <a:r>
              <a:rPr lang="en-US" sz="2500" dirty="0" err="1"/>
              <a:t>datapath</a:t>
            </a:r>
            <a:r>
              <a:rPr lang="en-US" sz="2500" dirty="0"/>
              <a:t> have to be modified , but this effort needs to be </a:t>
            </a:r>
            <a:r>
              <a:rPr lang="en-US" sz="2500" dirty="0">
                <a:solidFill>
                  <a:srgbClr val="FF0000"/>
                </a:solidFill>
              </a:rPr>
              <a:t>undertaken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    </a:t>
            </a:r>
            <a:r>
              <a:rPr lang="en-US" sz="2500" dirty="0">
                <a:solidFill>
                  <a:srgbClr val="FF0000"/>
                </a:solidFill>
              </a:rPr>
              <a:t>only once.</a:t>
            </a:r>
          </a:p>
        </p:txBody>
      </p:sp>
    </p:spTree>
    <p:extLst>
      <p:ext uri="{BB962C8B-B14F-4D97-AF65-F5344CB8AC3E}">
        <p14:creationId xmlns:p14="http://schemas.microsoft.com/office/powerpoint/2010/main" val="46004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CCP(Congestion Control Plane) (2)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FA7C8B-0603-4095-BA75-20587D2A0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115" y="1268029"/>
            <a:ext cx="6899518" cy="520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6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CCP(Congestion Control Plane) (3)</a:t>
            </a:r>
            <a:endParaRPr dirty="0"/>
          </a:p>
        </p:txBody>
      </p:sp>
      <p:sp>
        <p:nvSpPr>
          <p:cNvPr id="5" name="Google Shape;113;p4">
            <a:extLst>
              <a:ext uri="{FF2B5EF4-FFF2-40B4-BE49-F238E27FC236}">
                <a16:creationId xmlns:a16="http://schemas.microsoft.com/office/drawing/2014/main" id="{658C570E-0A8B-4140-875D-EF000E09C6A3}"/>
              </a:ext>
            </a:extLst>
          </p:cNvPr>
          <p:cNvSpPr txBox="1">
            <a:spLocks/>
          </p:cNvSpPr>
          <p:nvPr/>
        </p:nvSpPr>
        <p:spPr>
          <a:xfrm>
            <a:off x="190458" y="1087305"/>
            <a:ext cx="11811083" cy="500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altLang="ko-KR" sz="2500" dirty="0"/>
              <a:t>Benefits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1) Write-once, run-anywhere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2) Higher pace of development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 = provide a low-barrier programming environment and access to libraries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3) New capabilities</a:t>
            </a:r>
          </a:p>
        </p:txBody>
      </p:sp>
    </p:spTree>
    <p:extLst>
      <p:ext uri="{BB962C8B-B14F-4D97-AF65-F5344CB8AC3E}">
        <p14:creationId xmlns:p14="http://schemas.microsoft.com/office/powerpoint/2010/main" val="204293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CCP(Congestion Control Plane) (4)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04209D-6A54-4C05-96D8-40023827B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35" y="2782888"/>
            <a:ext cx="4589232" cy="346326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AE6E7F-A362-4F35-85F5-B45145EFD379}"/>
              </a:ext>
            </a:extLst>
          </p:cNvPr>
          <p:cNvSpPr/>
          <p:nvPr/>
        </p:nvSpPr>
        <p:spPr>
          <a:xfrm>
            <a:off x="8984717" y="4371422"/>
            <a:ext cx="873105" cy="10087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365CA0C-D6C3-4EC0-8BFC-3F2E41743272}"/>
              </a:ext>
            </a:extLst>
          </p:cNvPr>
          <p:cNvGrpSpPr/>
          <p:nvPr/>
        </p:nvGrpSpPr>
        <p:grpSpPr>
          <a:xfrm>
            <a:off x="259571" y="1745551"/>
            <a:ext cx="6290400" cy="4783924"/>
            <a:chOff x="589935" y="1798645"/>
            <a:chExt cx="6290400" cy="47839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4BD10EC-1770-412F-AF7D-8B8FC38F3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935" y="1798645"/>
              <a:ext cx="6290400" cy="4783924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B0DACAE-573A-4A9F-98BB-F3FB6844AA2A}"/>
                </a:ext>
              </a:extLst>
            </p:cNvPr>
            <p:cNvSpPr/>
            <p:nvPr/>
          </p:nvSpPr>
          <p:spPr>
            <a:xfrm>
              <a:off x="3344935" y="2385912"/>
              <a:ext cx="1103178" cy="308437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B83E606-C468-4747-8F81-9F16A9D4209E}"/>
                </a:ext>
              </a:extLst>
            </p:cNvPr>
            <p:cNvSpPr/>
            <p:nvPr/>
          </p:nvSpPr>
          <p:spPr>
            <a:xfrm>
              <a:off x="3444240" y="3898490"/>
              <a:ext cx="1486637" cy="1466648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3B3C8D0-425D-4346-ACD4-7C25FC8F4D87}"/>
                </a:ext>
              </a:extLst>
            </p:cNvPr>
            <p:cNvSpPr/>
            <p:nvPr/>
          </p:nvSpPr>
          <p:spPr>
            <a:xfrm>
              <a:off x="4630011" y="2389319"/>
              <a:ext cx="1103178" cy="308437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972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CCP(Congestion Control Plane) (5) – Datapath API</a:t>
            </a:r>
            <a:endParaRPr dirty="0"/>
          </a:p>
        </p:txBody>
      </p:sp>
      <p:sp>
        <p:nvSpPr>
          <p:cNvPr id="6" name="Google Shape;113;p4">
            <a:extLst>
              <a:ext uri="{FF2B5EF4-FFF2-40B4-BE49-F238E27FC236}">
                <a16:creationId xmlns:a16="http://schemas.microsoft.com/office/drawing/2014/main" id="{1FAD3A96-06B2-4D0E-B1EB-2442238E50F9}"/>
              </a:ext>
            </a:extLst>
          </p:cNvPr>
          <p:cNvSpPr txBox="1">
            <a:spLocks/>
          </p:cNvSpPr>
          <p:nvPr/>
        </p:nvSpPr>
        <p:spPr>
          <a:xfrm>
            <a:off x="190458" y="1087305"/>
            <a:ext cx="11811083" cy="60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altLang="ko-KR" sz="2500" dirty="0"/>
              <a:t>Datapath API = Pluggable TCP API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DA2B4BD-4401-4388-BE14-3EFBD34D4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51" y="1862953"/>
            <a:ext cx="6333289" cy="3208765"/>
          </a:xfrm>
          <a:prstGeom prst="rect">
            <a:avLst/>
          </a:prstGeom>
        </p:spPr>
      </p:pic>
      <p:sp>
        <p:nvSpPr>
          <p:cNvPr id="10" name="Google Shape;113;p4">
            <a:extLst>
              <a:ext uri="{FF2B5EF4-FFF2-40B4-BE49-F238E27FC236}">
                <a16:creationId xmlns:a16="http://schemas.microsoft.com/office/drawing/2014/main" id="{C14E99FC-4FDF-4F97-9277-F1F1A88C9042}"/>
              </a:ext>
            </a:extLst>
          </p:cNvPr>
          <p:cNvSpPr txBox="1">
            <a:spLocks/>
          </p:cNvSpPr>
          <p:nvPr/>
        </p:nvSpPr>
        <p:spPr>
          <a:xfrm>
            <a:off x="267148" y="5317405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Each of the methods in this structure is a hook into the TCP code which allows the algorithm to obtain information(</a:t>
            </a:r>
            <a:r>
              <a:rPr lang="en-US" altLang="ko-KR" sz="2500" dirty="0" err="1"/>
              <a:t>rtt</a:t>
            </a:r>
            <a:r>
              <a:rPr lang="en-US" altLang="ko-KR" sz="2500" dirty="0"/>
              <a:t>, delay, timeouts) on network conditions </a:t>
            </a:r>
          </a:p>
        </p:txBody>
      </p:sp>
    </p:spTree>
    <p:extLst>
      <p:ext uri="{BB962C8B-B14F-4D97-AF65-F5344CB8AC3E}">
        <p14:creationId xmlns:p14="http://schemas.microsoft.com/office/powerpoint/2010/main" val="3256236730"/>
      </p:ext>
    </p:extLst>
  </p:cSld>
  <p:clrMapOvr>
    <a:masterClrMapping/>
  </p:clrMapOvr>
</p:sld>
</file>

<file path=ppt/theme/theme1.xml><?xml version="1.0" encoding="utf-8"?>
<a:theme xmlns:a="http://schemas.openxmlformats.org/drawingml/2006/main" name="nsl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582</Words>
  <Application>Microsoft Office PowerPoint</Application>
  <PresentationFormat>와이드스크린</PresentationFormat>
  <Paragraphs>111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Noto Sans Symbols</vt:lpstr>
      <vt:lpstr>Malgun Gothic</vt:lpstr>
      <vt:lpstr>Arial</vt:lpstr>
      <vt:lpstr>Calibri</vt:lpstr>
      <vt:lpstr>Courier New</vt:lpstr>
      <vt:lpstr>nsl2</vt:lpstr>
      <vt:lpstr>Restructuring Endpoint Congestion Control</vt:lpstr>
      <vt:lpstr>Goal of this paper </vt:lpstr>
      <vt:lpstr>Current Design (1)</vt:lpstr>
      <vt:lpstr>Current Design (2) - Shortcoming</vt:lpstr>
      <vt:lpstr>CCP(Congestion Control Plane) (1)</vt:lpstr>
      <vt:lpstr>CCP(Congestion Control Plane) (2)</vt:lpstr>
      <vt:lpstr>CCP(Congestion Control Plane) (3)</vt:lpstr>
      <vt:lpstr>CCP(Congestion Control Plane) (4)</vt:lpstr>
      <vt:lpstr>CCP(Congestion Control Plane) (5) – Datapath API</vt:lpstr>
      <vt:lpstr>CCP(Congestion Control Plane) (6) </vt:lpstr>
      <vt:lpstr>CCP(Congestion Control Plane) (7) – shim layer </vt:lpstr>
      <vt:lpstr>CCP(Congestion Control Plane) (6) - libccp</vt:lpstr>
      <vt:lpstr>CCP(Congestion Control Plane) (8) - libccp</vt:lpstr>
      <vt:lpstr>CCP(Congestion Control Plane) (9) </vt:lpstr>
      <vt:lpstr>CCP(Congestion Control Plane) (10) –CCP Agent </vt:lpstr>
      <vt:lpstr>CCP(Congestion Control Plane) (11)  </vt:lpstr>
      <vt:lpstr>CCP(Congestion Control Plane) (12) - Extra</vt:lpstr>
      <vt:lpstr>Result(1)</vt:lpstr>
      <vt:lpstr>Result(2)</vt:lpstr>
      <vt:lpstr>Result(3)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Perceiving QUIC : Do Users Notice or Even Care?</dc:title>
  <dc:creator>jeongyeup.paek</dc:creator>
  <cp:lastModifiedBy>Richard Roberts</cp:lastModifiedBy>
  <cp:revision>73</cp:revision>
  <cp:lastPrinted>2021-07-22T03:35:11Z</cp:lastPrinted>
  <dcterms:created xsi:type="dcterms:W3CDTF">2014-03-19T10:21:19Z</dcterms:created>
  <dcterms:modified xsi:type="dcterms:W3CDTF">2022-02-23T19:38:49Z</dcterms:modified>
</cp:coreProperties>
</file>