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9" r:id="rId3"/>
    <p:sldId id="323" r:id="rId4"/>
    <p:sldId id="257" r:id="rId5"/>
    <p:sldId id="320" r:id="rId6"/>
    <p:sldId id="325" r:id="rId7"/>
    <p:sldId id="322" r:id="rId8"/>
    <p:sldId id="330" r:id="rId9"/>
    <p:sldId id="324" r:id="rId10"/>
    <p:sldId id="328" r:id="rId11"/>
    <p:sldId id="327" r:id="rId12"/>
    <p:sldId id="329" r:id="rId13"/>
    <p:sldId id="318" r:id="rId14"/>
    <p:sldId id="308" r:id="rId15"/>
    <p:sldId id="331" r:id="rId16"/>
    <p:sldId id="270" r:id="rId17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62j3D0VW41gOD0VYX5jfsI/G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>
      <p:cViewPr varScale="1">
        <p:scale>
          <a:sx n="81" d="100"/>
          <a:sy n="81" d="100"/>
        </p:scale>
        <p:origin x="80" y="1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70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281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048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14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181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39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18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74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14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2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65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08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99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18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1;p18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0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20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">
  <p:cSld name="Sub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05811" y="1997478"/>
            <a:ext cx="6207422" cy="8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196999" y="980728"/>
            <a:ext cx="620742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22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22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22"/>
          <p:cNvCxnSpPr/>
          <p:nvPr/>
        </p:nvCxnSpPr>
        <p:spPr>
          <a:xfrm>
            <a:off x="154897" y="1843566"/>
            <a:ext cx="624952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50;p22"/>
          <p:cNvSpPr/>
          <p:nvPr/>
        </p:nvSpPr>
        <p:spPr>
          <a:xfrm>
            <a:off x="6066605" y="1710761"/>
            <a:ext cx="202805" cy="2147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324096" y="1789442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96999" y="2999749"/>
            <a:ext cx="6216234" cy="352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Char char="o"/>
              <a:defRPr sz="1600"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✔"/>
              <a:defRPr sz="1400"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⮚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23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59;p23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2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4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25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25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767408" y="3950698"/>
            <a:ext cx="10801200" cy="84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altLang="ko-KR" dirty="0"/>
              <a:t>03/04(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19403" y="2656947"/>
            <a:ext cx="10849205" cy="115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dirty="0"/>
              <a:t>IEEE 802.15.10 </a:t>
            </a:r>
            <a:r>
              <a:rPr lang="ko-KR" altLang="en-US" dirty="0"/>
              <a:t>요약  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881083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순서대로 동작 과정</a:t>
            </a:r>
            <a:r>
              <a:rPr lang="en-US" altLang="ko-KR" dirty="0"/>
              <a:t>(</a:t>
            </a:r>
            <a:r>
              <a:rPr lang="ko-KR" altLang="en-US" dirty="0"/>
              <a:t>기타</a:t>
            </a:r>
            <a:r>
              <a:rPr lang="en-US" altLang="ko-KR" dirty="0"/>
              <a:t>) –</a:t>
            </a:r>
            <a:r>
              <a:rPr lang="ko-KR" altLang="en-US" dirty="0"/>
              <a:t> </a:t>
            </a:r>
            <a:r>
              <a:rPr lang="en-US" altLang="ko-KR" dirty="0"/>
              <a:t>rejoin</a:t>
            </a:r>
            <a:endParaRPr dirty="0"/>
          </a:p>
        </p:txBody>
      </p:sp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C3EDD073-51AD-4459-AE2C-6E6C3034B978}"/>
              </a:ext>
            </a:extLst>
          </p:cNvPr>
          <p:cNvSpPr txBox="1">
            <a:spLocks/>
          </p:cNvSpPr>
          <p:nvPr/>
        </p:nvSpPr>
        <p:spPr>
          <a:xfrm>
            <a:off x="6723993" y="1139168"/>
            <a:ext cx="5277548" cy="546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연결이 끊어지면 </a:t>
            </a:r>
            <a:r>
              <a:rPr lang="en-US" altLang="ko-KR" sz="2200" dirty="0"/>
              <a:t>,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1,2 </a:t>
            </a:r>
            <a:r>
              <a:rPr lang="ko-KR" altLang="en-US" sz="2200" dirty="0"/>
              <a:t>의 과정을 다시 하는 것을 알 수 있습니다</a:t>
            </a:r>
            <a:r>
              <a:rPr lang="en-US" altLang="ko-KR" sz="2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5E61F1-C61C-45D2-8729-A3B46D131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5" y="1527375"/>
            <a:ext cx="4855129" cy="50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7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순서대로 동작 과정</a:t>
            </a:r>
            <a:r>
              <a:rPr lang="en-US" altLang="ko-KR" dirty="0"/>
              <a:t>(</a:t>
            </a:r>
            <a:r>
              <a:rPr lang="ko-KR" altLang="en-US" dirty="0"/>
              <a:t>기타</a:t>
            </a:r>
            <a:r>
              <a:rPr lang="en-US" altLang="ko-KR" dirty="0"/>
              <a:t>) –</a:t>
            </a:r>
            <a:r>
              <a:rPr lang="ko-KR" altLang="en-US" dirty="0"/>
              <a:t> </a:t>
            </a:r>
            <a:r>
              <a:rPr lang="en-US" altLang="ko-KR" dirty="0"/>
              <a:t>leave</a:t>
            </a:r>
            <a:endParaRPr dirty="0"/>
          </a:p>
        </p:txBody>
      </p:sp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C3EDD073-51AD-4459-AE2C-6E6C3034B978}"/>
              </a:ext>
            </a:extLst>
          </p:cNvPr>
          <p:cNvSpPr txBox="1">
            <a:spLocks/>
          </p:cNvSpPr>
          <p:nvPr/>
        </p:nvSpPr>
        <p:spPr>
          <a:xfrm>
            <a:off x="6723993" y="1139168"/>
            <a:ext cx="5277548" cy="132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Mesh</a:t>
            </a:r>
            <a:r>
              <a:rPr lang="ko-KR" altLang="en-US" sz="2200" dirty="0"/>
              <a:t> 에서 </a:t>
            </a:r>
            <a:r>
              <a:rPr lang="ko-KR" altLang="en-US" sz="2200" dirty="0" err="1"/>
              <a:t>떠날때는</a:t>
            </a:r>
            <a:r>
              <a:rPr lang="ko-KR" altLang="en-US" sz="2200" dirty="0"/>
              <a:t> 깊이를 </a:t>
            </a:r>
            <a:r>
              <a:rPr lang="en-US" altLang="ko-KR" sz="2200" dirty="0"/>
              <a:t>0xff(</a:t>
            </a:r>
            <a:r>
              <a:rPr lang="ko-KR" altLang="en-US" sz="2200" dirty="0" err="1"/>
              <a:t>끝값</a:t>
            </a:r>
            <a:r>
              <a:rPr lang="en-US" altLang="ko-KR" sz="2200" dirty="0"/>
              <a:t>) </a:t>
            </a:r>
            <a:r>
              <a:rPr lang="ko-KR" altLang="en-US" sz="2200" dirty="0"/>
              <a:t>으로 해서 떠납니다</a:t>
            </a:r>
            <a:r>
              <a:rPr lang="en-US" altLang="ko-KR" sz="2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AB245E-3A34-4C0B-9D96-0DCF15B0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48" y="2058049"/>
            <a:ext cx="6631334" cy="366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5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거리계산 </a:t>
            </a:r>
            <a:r>
              <a:rPr lang="en-US" altLang="ko-KR" dirty="0"/>
              <a:t>(table)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877E7-5A71-4845-8CD4-412793D91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70" y="1182414"/>
            <a:ext cx="5155176" cy="5675586"/>
          </a:xfrm>
          <a:prstGeom prst="rect">
            <a:avLst/>
          </a:prstGeom>
        </p:spPr>
      </p:pic>
      <p:sp>
        <p:nvSpPr>
          <p:cNvPr id="8" name="Google Shape;113;p4">
            <a:extLst>
              <a:ext uri="{FF2B5EF4-FFF2-40B4-BE49-F238E27FC236}">
                <a16:creationId xmlns:a16="http://schemas.microsoft.com/office/drawing/2014/main" id="{09C0413B-7D5B-4EC0-84B2-74FBCA8FBD40}"/>
              </a:ext>
            </a:extLst>
          </p:cNvPr>
          <p:cNvSpPr txBox="1">
            <a:spLocks/>
          </p:cNvSpPr>
          <p:nvPr/>
        </p:nvSpPr>
        <p:spPr>
          <a:xfrm>
            <a:off x="5951483" y="1139168"/>
            <a:ext cx="6050058" cy="441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문서에는 복잡한 수식으로 자세히 서술되어 있습니다</a:t>
            </a:r>
            <a:r>
              <a:rPr lang="en-US" altLang="ko-KR" sz="2200" dirty="0"/>
              <a:t>.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엄청 간단하게만 말하면</a:t>
            </a:r>
            <a:r>
              <a:rPr lang="en-US" altLang="ko-KR" sz="2200" dirty="0"/>
              <a:t>,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 err="1"/>
              <a:t>Rpl</a:t>
            </a:r>
            <a:r>
              <a:rPr lang="en-US" altLang="ko-KR" sz="2200" dirty="0"/>
              <a:t> </a:t>
            </a:r>
            <a:r>
              <a:rPr lang="ko-KR" altLang="en-US" sz="2200" dirty="0"/>
              <a:t>처럼 바로 위 </a:t>
            </a:r>
            <a:r>
              <a:rPr lang="en-US" altLang="ko-KR" sz="2200" dirty="0"/>
              <a:t>hop </a:t>
            </a:r>
            <a:r>
              <a:rPr lang="ko-KR" altLang="en-US" sz="2200" dirty="0"/>
              <a:t>에서 </a:t>
            </a:r>
            <a:r>
              <a:rPr lang="en-US" altLang="ko-KR" sz="2200" dirty="0"/>
              <a:t>distance</a:t>
            </a:r>
            <a:r>
              <a:rPr lang="ko-KR" altLang="en-US" sz="2200" dirty="0"/>
              <a:t>를 받고 </a:t>
            </a:r>
            <a:r>
              <a:rPr lang="en-US" altLang="ko-KR" sz="2200" dirty="0"/>
              <a:t>, </a:t>
            </a:r>
            <a:r>
              <a:rPr lang="ko-KR" altLang="en-US" sz="2200" dirty="0"/>
              <a:t>나 </a:t>
            </a: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-&gt; </a:t>
            </a:r>
            <a:r>
              <a:rPr lang="ko-KR" altLang="en-US" sz="2200" dirty="0"/>
              <a:t>바로 위 </a:t>
            </a:r>
            <a:r>
              <a:rPr lang="en-US" altLang="ko-KR" sz="2200" dirty="0"/>
              <a:t>hop </a:t>
            </a:r>
            <a:r>
              <a:rPr lang="ko-KR" altLang="en-US" sz="2200" dirty="0"/>
              <a:t>까지의 예상거리</a:t>
            </a:r>
            <a:r>
              <a:rPr lang="en-US" altLang="ko-KR" sz="2200" dirty="0"/>
              <a:t>(device</a:t>
            </a:r>
            <a:r>
              <a:rPr lang="ko-KR" altLang="en-US" sz="2200" dirty="0"/>
              <a:t>에서 측정</a:t>
            </a:r>
            <a:r>
              <a:rPr lang="en-US" altLang="ko-KR" sz="2200" dirty="0"/>
              <a:t>)</a:t>
            </a:r>
            <a:r>
              <a:rPr lang="ko-KR" altLang="en-US" sz="2200" dirty="0"/>
              <a:t>를 더해서 점수를 산정하는 것 같습니다</a:t>
            </a:r>
            <a:r>
              <a:rPr lang="en-US" altLang="ko-KR" sz="2200" dirty="0"/>
              <a:t>. 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14443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IEEE 802.15.10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등장하는 패킷들 </a:t>
            </a:r>
            <a:r>
              <a:rPr lang="en-US" altLang="ko-KR" dirty="0"/>
              <a:t>(</a:t>
            </a:r>
            <a:r>
              <a:rPr lang="ko-KR" altLang="en-US" dirty="0"/>
              <a:t>아까 과정에 있었던 이름들</a:t>
            </a:r>
            <a:r>
              <a:rPr lang="en-US" altLang="ko-KR" dirty="0"/>
              <a:t>) </a:t>
            </a:r>
            <a:endParaRPr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0E5414D-15DE-4331-87F7-ACBB0F0B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84" y="1154959"/>
            <a:ext cx="5075389" cy="55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6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IEEE 802.15.10 </a:t>
            </a:r>
            <a:r>
              <a:rPr lang="ko-KR" altLang="en-US" dirty="0"/>
              <a:t>등장하는 패킷 </a:t>
            </a:r>
            <a:r>
              <a:rPr lang="en-US" altLang="ko-KR" dirty="0"/>
              <a:t>(2) </a:t>
            </a:r>
            <a:endParaRPr dirty="0"/>
          </a:p>
        </p:txBody>
      </p:sp>
      <p:sp>
        <p:nvSpPr>
          <p:cNvPr id="5" name="Google Shape;113;p4">
            <a:extLst>
              <a:ext uri="{FF2B5EF4-FFF2-40B4-BE49-F238E27FC236}">
                <a16:creationId xmlns:a16="http://schemas.microsoft.com/office/drawing/2014/main" id="{EC518607-D32E-E74E-B2A4-D44E7068E52A}"/>
              </a:ext>
            </a:extLst>
          </p:cNvPr>
          <p:cNvSpPr txBox="1">
            <a:spLocks/>
          </p:cNvSpPr>
          <p:nvPr/>
        </p:nvSpPr>
        <p:spPr>
          <a:xfrm>
            <a:off x="6660289" y="1508975"/>
            <a:ext cx="4740427" cy="469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 panose="020B0604020202020204" pitchFamily="34" charset="0"/>
              <a:buChar char="•"/>
            </a:pPr>
            <a:r>
              <a:rPr lang="ko-KR" altLang="en-US" sz="2200" dirty="0"/>
              <a:t>아까 순서대로 과정에서 나온 패킷 들이 어떤 변수를 가지고 있는지 서술 되어 있습니다</a:t>
            </a:r>
            <a:r>
              <a:rPr lang="en-US" altLang="ko-KR" sz="2200" dirty="0"/>
              <a:t>.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(P 104~)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en-US" sz="2200" dirty="0"/>
              <a:t>*</a:t>
            </a:r>
            <a:r>
              <a:rPr lang="ko-KR" altLang="en-US" sz="2200" dirty="0"/>
              <a:t>각 변수의 크기</a:t>
            </a:r>
            <a:r>
              <a:rPr lang="en-US" altLang="ko-KR" sz="2200" dirty="0"/>
              <a:t>(int , char )</a:t>
            </a:r>
            <a:r>
              <a:rPr lang="ko-KR" altLang="en-US" sz="2200" dirty="0"/>
              <a:t>도 모두 문서에 서술되어 있으나</a:t>
            </a:r>
            <a:r>
              <a:rPr lang="en-US" altLang="ko-KR" sz="2200" dirty="0"/>
              <a:t>, </a:t>
            </a:r>
            <a:r>
              <a:rPr lang="ko-KR" altLang="en-US" sz="2200" dirty="0"/>
              <a:t>너무 난잡해 보여서 생략 하였습니다</a:t>
            </a:r>
            <a:r>
              <a:rPr lang="en-US" altLang="ko-KR" sz="2200" dirty="0"/>
              <a:t>. </a:t>
            </a:r>
          </a:p>
          <a:p>
            <a:pPr>
              <a:buClr>
                <a:srgbClr val="494429"/>
              </a:buClr>
              <a:buSzPts val="3000"/>
            </a:pPr>
            <a:endParaRPr lang="en-US" sz="2200" dirty="0"/>
          </a:p>
          <a:p>
            <a:pPr>
              <a:buClr>
                <a:srgbClr val="494429"/>
              </a:buClr>
              <a:buSzPts val="3000"/>
            </a:pPr>
            <a:r>
              <a:rPr lang="en-US" sz="2200" dirty="0"/>
              <a:t>PPT</a:t>
            </a:r>
            <a:r>
              <a:rPr lang="ko-KR" altLang="en-US" sz="2200" dirty="0"/>
              <a:t> 에서는 이 한 개만 실었지만 나머지 패킷에 대해서도 모두 자세하게 설명이 되어있습니다</a:t>
            </a:r>
            <a:r>
              <a:rPr lang="en-US" altLang="ko-KR" sz="2200" dirty="0"/>
              <a:t>. </a:t>
            </a:r>
            <a:endParaRPr lang="en-US" sz="22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56E0924-707E-48D0-9859-B5836B67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75" y="1451755"/>
            <a:ext cx="5880402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기타 정보 </a:t>
            </a:r>
            <a:r>
              <a:rPr lang="en-US" altLang="ko-KR" dirty="0"/>
              <a:t>(</a:t>
            </a:r>
            <a:r>
              <a:rPr lang="ko-KR" altLang="en-US" dirty="0"/>
              <a:t>이건 공식문서는 아니고</a:t>
            </a:r>
            <a:r>
              <a:rPr lang="en-US" altLang="ko-KR" dirty="0"/>
              <a:t>, </a:t>
            </a:r>
            <a:r>
              <a:rPr lang="ko-KR" altLang="en-US" dirty="0"/>
              <a:t>저번에 보여드렸던 유사 논문에서</a:t>
            </a:r>
            <a:r>
              <a:rPr lang="en-US" altLang="ko-KR" dirty="0"/>
              <a:t>…)</a:t>
            </a:r>
            <a:endParaRPr dirty="0"/>
          </a:p>
        </p:txBody>
      </p:sp>
      <p:sp>
        <p:nvSpPr>
          <p:cNvPr id="5" name="Google Shape;113;p4">
            <a:extLst>
              <a:ext uri="{FF2B5EF4-FFF2-40B4-BE49-F238E27FC236}">
                <a16:creationId xmlns:a16="http://schemas.microsoft.com/office/drawing/2014/main" id="{EC518607-D32E-E74E-B2A4-D44E7068E52A}"/>
              </a:ext>
            </a:extLst>
          </p:cNvPr>
          <p:cNvSpPr txBox="1">
            <a:spLocks/>
          </p:cNvSpPr>
          <p:nvPr/>
        </p:nvSpPr>
        <p:spPr>
          <a:xfrm>
            <a:off x="465083" y="1438030"/>
            <a:ext cx="10833157" cy="469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Tx/>
              <a:buChar char="-"/>
            </a:pPr>
            <a:r>
              <a:rPr lang="ko-KR" altLang="en-US" sz="2200" dirty="0"/>
              <a:t>네트워크의 동적 변경이 잦은 환경에 적합</a:t>
            </a:r>
            <a:endParaRPr lang="en-US" altLang="ko-KR" sz="2200" dirty="0"/>
          </a:p>
          <a:p>
            <a:pPr marL="342900" indent="-342900">
              <a:buClr>
                <a:srgbClr val="494429"/>
              </a:buClr>
              <a:buSzPts val="3000"/>
              <a:buFontTx/>
              <a:buChar char="-"/>
            </a:pPr>
            <a:endParaRPr lang="en-US" sz="2200" dirty="0"/>
          </a:p>
          <a:p>
            <a:pPr marL="342900" indent="-342900">
              <a:buClr>
                <a:srgbClr val="494429"/>
              </a:buClr>
              <a:buSzPts val="3000"/>
              <a:buFontTx/>
              <a:buChar char="-"/>
            </a:pPr>
            <a:r>
              <a:rPr lang="en-US" sz="2200" dirty="0"/>
              <a:t>802.15.10</a:t>
            </a:r>
            <a:r>
              <a:rPr lang="ko-KR" altLang="en-US" sz="2200" dirty="0"/>
              <a:t> 프로토콜은 </a:t>
            </a:r>
            <a:r>
              <a:rPr lang="ko-KR" altLang="en-US" sz="2200" dirty="0">
                <a:solidFill>
                  <a:srgbClr val="00B0F0"/>
                </a:solidFill>
              </a:rPr>
              <a:t>루프 방지를 위한 기능을 정의하고 있지 않아서</a:t>
            </a:r>
            <a:r>
              <a:rPr lang="en-US" altLang="ko-KR" sz="2200" dirty="0"/>
              <a:t>, </a:t>
            </a:r>
            <a:r>
              <a:rPr lang="ko-KR" altLang="en-US" sz="2200" dirty="0"/>
              <a:t>루프 방지가 가능한 상황에서만 활성화 해야 한다</a:t>
            </a:r>
            <a:r>
              <a:rPr lang="en-US" altLang="ko-KR" sz="2200" dirty="0"/>
              <a:t>. </a:t>
            </a:r>
          </a:p>
          <a:p>
            <a:pPr marL="342900" indent="-342900">
              <a:buClr>
                <a:srgbClr val="494429"/>
              </a:buClr>
              <a:buSzPts val="3000"/>
              <a:buFontTx/>
              <a:buChar char="-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666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055440" y="3717032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205" name="Google Shape;205;p15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Intro!</a:t>
            </a:r>
            <a:endParaRPr dirty="0"/>
          </a:p>
        </p:txBody>
      </p:sp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C3EDD073-51AD-4459-AE2C-6E6C3034B978}"/>
              </a:ext>
            </a:extLst>
          </p:cNvPr>
          <p:cNvSpPr txBox="1">
            <a:spLocks/>
          </p:cNvSpPr>
          <p:nvPr/>
        </p:nvSpPr>
        <p:spPr>
          <a:xfrm>
            <a:off x="5640953" y="1383794"/>
            <a:ext cx="5928097" cy="514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&lt;-</a:t>
            </a:r>
            <a:r>
              <a:rPr lang="ko-KR" altLang="en-US" sz="2200" dirty="0"/>
              <a:t>어떻게 읽어야 할까요 </a:t>
            </a:r>
            <a:r>
              <a:rPr lang="en-US" altLang="ko-KR" sz="2200" dirty="0"/>
              <a:t>?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왼쪽 아래 그림에 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api</a:t>
            </a:r>
            <a:r>
              <a:rPr lang="ko-KR" altLang="en-US" sz="2200" dirty="0"/>
              <a:t> 이름이 묘사가 되어있습니다</a:t>
            </a:r>
            <a:r>
              <a:rPr lang="en-US" altLang="ko-KR" sz="2200" dirty="0"/>
              <a:t>. </a:t>
            </a:r>
            <a:r>
              <a:rPr lang="ko-KR" altLang="en-US" sz="2200" dirty="0"/>
              <a:t>대충 </a:t>
            </a:r>
            <a:r>
              <a:rPr lang="en-US" altLang="ko-KR" sz="2200" dirty="0"/>
              <a:t>l2rlme~ </a:t>
            </a:r>
            <a:r>
              <a:rPr lang="ko-KR" altLang="en-US" sz="2200" dirty="0"/>
              <a:t>으로 시작 하면</a:t>
            </a:r>
            <a:r>
              <a:rPr lang="en-US" altLang="ko-KR" sz="2200" dirty="0"/>
              <a:t>, high layer</a:t>
            </a:r>
            <a:r>
              <a:rPr lang="ko-KR" altLang="en-US" sz="2200" dirty="0"/>
              <a:t>가 호출하는 함수</a:t>
            </a:r>
            <a:r>
              <a:rPr lang="en-US" altLang="ko-KR" sz="2200" dirty="0"/>
              <a:t>(</a:t>
            </a:r>
            <a:r>
              <a:rPr lang="en-US" altLang="ko-KR" sz="2200" dirty="0" err="1"/>
              <a:t>api</a:t>
            </a:r>
            <a:r>
              <a:rPr lang="en-US" altLang="ko-KR" sz="2200" dirty="0"/>
              <a:t>) or  l2r </a:t>
            </a:r>
            <a:r>
              <a:rPr lang="ko-KR" altLang="en-US" sz="2200" dirty="0"/>
              <a:t>이 </a:t>
            </a:r>
            <a:r>
              <a:rPr lang="en-US" altLang="ko-KR" sz="2200" dirty="0"/>
              <a:t>high layer</a:t>
            </a:r>
            <a:r>
              <a:rPr lang="ko-KR" altLang="en-US" sz="2200" dirty="0"/>
              <a:t>에 어떤 것을 전달한다 라고 생각하면 될 것 같습니다</a:t>
            </a:r>
            <a:r>
              <a:rPr lang="en-US" altLang="ko-KR" sz="2200" dirty="0"/>
              <a:t>.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이번 그림 은 </a:t>
            </a:r>
            <a:r>
              <a:rPr lang="en-US" altLang="ko-KR" sz="2200" dirty="0"/>
              <a:t>network</a:t>
            </a:r>
            <a:r>
              <a:rPr lang="ko-KR" altLang="en-US" sz="2200" dirty="0"/>
              <a:t> </a:t>
            </a:r>
            <a:r>
              <a:rPr lang="en-US" altLang="ko-KR" sz="2200" dirty="0"/>
              <a:t>layer</a:t>
            </a:r>
            <a:r>
              <a:rPr lang="ko-KR" altLang="en-US" sz="2200" dirty="0"/>
              <a:t>에서 </a:t>
            </a:r>
            <a:r>
              <a:rPr lang="en-US" altLang="ko-KR" sz="2200" dirty="0"/>
              <a:t>, pan-scan</a:t>
            </a:r>
            <a:r>
              <a:rPr lang="ko-KR" altLang="en-US" sz="2200" dirty="0"/>
              <a:t>을 하기 위해서 </a:t>
            </a:r>
            <a:r>
              <a:rPr lang="en-US" altLang="ko-KR" sz="2200" dirty="0"/>
              <a:t>l2r sub layer</a:t>
            </a:r>
            <a:r>
              <a:rPr lang="ko-KR" altLang="en-US" sz="2200" dirty="0"/>
              <a:t>를 부르는 </a:t>
            </a:r>
            <a:r>
              <a:rPr lang="ko-KR" altLang="en-US" sz="2200" dirty="0" err="1"/>
              <a:t>용도겠구나</a:t>
            </a:r>
            <a:r>
              <a:rPr lang="en-US" altLang="ko-KR" sz="2200" dirty="0"/>
              <a:t>~ </a:t>
            </a:r>
            <a:r>
              <a:rPr lang="ko-KR" altLang="en-US" sz="2200" dirty="0"/>
              <a:t>하고 읽으면 되겠습니다</a:t>
            </a:r>
            <a:r>
              <a:rPr lang="en-US" altLang="ko-KR" sz="2200" dirty="0"/>
              <a:t>. 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또한 후반부에 다시 말하겠지만</a:t>
            </a:r>
            <a:r>
              <a:rPr lang="en-US" altLang="ko-KR" sz="2200" dirty="0"/>
              <a:t>, </a:t>
            </a:r>
            <a:r>
              <a:rPr lang="ko-KR" altLang="en-US" sz="2200" dirty="0"/>
              <a:t>저 패킷의 내용물에 대해서도 문서에 서술이 다 되어있습니다</a:t>
            </a:r>
            <a:r>
              <a:rPr lang="en-US" altLang="ko-KR" sz="2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EA40DD-FCD9-437E-9958-1597E4112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6" y="1152513"/>
            <a:ext cx="4157208" cy="20636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CAF198-63CB-4DB0-80A2-C49F35DD2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58" y="3231623"/>
            <a:ext cx="5207575" cy="34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3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순서대로 동작 과정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C3EDD073-51AD-4459-AE2C-6E6C3034B978}"/>
              </a:ext>
            </a:extLst>
          </p:cNvPr>
          <p:cNvSpPr txBox="1">
            <a:spLocks/>
          </p:cNvSpPr>
          <p:nvPr/>
        </p:nvSpPr>
        <p:spPr>
          <a:xfrm>
            <a:off x="315310" y="1139168"/>
            <a:ext cx="11686231" cy="52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1 &gt; pan </a:t>
            </a:r>
            <a:r>
              <a:rPr lang="ko-KR" altLang="en-US" sz="2200" dirty="0"/>
              <a:t>최초 가입 하면서</a:t>
            </a:r>
            <a:r>
              <a:rPr lang="en-US" altLang="ko-KR" sz="2200" dirty="0"/>
              <a:t>, l2r discovery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(2,3</a:t>
            </a:r>
            <a:r>
              <a:rPr lang="ko-KR" altLang="en-US" sz="2200" dirty="0"/>
              <a:t>중 </a:t>
            </a:r>
            <a:r>
              <a:rPr lang="ko-KR" altLang="en-US" sz="2200" dirty="0" err="1"/>
              <a:t>택</a:t>
            </a:r>
            <a:r>
              <a:rPr lang="ko-KR" altLang="en-US" sz="2200" dirty="0"/>
              <a:t> </a:t>
            </a:r>
            <a:r>
              <a:rPr lang="en-US" altLang="ko-KR" sz="2200" dirty="0"/>
              <a:t>1)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2 &gt; mesh selection (mesh </a:t>
            </a:r>
            <a:r>
              <a:rPr lang="ko-KR" altLang="en-US" sz="2200" dirty="0"/>
              <a:t>참여자가 됨</a:t>
            </a:r>
            <a:r>
              <a:rPr lang="en-US" altLang="ko-KR" sz="2200" dirty="0"/>
              <a:t>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3 &gt; mesh root </a:t>
            </a:r>
            <a:r>
              <a:rPr lang="ko-KR" altLang="en-US" sz="2200" dirty="0"/>
              <a:t>가 되기</a:t>
            </a: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기타 </a:t>
            </a:r>
            <a:r>
              <a:rPr lang="en-US" altLang="ko-KR" sz="2200" dirty="0"/>
              <a:t>&gt; reconnect</a:t>
            </a:r>
          </a:p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기타 </a:t>
            </a:r>
            <a:r>
              <a:rPr lang="en-US" altLang="ko-KR" sz="2200" dirty="0"/>
              <a:t>&gt; leave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23138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순서대로 동작 과정</a:t>
            </a:r>
            <a:r>
              <a:rPr lang="en-US" altLang="ko-KR" dirty="0"/>
              <a:t>(1) – </a:t>
            </a:r>
            <a:r>
              <a:rPr lang="ko-KR" altLang="en-US" dirty="0"/>
              <a:t>시작</a:t>
            </a:r>
            <a:r>
              <a:rPr lang="en-US" altLang="ko-KR" dirty="0"/>
              <a:t>(</a:t>
            </a:r>
            <a:r>
              <a:rPr lang="ko-KR" altLang="en-US" dirty="0"/>
              <a:t>탐색</a:t>
            </a:r>
            <a:r>
              <a:rPr lang="en-US" altLang="ko-KR" dirty="0"/>
              <a:t>), pan </a:t>
            </a:r>
            <a:r>
              <a:rPr lang="ko-KR" altLang="en-US" dirty="0"/>
              <a:t>탐색과 동시에 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0B6F4-D0E7-4940-AEC1-5D05E217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9" y="1381483"/>
            <a:ext cx="7306997" cy="5147992"/>
          </a:xfrm>
          <a:prstGeom prst="rect">
            <a:avLst/>
          </a:prstGeom>
        </p:spPr>
      </p:pic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C3EDD073-51AD-4459-AE2C-6E6C3034B978}"/>
              </a:ext>
            </a:extLst>
          </p:cNvPr>
          <p:cNvSpPr txBox="1">
            <a:spLocks/>
          </p:cNvSpPr>
          <p:nvPr/>
        </p:nvSpPr>
        <p:spPr>
          <a:xfrm>
            <a:off x="7294179" y="1139168"/>
            <a:ext cx="4707362" cy="52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*</a:t>
            </a:r>
            <a:r>
              <a:rPr lang="ko-KR" altLang="en-US" sz="2200" dirty="0"/>
              <a:t>여기서도 그렇고 </a:t>
            </a:r>
            <a:r>
              <a:rPr lang="en-US" altLang="ko-KR" sz="2200" dirty="0"/>
              <a:t>, </a:t>
            </a:r>
            <a:r>
              <a:rPr lang="ko-KR" altLang="en-US" sz="2200" dirty="0"/>
              <a:t>거의 모든 쪽에 서 </a:t>
            </a:r>
            <a:r>
              <a:rPr lang="en-US" altLang="ko-KR" sz="2200" dirty="0"/>
              <a:t>EBR (Enhanced Beacon Request) </a:t>
            </a:r>
            <a:r>
              <a:rPr lang="ko-KR" altLang="en-US" sz="2200" dirty="0"/>
              <a:t>라는 단어만 계속 등장하는 것을 보아</a:t>
            </a:r>
            <a:r>
              <a:rPr lang="en-US" altLang="ko-KR" sz="2200" dirty="0"/>
              <a:t>,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802.15.10 </a:t>
            </a:r>
            <a:r>
              <a:rPr lang="ko-KR" altLang="en-US" sz="2200" dirty="0"/>
              <a:t>에서는 </a:t>
            </a:r>
            <a:r>
              <a:rPr lang="ko-KR" altLang="en-US" sz="2200" dirty="0" err="1">
                <a:solidFill>
                  <a:srgbClr val="FF0000"/>
                </a:solidFill>
              </a:rPr>
              <a:t>비콘</a:t>
            </a:r>
            <a:r>
              <a:rPr lang="ko-KR" altLang="en-US" sz="2200" dirty="0">
                <a:solidFill>
                  <a:srgbClr val="FF0000"/>
                </a:solidFill>
              </a:rPr>
              <a:t> 프레임으로 </a:t>
            </a:r>
            <a:r>
              <a:rPr lang="ko-KR" altLang="en-US" sz="2200" dirty="0"/>
              <a:t>라우팅을 제어하는 것 같습니다</a:t>
            </a:r>
            <a:r>
              <a:rPr lang="en-US" altLang="ko-KR" sz="2200" dirty="0"/>
              <a:t>.(</a:t>
            </a:r>
            <a:r>
              <a:rPr lang="en-US" altLang="ko-KR" sz="2200" dirty="0">
                <a:solidFill>
                  <a:srgbClr val="FF0000"/>
                </a:solidFill>
              </a:rPr>
              <a:t>non-beacon mode  </a:t>
            </a:r>
            <a:r>
              <a:rPr lang="ko-KR" altLang="en-US" sz="2200" dirty="0">
                <a:solidFill>
                  <a:srgbClr val="FF0000"/>
                </a:solidFill>
              </a:rPr>
              <a:t>자체가 없는 듯합니다 </a:t>
            </a:r>
            <a:r>
              <a:rPr lang="en-US" altLang="ko-KR" sz="2200" dirty="0"/>
              <a:t>–140</a:t>
            </a:r>
            <a:r>
              <a:rPr lang="ko-KR" altLang="en-US" sz="2200" dirty="0"/>
              <a:t>쪽 </a:t>
            </a:r>
            <a:r>
              <a:rPr lang="ko-KR" altLang="en-US" sz="2200" dirty="0" err="1"/>
              <a:t>짜리</a:t>
            </a:r>
            <a:r>
              <a:rPr lang="ko-KR" altLang="en-US" sz="2200" dirty="0"/>
              <a:t> 문서인데</a:t>
            </a:r>
            <a:r>
              <a:rPr lang="en-US" altLang="ko-KR" sz="2200" dirty="0"/>
              <a:t>, non-beacon </a:t>
            </a:r>
            <a:r>
              <a:rPr lang="ko-KR" altLang="en-US" sz="2200" dirty="0"/>
              <a:t>에 대해서는  거의 언급이 </a:t>
            </a:r>
            <a:r>
              <a:rPr lang="en-US" altLang="ko-KR" sz="2200" dirty="0"/>
              <a:t>1</a:t>
            </a:r>
            <a:r>
              <a:rPr lang="ko-KR" altLang="en-US" sz="2200" dirty="0"/>
              <a:t>쪽</a:t>
            </a:r>
            <a:r>
              <a:rPr lang="en-US" altLang="ko-KR" sz="2200" dirty="0"/>
              <a:t>? </a:t>
            </a:r>
            <a:r>
              <a:rPr lang="ko-KR" altLang="en-US" sz="2200" dirty="0"/>
              <a:t>밖에 되어있지 않습니다</a:t>
            </a:r>
            <a:r>
              <a:rPr lang="en-US" altLang="ko-KR" sz="2200" dirty="0"/>
              <a:t>.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왼쪽그림은 처음에 어떤  </a:t>
            </a:r>
            <a:r>
              <a:rPr lang="en-US" altLang="ko-KR" sz="2200" dirty="0"/>
              <a:t>pan </a:t>
            </a:r>
            <a:r>
              <a:rPr lang="ko-KR" altLang="en-US" sz="2200" dirty="0"/>
              <a:t>에 소속될지를 정하면서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dirty="0"/>
              <a:t>l2r</a:t>
            </a:r>
            <a:r>
              <a:rPr lang="ko-KR" altLang="en-US" sz="2200" dirty="0"/>
              <a:t> </a:t>
            </a:r>
            <a:r>
              <a:rPr lang="en-US" altLang="ko-KR" sz="2200" dirty="0"/>
              <a:t>device(mesh)</a:t>
            </a:r>
            <a:r>
              <a:rPr lang="ko-KR" altLang="en-US" sz="2200" dirty="0"/>
              <a:t> 를 </a:t>
            </a:r>
            <a:r>
              <a:rPr lang="en-US" altLang="ko-KR" sz="2200" dirty="0"/>
              <a:t>discover</a:t>
            </a:r>
            <a:r>
              <a:rPr lang="ko-KR" altLang="en-US" sz="2200" dirty="0"/>
              <a:t>합니다</a:t>
            </a:r>
            <a:r>
              <a:rPr lang="en-US" altLang="ko-KR" sz="22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순서대로 동작 과정</a:t>
            </a:r>
            <a:r>
              <a:rPr lang="en-US" altLang="ko-KR" dirty="0"/>
              <a:t>(1) – </a:t>
            </a:r>
            <a:r>
              <a:rPr lang="ko-KR" altLang="en-US" dirty="0"/>
              <a:t>시작</a:t>
            </a:r>
            <a:r>
              <a:rPr lang="en-US" altLang="ko-KR" dirty="0"/>
              <a:t>(</a:t>
            </a:r>
            <a:r>
              <a:rPr lang="ko-KR" altLang="en-US" dirty="0"/>
              <a:t>탐색</a:t>
            </a:r>
            <a:r>
              <a:rPr lang="en-US" altLang="ko-KR" dirty="0"/>
              <a:t>) , pan </a:t>
            </a:r>
            <a:r>
              <a:rPr lang="ko-KR" altLang="en-US" dirty="0"/>
              <a:t>탐색과 동시에 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0B6F4-D0E7-4940-AEC1-5D05E217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70" y="1381483"/>
            <a:ext cx="6813010" cy="5147992"/>
          </a:xfrm>
          <a:prstGeom prst="rect">
            <a:avLst/>
          </a:prstGeom>
        </p:spPr>
      </p:pic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C3EDD073-51AD-4459-AE2C-6E6C3034B978}"/>
              </a:ext>
            </a:extLst>
          </p:cNvPr>
          <p:cNvSpPr txBox="1">
            <a:spLocks/>
          </p:cNvSpPr>
          <p:nvPr/>
        </p:nvSpPr>
        <p:spPr>
          <a:xfrm>
            <a:off x="7294179" y="1139168"/>
            <a:ext cx="4707362" cy="526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EBR = PAN </a:t>
            </a:r>
            <a:r>
              <a:rPr lang="ko-KR" altLang="en-US" sz="2200" dirty="0"/>
              <a:t>찾기</a:t>
            </a: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L2R-D IE = L2R </a:t>
            </a:r>
            <a:r>
              <a:rPr lang="ko-KR" altLang="en-US" sz="2200" dirty="0"/>
              <a:t> </a:t>
            </a:r>
            <a:r>
              <a:rPr lang="en-US" altLang="ko-KR" sz="2200" dirty="0"/>
              <a:t>mesh </a:t>
            </a:r>
            <a:r>
              <a:rPr lang="ko-KR" altLang="en-US" sz="2200" dirty="0"/>
              <a:t>찾기</a:t>
            </a: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*</a:t>
            </a:r>
            <a:r>
              <a:rPr lang="en-US" altLang="ko-KR" sz="2200" dirty="0" err="1"/>
              <a:t>ebr</a:t>
            </a:r>
            <a:r>
              <a:rPr lang="en-US" altLang="ko-KR" sz="2200" dirty="0"/>
              <a:t> 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남는공간에</a:t>
            </a:r>
            <a:r>
              <a:rPr lang="en-US" altLang="ko-KR" sz="2200" dirty="0"/>
              <a:t>, l2r-d </a:t>
            </a:r>
            <a:r>
              <a:rPr lang="ko-KR" altLang="en-US" sz="2200" dirty="0"/>
              <a:t>를 잘 명세해서</a:t>
            </a:r>
            <a:r>
              <a:rPr lang="en-US" altLang="ko-KR" sz="2200" dirty="0"/>
              <a:t>(?), </a:t>
            </a:r>
            <a:r>
              <a:rPr lang="ko-KR" altLang="en-US" sz="2200" dirty="0"/>
              <a:t>보내는 듯 합니다</a:t>
            </a:r>
            <a:r>
              <a:rPr lang="en-US" altLang="ko-KR" sz="2200" dirty="0"/>
              <a:t>..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*pan </a:t>
            </a:r>
            <a:r>
              <a:rPr lang="ko-KR" altLang="en-US" sz="2200" dirty="0"/>
              <a:t>쪽은 </a:t>
            </a:r>
            <a:r>
              <a:rPr lang="en-US" altLang="ko-KR" sz="2200" dirty="0"/>
              <a:t>802.15.4 </a:t>
            </a:r>
            <a:r>
              <a:rPr lang="ko-KR" altLang="en-US" sz="2200" dirty="0"/>
              <a:t>에서 다뤄서</a:t>
            </a:r>
            <a:r>
              <a:rPr lang="en-US" altLang="ko-KR" sz="2200" dirty="0"/>
              <a:t>, 802.15.10 </a:t>
            </a:r>
            <a:r>
              <a:rPr lang="ko-KR" altLang="en-US" sz="2200" dirty="0"/>
              <a:t>은 </a:t>
            </a:r>
            <a:r>
              <a:rPr lang="en-US" altLang="ko-KR" sz="2200" dirty="0"/>
              <a:t>l2r-d </a:t>
            </a:r>
            <a:r>
              <a:rPr lang="ko-KR" altLang="en-US" sz="2200" dirty="0"/>
              <a:t>만 잘 다루면 됩니다</a:t>
            </a:r>
            <a:r>
              <a:rPr lang="en-US" altLang="ko-KR" sz="2200" dirty="0"/>
              <a:t>.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부가정보</a:t>
            </a:r>
            <a:r>
              <a:rPr lang="en-US" altLang="ko-KR" sz="2200" dirty="0"/>
              <a:t>:  </a:t>
            </a:r>
            <a:r>
              <a:rPr lang="ko-KR" altLang="en-US" sz="2200" dirty="0"/>
              <a:t>원하는 </a:t>
            </a:r>
            <a:r>
              <a:rPr lang="en-US" altLang="ko-KR" sz="2200" dirty="0"/>
              <a:t>mesh id </a:t>
            </a:r>
            <a:r>
              <a:rPr lang="ko-KR" altLang="en-US" sz="2200" dirty="0"/>
              <a:t>가 존재하지 않으면</a:t>
            </a:r>
            <a:r>
              <a:rPr lang="en-US" altLang="ko-KR" sz="2200" dirty="0"/>
              <a:t>, mesh root </a:t>
            </a:r>
            <a:r>
              <a:rPr lang="ko-KR" altLang="en-US" sz="2200" dirty="0"/>
              <a:t>가 되고</a:t>
            </a:r>
            <a:r>
              <a:rPr lang="en-US" altLang="ko-KR" sz="2200" dirty="0"/>
              <a:t>, </a:t>
            </a:r>
          </a:p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원하는 </a:t>
            </a:r>
            <a:r>
              <a:rPr lang="en-US" altLang="ko-KR" sz="2200" dirty="0"/>
              <a:t>mesh id</a:t>
            </a:r>
            <a:r>
              <a:rPr lang="ko-KR" altLang="en-US" sz="2200" dirty="0"/>
              <a:t>가 이미 존재하면</a:t>
            </a: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Mesh </a:t>
            </a:r>
            <a:r>
              <a:rPr lang="ko-KR" altLang="en-US" sz="2200" dirty="0"/>
              <a:t>참여자가 됩니다</a:t>
            </a:r>
            <a:r>
              <a:rPr lang="en-US" altLang="ko-KR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415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순서대로 동작 과정</a:t>
            </a:r>
            <a:r>
              <a:rPr lang="en-US" altLang="ko-KR" dirty="0"/>
              <a:t>(1) – </a:t>
            </a:r>
            <a:r>
              <a:rPr lang="ko-KR" altLang="en-US" dirty="0"/>
              <a:t>시작</a:t>
            </a:r>
            <a:r>
              <a:rPr lang="en-US" altLang="ko-KR" dirty="0"/>
              <a:t>(</a:t>
            </a:r>
            <a:r>
              <a:rPr lang="ko-KR" altLang="en-US" dirty="0"/>
              <a:t>탐색</a:t>
            </a:r>
            <a:r>
              <a:rPr lang="en-US" altLang="ko-KR" dirty="0"/>
              <a:t>) , pan </a:t>
            </a:r>
            <a:r>
              <a:rPr lang="ko-KR" altLang="en-US" dirty="0"/>
              <a:t>탐색과 동시에 </a:t>
            </a:r>
            <a:endParaRPr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3970184-0483-4394-A45E-7E451F8A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75" y="2002910"/>
            <a:ext cx="9331672" cy="37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순서대로 동작 과정</a:t>
            </a:r>
            <a:r>
              <a:rPr lang="en-US" altLang="ko-KR" dirty="0"/>
              <a:t>(2) – mesh selection</a:t>
            </a:r>
            <a:endParaRPr dirty="0"/>
          </a:p>
        </p:txBody>
      </p:sp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C3EDD073-51AD-4459-AE2C-6E6C3034B978}"/>
              </a:ext>
            </a:extLst>
          </p:cNvPr>
          <p:cNvSpPr txBox="1">
            <a:spLocks/>
          </p:cNvSpPr>
          <p:nvPr/>
        </p:nvSpPr>
        <p:spPr>
          <a:xfrm>
            <a:off x="6723993" y="1139168"/>
            <a:ext cx="5277548" cy="546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1</a:t>
            </a:r>
            <a:r>
              <a:rPr lang="ko-KR" altLang="en-US" sz="2200" dirty="0"/>
              <a:t>에서 원하는 </a:t>
            </a:r>
            <a:r>
              <a:rPr lang="en-US" altLang="ko-KR" sz="2200" dirty="0"/>
              <a:t>mesh </a:t>
            </a:r>
            <a:r>
              <a:rPr lang="ko-KR" altLang="en-US" sz="2200" dirty="0"/>
              <a:t>가 있을 경우 시행되는 단계로 보여집니다</a:t>
            </a:r>
            <a:r>
              <a:rPr lang="en-US" altLang="ko-KR" sz="2200" dirty="0"/>
              <a:t>. 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ko-KR" altLang="en-US" sz="2200" dirty="0"/>
              <a:t>이 때 </a:t>
            </a:r>
            <a:r>
              <a:rPr lang="en-US" altLang="ko-KR" sz="2200" dirty="0"/>
              <a:t>mesh</a:t>
            </a:r>
            <a:r>
              <a:rPr lang="ko-KR" altLang="en-US" sz="2200" dirty="0"/>
              <a:t>를 고르는 것은 </a:t>
            </a:r>
            <a:r>
              <a:rPr lang="en-US" altLang="ko-KR" sz="2200" dirty="0"/>
              <a:t>l2r sublayer(802.15.10) </a:t>
            </a:r>
            <a:r>
              <a:rPr lang="ko-KR" altLang="en-US" sz="2200" dirty="0"/>
              <a:t>에서 이루어질 수도 있고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윗</a:t>
            </a:r>
            <a:r>
              <a:rPr lang="ko-KR" altLang="en-US" sz="2200" dirty="0"/>
              <a:t> 계층에서 할 수도 있습니다</a:t>
            </a:r>
            <a:endParaRPr lang="en-US" altLang="ko-KR" sz="2200" dirty="0"/>
          </a:p>
          <a:p>
            <a:pPr marL="342900" indent="-342900">
              <a:buClr>
                <a:srgbClr val="494429"/>
              </a:buClr>
              <a:buSzPts val="3000"/>
              <a:buFont typeface="Arial" panose="020B0604020202020204" pitchFamily="34" charset="0"/>
              <a:buChar char="•"/>
            </a:pPr>
            <a:r>
              <a:rPr lang="ko-KR" altLang="en-US" sz="2200" dirty="0"/>
              <a:t>왼쪽 그림은 </a:t>
            </a:r>
            <a:r>
              <a:rPr lang="en-US" altLang="ko-KR" sz="2200" dirty="0"/>
              <a:t>l2r </a:t>
            </a:r>
            <a:r>
              <a:rPr lang="ko-KR" altLang="en-US" sz="2200" dirty="0"/>
              <a:t>에서 하는 것입니다</a:t>
            </a:r>
            <a:r>
              <a:rPr lang="en-US" altLang="ko-KR" sz="2200" dirty="0"/>
              <a:t>.</a:t>
            </a:r>
          </a:p>
          <a:p>
            <a:pPr marL="342900" indent="-342900">
              <a:buClr>
                <a:srgbClr val="494429"/>
              </a:buClr>
              <a:buSzPts val="3000"/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b="1" dirty="0">
                <a:solidFill>
                  <a:srgbClr val="00B0F0"/>
                </a:solidFill>
              </a:rPr>
              <a:t>*</a:t>
            </a:r>
            <a:r>
              <a:rPr lang="ko-KR" altLang="en-US" sz="2200" b="1" dirty="0">
                <a:solidFill>
                  <a:srgbClr val="00B0F0"/>
                </a:solidFill>
              </a:rPr>
              <a:t>여기서 아까 </a:t>
            </a:r>
            <a:r>
              <a:rPr lang="en-US" altLang="ko-KR" sz="2200" b="1" dirty="0">
                <a:solidFill>
                  <a:srgbClr val="00B0F0"/>
                </a:solidFill>
              </a:rPr>
              <a:t>L2R-D </a:t>
            </a:r>
            <a:r>
              <a:rPr lang="ko-KR" altLang="en-US" sz="2200" b="1" dirty="0">
                <a:solidFill>
                  <a:srgbClr val="00B0F0"/>
                </a:solidFill>
              </a:rPr>
              <a:t>랑 지금 나온</a:t>
            </a:r>
            <a:r>
              <a:rPr lang="en-US" altLang="ko-KR" sz="2200" b="1" dirty="0">
                <a:solidFill>
                  <a:srgbClr val="00B0F0"/>
                </a:solidFill>
              </a:rPr>
              <a:t> TC </a:t>
            </a:r>
            <a:r>
              <a:rPr lang="ko-KR" altLang="en-US" sz="2200" b="1" dirty="0">
                <a:solidFill>
                  <a:srgbClr val="00B0F0"/>
                </a:solidFill>
              </a:rPr>
              <a:t>가 거의 비슷해 보여서 헷갈리는데 일단은 </a:t>
            </a:r>
            <a:r>
              <a:rPr lang="en-US" altLang="ko-KR" sz="2200" b="1" dirty="0">
                <a:solidFill>
                  <a:srgbClr val="00B0F0"/>
                </a:solidFill>
              </a:rPr>
              <a:t>L2R-D </a:t>
            </a:r>
            <a:r>
              <a:rPr lang="ko-KR" altLang="en-US" sz="2200" b="1" dirty="0">
                <a:solidFill>
                  <a:srgbClr val="00B0F0"/>
                </a:solidFill>
              </a:rPr>
              <a:t>에서 </a:t>
            </a:r>
            <a:r>
              <a:rPr lang="en-US" altLang="ko-KR" sz="2200" b="1" dirty="0">
                <a:solidFill>
                  <a:srgbClr val="00B0F0"/>
                </a:solidFill>
              </a:rPr>
              <a:t>L2R </a:t>
            </a:r>
            <a:r>
              <a:rPr lang="ko-KR" altLang="en-US" sz="2200" b="1" dirty="0">
                <a:solidFill>
                  <a:srgbClr val="00B0F0"/>
                </a:solidFill>
              </a:rPr>
              <a:t>지원하는 </a:t>
            </a:r>
            <a:r>
              <a:rPr lang="en-US" altLang="ko-KR" sz="2200" b="1" dirty="0">
                <a:solidFill>
                  <a:srgbClr val="00B0F0"/>
                </a:solidFill>
              </a:rPr>
              <a:t>device(mesh) </a:t>
            </a:r>
            <a:r>
              <a:rPr lang="ko-KR" altLang="en-US" sz="2200" b="1" dirty="0">
                <a:solidFill>
                  <a:srgbClr val="00B0F0"/>
                </a:solidFill>
              </a:rPr>
              <a:t>를 찾고</a:t>
            </a:r>
            <a:r>
              <a:rPr lang="en-US" altLang="ko-KR" sz="2200" b="1" dirty="0">
                <a:solidFill>
                  <a:srgbClr val="00B0F0"/>
                </a:solidFill>
              </a:rPr>
              <a:t>, </a:t>
            </a:r>
            <a:r>
              <a:rPr lang="ko-KR" altLang="en-US" sz="2200" b="1" dirty="0">
                <a:solidFill>
                  <a:srgbClr val="00B0F0"/>
                </a:solidFill>
              </a:rPr>
              <a:t>찾은 </a:t>
            </a:r>
            <a:r>
              <a:rPr lang="en-US" altLang="ko-KR" sz="2200" b="1" dirty="0">
                <a:solidFill>
                  <a:srgbClr val="00B0F0"/>
                </a:solidFill>
              </a:rPr>
              <a:t>device(mesh)</a:t>
            </a:r>
            <a:r>
              <a:rPr lang="ko-KR" altLang="en-US" sz="2200" b="1" dirty="0">
                <a:solidFill>
                  <a:srgbClr val="00B0F0"/>
                </a:solidFill>
              </a:rPr>
              <a:t>에다 </a:t>
            </a:r>
            <a:r>
              <a:rPr lang="en-US" altLang="ko-KR" sz="2200" b="1" dirty="0">
                <a:solidFill>
                  <a:srgbClr val="00B0F0"/>
                </a:solidFill>
              </a:rPr>
              <a:t>TC</a:t>
            </a:r>
            <a:r>
              <a:rPr lang="ko-KR" altLang="en-US" sz="2200" b="1" dirty="0">
                <a:solidFill>
                  <a:srgbClr val="00B0F0"/>
                </a:solidFill>
              </a:rPr>
              <a:t>를 보내서 좀 더 정교한 정보를 얻고 있다고 생각하고 넘어갔습니다</a:t>
            </a:r>
            <a:r>
              <a:rPr lang="en-US" altLang="ko-KR" sz="2200" b="1" dirty="0">
                <a:solidFill>
                  <a:srgbClr val="00B0F0"/>
                </a:solidFill>
              </a:rPr>
              <a:t>. (p30~)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TC IE </a:t>
            </a:r>
            <a:r>
              <a:rPr lang="ko-KR" altLang="en-US" sz="2200" dirty="0"/>
              <a:t>도 </a:t>
            </a:r>
            <a:r>
              <a:rPr lang="ko-KR" altLang="en-US" sz="2200" dirty="0" err="1"/>
              <a:t>비콘</a:t>
            </a:r>
            <a:r>
              <a:rPr lang="ko-KR" altLang="en-US" sz="2200" dirty="0"/>
              <a:t> 안에 담겨져서 전달 됩니다</a:t>
            </a:r>
            <a:r>
              <a:rPr lang="en-US" altLang="ko-KR" sz="2200" dirty="0"/>
              <a:t>.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*mt</a:t>
            </a:r>
            <a:r>
              <a:rPr lang="ko-KR" altLang="en-US" sz="2200" dirty="0"/>
              <a:t> </a:t>
            </a:r>
            <a:r>
              <a:rPr lang="en-US" altLang="ko-KR" sz="2200" dirty="0"/>
              <a:t>=</a:t>
            </a:r>
            <a:r>
              <a:rPr lang="ko-KR" altLang="en-US" sz="2200" dirty="0"/>
              <a:t> </a:t>
            </a:r>
            <a:r>
              <a:rPr lang="en-US" altLang="ko-KR" sz="2200" dirty="0"/>
              <a:t>mesh table, </a:t>
            </a:r>
            <a:r>
              <a:rPr lang="ko-KR" altLang="en-US" sz="2200" dirty="0"/>
              <a:t>과 </a:t>
            </a:r>
            <a:r>
              <a:rPr lang="en-US" altLang="ko-KR" sz="2200" dirty="0" err="1"/>
              <a:t>nt</a:t>
            </a:r>
            <a:r>
              <a:rPr lang="en-US" altLang="ko-KR" sz="2200" dirty="0"/>
              <a:t>(</a:t>
            </a:r>
            <a:r>
              <a:rPr lang="ko-KR" altLang="en-US" sz="2200" dirty="0" err="1"/>
              <a:t>거리값이</a:t>
            </a:r>
            <a:r>
              <a:rPr lang="ko-KR" altLang="en-US" sz="2200" dirty="0"/>
              <a:t> 들어가는 </a:t>
            </a:r>
            <a:r>
              <a:rPr lang="ko-KR" altLang="en-US" sz="2200" dirty="0" err="1"/>
              <a:t>테이블으로서</a:t>
            </a:r>
            <a:r>
              <a:rPr lang="ko-KR" altLang="en-US" sz="2200" dirty="0"/>
              <a:t> </a:t>
            </a:r>
            <a:r>
              <a:rPr lang="en-US" altLang="ko-KR" sz="2200" dirty="0"/>
              <a:t>routing</a:t>
            </a:r>
            <a:r>
              <a:rPr lang="ko-KR" altLang="en-US" sz="2200" dirty="0"/>
              <a:t>에 직접적인 연산에 관여하는 </a:t>
            </a:r>
            <a:r>
              <a:rPr lang="en-US" altLang="ko-KR" sz="2200" dirty="0"/>
              <a:t>table </a:t>
            </a:r>
            <a:r>
              <a:rPr lang="ko-KR" altLang="en-US" sz="2200" dirty="0"/>
              <a:t>입니다</a:t>
            </a:r>
            <a:r>
              <a:rPr lang="en-US" altLang="ko-KR" sz="2200" dirty="0"/>
              <a:t>.) 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9969FD-0632-4932-8F13-D3A99005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4" y="1476550"/>
            <a:ext cx="5507177" cy="52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순서대로 동작 과정</a:t>
            </a:r>
            <a:r>
              <a:rPr lang="en-US" altLang="ko-KR" dirty="0"/>
              <a:t>(2) – TC IE</a:t>
            </a:r>
            <a:endParaRPr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9D6666D8-E380-4259-B5C0-43C11247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41" y="1958556"/>
            <a:ext cx="10544647" cy="41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8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8" y="10788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dirty="0"/>
              <a:t>순서대로 동작 과정</a:t>
            </a:r>
            <a:r>
              <a:rPr lang="en-US" altLang="ko-KR" dirty="0"/>
              <a:t>(3) – , mesh root </a:t>
            </a:r>
            <a:r>
              <a:rPr lang="ko-KR" altLang="en-US" dirty="0"/>
              <a:t>가 되기 </a:t>
            </a:r>
            <a:endParaRPr dirty="0"/>
          </a:p>
        </p:txBody>
      </p:sp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C3EDD073-51AD-4459-AE2C-6E6C3034B978}"/>
              </a:ext>
            </a:extLst>
          </p:cNvPr>
          <p:cNvSpPr txBox="1">
            <a:spLocks/>
          </p:cNvSpPr>
          <p:nvPr/>
        </p:nvSpPr>
        <p:spPr>
          <a:xfrm>
            <a:off x="6723993" y="1139168"/>
            <a:ext cx="5277548" cy="495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1</a:t>
            </a:r>
            <a:r>
              <a:rPr lang="ko-KR" altLang="en-US" sz="2200" dirty="0"/>
              <a:t>번 </a:t>
            </a:r>
            <a:r>
              <a:rPr lang="en-US" altLang="ko-KR" sz="2200" dirty="0"/>
              <a:t>discovery </a:t>
            </a:r>
            <a:r>
              <a:rPr lang="ko-KR" altLang="en-US" sz="2200" dirty="0"/>
              <a:t>과정을 거치고</a:t>
            </a:r>
            <a:r>
              <a:rPr lang="en-US" altLang="ko-KR" sz="2200" dirty="0"/>
              <a:t>, </a:t>
            </a:r>
            <a:r>
              <a:rPr lang="ko-KR" altLang="en-US" sz="2200" dirty="0"/>
              <a:t>원하는 </a:t>
            </a:r>
            <a:r>
              <a:rPr lang="en-US" altLang="ko-KR" sz="2200" dirty="0"/>
              <a:t>mesh</a:t>
            </a:r>
            <a:r>
              <a:rPr lang="ko-KR" altLang="en-US" sz="2200" dirty="0"/>
              <a:t>가 없으면 자신이 </a:t>
            </a:r>
            <a:r>
              <a:rPr lang="en-US" altLang="ko-KR" sz="2200" dirty="0"/>
              <a:t>root</a:t>
            </a:r>
            <a:r>
              <a:rPr lang="ko-KR" altLang="en-US" sz="2200" dirty="0"/>
              <a:t>가 되는 과정이 그려져 있습니다</a:t>
            </a:r>
            <a:r>
              <a:rPr lang="en-US" altLang="ko-KR" sz="2200" dirty="0"/>
              <a:t>.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2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200" dirty="0"/>
              <a:t>L2RIME-MESH-START.request </a:t>
            </a:r>
            <a:r>
              <a:rPr lang="ko-KR" altLang="en-US" sz="2200" dirty="0"/>
              <a:t>사용 </a:t>
            </a:r>
            <a:endParaRPr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86FBDD-0CDE-44D4-BEBA-6705AE3A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1" y="1284890"/>
            <a:ext cx="5783788" cy="51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84050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684</Words>
  <Application>Microsoft Office PowerPoint</Application>
  <PresentationFormat>와이드스크린</PresentationFormat>
  <Paragraphs>90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Symbols</vt:lpstr>
      <vt:lpstr>Malgun Gothic</vt:lpstr>
      <vt:lpstr>Arial</vt:lpstr>
      <vt:lpstr>Calibri</vt:lpstr>
      <vt:lpstr>Courier New</vt:lpstr>
      <vt:lpstr>nsl2</vt:lpstr>
      <vt:lpstr>IEEE 802.15.10 요약  </vt:lpstr>
      <vt:lpstr>Intro!</vt:lpstr>
      <vt:lpstr>순서대로 동작 과정(목차)</vt:lpstr>
      <vt:lpstr>순서대로 동작 과정(1) – 시작(탐색), pan 탐색과 동시에 </vt:lpstr>
      <vt:lpstr>순서대로 동작 과정(1) – 시작(탐색) , pan 탐색과 동시에 </vt:lpstr>
      <vt:lpstr>순서대로 동작 과정(1) – 시작(탐색) , pan 탐색과 동시에 </vt:lpstr>
      <vt:lpstr>순서대로 동작 과정(2) – mesh selection</vt:lpstr>
      <vt:lpstr>순서대로 동작 과정(2) – TC IE</vt:lpstr>
      <vt:lpstr>순서대로 동작 과정(3) – , mesh root 가 되기 </vt:lpstr>
      <vt:lpstr>순서대로 동작 과정(기타) – rejoin</vt:lpstr>
      <vt:lpstr>순서대로 동작 과정(기타) – leave</vt:lpstr>
      <vt:lpstr>거리계산 (table)</vt:lpstr>
      <vt:lpstr>IEEE 802.15.10 에 등장하는 패킷들 (아까 과정에 있었던 이름들) </vt:lpstr>
      <vt:lpstr>IEEE 802.15.10 등장하는 패킷 (2) </vt:lpstr>
      <vt:lpstr>기타 정보 (이건 공식문서는 아니고, 저번에 보여드렸던 유사 논문에서…)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Perceiving QUIC : Do Users Notice or Even Care?</dc:title>
  <dc:creator>jeongyeup.paek</dc:creator>
  <cp:lastModifiedBy>Richard Roberts</cp:lastModifiedBy>
  <cp:revision>68</cp:revision>
  <cp:lastPrinted>2021-07-22T03:35:11Z</cp:lastPrinted>
  <dcterms:created xsi:type="dcterms:W3CDTF">2014-03-19T10:21:19Z</dcterms:created>
  <dcterms:modified xsi:type="dcterms:W3CDTF">2022-03-03T18:29:49Z</dcterms:modified>
</cp:coreProperties>
</file>