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50" r:id="rId2"/>
    <p:sldId id="2375" r:id="rId3"/>
    <p:sldId id="2376" r:id="rId4"/>
    <p:sldId id="2377" r:id="rId5"/>
    <p:sldId id="2378" r:id="rId6"/>
    <p:sldId id="2379" r:id="rId7"/>
    <p:sldId id="2380" r:id="rId8"/>
    <p:sldId id="2381" r:id="rId9"/>
    <p:sldId id="2382" r:id="rId10"/>
  </p:sldIdLst>
  <p:sldSz cx="121332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2">
          <p15:clr>
            <a:srgbClr val="A4A3A4"/>
          </p15:clr>
        </p15:guide>
        <p15:guide id="3" pos="827">
          <p15:clr>
            <a:srgbClr val="A4A3A4"/>
          </p15:clr>
        </p15:guide>
        <p15:guide id="4" pos="3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ECE7"/>
    <a:srgbClr val="A2E4E6"/>
    <a:srgbClr val="38B2C2"/>
    <a:srgbClr val="489BE0"/>
    <a:srgbClr val="434343"/>
    <a:srgbClr val="D1F0FB"/>
    <a:srgbClr val="59C1CF"/>
    <a:srgbClr val="48C6EF"/>
    <a:srgbClr val="4BC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141" autoAdjust="0"/>
  </p:normalViewPr>
  <p:slideViewPr>
    <p:cSldViewPr>
      <p:cViewPr varScale="1">
        <p:scale>
          <a:sx n="123" d="100"/>
          <a:sy n="123" d="100"/>
        </p:scale>
        <p:origin x="712" y="184"/>
      </p:cViewPr>
      <p:guideLst>
        <p:guide orient="horz" pos="2160"/>
        <p:guide pos="3822"/>
        <p:guide pos="827"/>
        <p:guide pos="3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F4B4D-F13F-4604-BACF-58C6396B3595}" type="datetimeFigureOut">
              <a:rPr lang="ko-KR" altLang="en-US" smtClean="0"/>
              <a:t>2022. 7. 8.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1143000"/>
            <a:ext cx="5461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CE06F-517F-40F5-A343-6202DEE3E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8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CE06F-517F-40F5-A343-6202DEE3EF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1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CE06F-517F-40F5-A343-6202DEE3EF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4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62" y="-1015"/>
            <a:ext cx="12177786" cy="685800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1179821" y="2700687"/>
            <a:ext cx="9999377" cy="1232384"/>
          </a:xfrm>
          <a:prstGeom prst="rect">
            <a:avLst/>
          </a:prstGeom>
        </p:spPr>
        <p:txBody>
          <a:bodyPr/>
          <a:lstStyle>
            <a:lvl1pPr algn="l">
              <a:defRPr sz="7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차시명</a:t>
            </a:r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79822" y="2252166"/>
            <a:ext cx="2447925" cy="448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err="1"/>
              <a:t>주차명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0885748-236B-4338-9D70-05CEDA313CC6}"/>
              </a:ext>
            </a:extLst>
          </p:cNvPr>
          <p:cNvSpPr txBox="1">
            <a:spLocks/>
          </p:cNvSpPr>
          <p:nvPr userDrawn="1"/>
        </p:nvSpPr>
        <p:spPr>
          <a:xfrm>
            <a:off x="1187437" y="4650050"/>
            <a:ext cx="9343690" cy="622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 baseline="0">
                <a:solidFill>
                  <a:srgbClr val="434343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5D75D56B-29FA-40FD-9EF2-CE77D417F0DF}"/>
              </a:ext>
            </a:extLst>
          </p:cNvPr>
          <p:cNvSpPr txBox="1">
            <a:spLocks/>
          </p:cNvSpPr>
          <p:nvPr userDrawn="1"/>
        </p:nvSpPr>
        <p:spPr>
          <a:xfrm>
            <a:off x="1187437" y="4102113"/>
            <a:ext cx="9343690" cy="622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 baseline="0">
                <a:solidFill>
                  <a:srgbClr val="434343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61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B2C4337-8D5B-B149-810E-0159B04886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33263" cy="685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1057D6-0C02-F84D-9DB3-9F23AD32DA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3331" y="1224357"/>
            <a:ext cx="10966604" cy="4977617"/>
          </a:xfrm>
        </p:spPr>
        <p:txBody>
          <a:bodyPr>
            <a:normAutofit/>
          </a:bodyPr>
          <a:lstStyle>
            <a:lvl1pPr marL="361950" indent="-361950" latinLnBrk="0">
              <a:lnSpc>
                <a:spcPct val="150000"/>
              </a:lnSpc>
              <a:buFont typeface="Wingdings" panose="05000000000000000000" pitchFamily="2" charset="2"/>
              <a:buChar char="u"/>
              <a:defRPr sz="2000">
                <a:latin typeface="+mj-ea"/>
                <a:ea typeface="+mj-ea"/>
              </a:defRPr>
            </a:lvl1pPr>
            <a:lvl2pPr marL="630238" indent="-268288" latinLnBrk="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latin typeface="+mj-ea"/>
                <a:ea typeface="+mj-ea"/>
              </a:defRPr>
            </a:lvl2pPr>
            <a:lvl3pPr marL="896938" indent="-228600" latinLnBrk="0">
              <a:lnSpc>
                <a:spcPct val="150000"/>
              </a:lnSpc>
              <a:defRPr sz="1600">
                <a:latin typeface="+mj-ea"/>
                <a:ea typeface="+mj-ea"/>
              </a:defRPr>
            </a:lvl3pPr>
            <a:lvl4pPr marL="1166813" indent="-228600" latinLnBrk="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latin typeface="+mj-ea"/>
                <a:ea typeface="+mj-ea"/>
              </a:defRPr>
            </a:lvl4pPr>
            <a:lvl5pPr marL="1436688" indent="-228600" latinLnBrk="0">
              <a:lnSpc>
                <a:spcPct val="150000"/>
              </a:lnSpc>
              <a:buFont typeface="Wingdings" panose="05000000000000000000" pitchFamily="2" charset="2"/>
              <a:buChar char="Ø"/>
              <a:defRPr sz="120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EBA2D8-ED5B-CA4C-9477-0B158754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31" y="467729"/>
            <a:ext cx="10966604" cy="486508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1F439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변수 생성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BA4167-B763-EF46-9DD3-796C6191985F}"/>
              </a:ext>
            </a:extLst>
          </p:cNvPr>
          <p:cNvSpPr txBox="1">
            <a:spLocks/>
          </p:cNvSpPr>
          <p:nvPr userDrawn="1"/>
        </p:nvSpPr>
        <p:spPr>
          <a:xfrm>
            <a:off x="8819949" y="6382531"/>
            <a:ext cx="2729984" cy="240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A78C32-347C-4862-A476-F43548E080F8}" type="slidenum">
              <a:rPr lang="ko-KR" altLang="en-US" sz="1200" smtClean="0">
                <a:latin typeface="+mj-ea"/>
                <a:ea typeface="+mj-ea"/>
              </a:rPr>
              <a:pPr/>
              <a:t>‹#›</a:t>
            </a:fld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B29863-D4C0-3244-BEE9-9C00CDAB041D}"/>
              </a:ext>
            </a:extLst>
          </p:cNvPr>
          <p:cNvSpPr txBox="1"/>
          <p:nvPr userDrawn="1"/>
        </p:nvSpPr>
        <p:spPr>
          <a:xfrm>
            <a:off x="4179734" y="6345855"/>
            <a:ext cx="2947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rgbClr val="21439B"/>
                </a:solidFill>
                <a:latin typeface="+mj-ea"/>
                <a:ea typeface="+mn-ea"/>
                <a:cs typeface="+mn-cs"/>
              </a:rPr>
              <a:t>데이터프로그래밍 </a:t>
            </a:r>
            <a:r>
              <a:rPr kumimoji="1" lang="en-US" altLang="ko-KR" sz="1200" kern="1200" dirty="0">
                <a:solidFill>
                  <a:srgbClr val="21439B"/>
                </a:solidFill>
                <a:latin typeface="+mj-ea"/>
                <a:ea typeface="+mn-ea"/>
                <a:cs typeface="+mn-cs"/>
              </a:rPr>
              <a:t>(Data Programming</a:t>
            </a:r>
            <a:r>
              <a:rPr kumimoji="1" lang="en" altLang="ko-KR" sz="1200" kern="1200" dirty="0">
                <a:solidFill>
                  <a:srgbClr val="21439B"/>
                </a:solidFill>
                <a:latin typeface="+mj-ea"/>
                <a:ea typeface="+mn-ea"/>
                <a:cs typeface="+mn-cs"/>
              </a:rPr>
              <a:t>) </a:t>
            </a:r>
            <a:endParaRPr kumimoji="1" lang="ko-Kore-KR" altLang="en-US" sz="1200" kern="1200" dirty="0">
              <a:solidFill>
                <a:srgbClr val="21439B"/>
              </a:solidFill>
              <a:latin typeface="+mj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70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7786" cy="6858000"/>
          </a:xfrm>
          <a:prstGeom prst="rect">
            <a:avLst/>
          </a:prstGeom>
        </p:spPr>
      </p:pic>
      <p:sp>
        <p:nvSpPr>
          <p:cNvPr id="10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188231" y="1988840"/>
            <a:ext cx="8921668" cy="3808412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</a:t>
            </a:r>
            <a:r>
              <a:rPr lang="en-US" altLang="ko-KR" dirty="0"/>
              <a:t> 01</a:t>
            </a:r>
          </a:p>
          <a:p>
            <a:pPr lvl="0"/>
            <a:r>
              <a:rPr lang="ko-KR" altLang="en-US" dirty="0"/>
              <a:t>내용</a:t>
            </a:r>
            <a:r>
              <a:rPr lang="en-US" altLang="ko-KR" dirty="0"/>
              <a:t> 02</a:t>
            </a:r>
          </a:p>
          <a:p>
            <a:pPr lvl="0"/>
            <a:r>
              <a:rPr lang="ko-KR" altLang="en-US" dirty="0"/>
              <a:t>내용</a:t>
            </a:r>
            <a:r>
              <a:rPr lang="en-US" altLang="ko-KR" dirty="0"/>
              <a:t> 03</a:t>
            </a:r>
          </a:p>
          <a:p>
            <a:pPr lvl="0"/>
            <a:r>
              <a:rPr lang="ko-KR" altLang="en-US" dirty="0"/>
              <a:t>내용</a:t>
            </a:r>
            <a:r>
              <a:rPr lang="en-US" altLang="ko-KR" dirty="0"/>
              <a:t> 04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1166477" y="500423"/>
            <a:ext cx="8921668" cy="1232384"/>
          </a:xfrm>
          <a:prstGeom prst="rect">
            <a:avLst/>
          </a:prstGeom>
        </p:spPr>
        <p:txBody>
          <a:bodyPr/>
          <a:lstStyle>
            <a:lvl1pPr algn="l">
              <a:defRPr sz="7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2051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7000"/>
                    </a14:imgEffect>
                    <a14:imgEffect>
                      <a14:brightnessContrast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66"/>
          <a:stretch/>
        </p:blipFill>
        <p:spPr>
          <a:xfrm>
            <a:off x="-29370" y="0"/>
            <a:ext cx="12162633" cy="695739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4"/>
          <a:stretch/>
        </p:blipFill>
        <p:spPr>
          <a:xfrm>
            <a:off x="-29370" y="-4640"/>
            <a:ext cx="12227757" cy="9666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08127" y="-4640"/>
            <a:ext cx="9734968" cy="96666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나눔바른고딕 </a:t>
            </a:r>
            <a:r>
              <a:rPr lang="en-US" altLang="ko-KR" dirty="0"/>
              <a:t>Bold, 35pt)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05991" y="1196752"/>
            <a:ext cx="11449272" cy="5375520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SzPct val="125000"/>
              <a:buFontTx/>
              <a:buBlip>
                <a:blip r:embed="rId5"/>
              </a:buBlip>
              <a:defRPr sz="2400" b="1">
                <a:solidFill>
                  <a:srgbClr val="434343"/>
                </a:solidFill>
                <a:latin typeface="+mn-ea"/>
                <a:ea typeface="+mn-ea"/>
              </a:defRPr>
            </a:lvl1pPr>
            <a:lvl2pPr marL="742950" indent="-285750">
              <a:lnSpc>
                <a:spcPct val="150000"/>
              </a:lnSpc>
              <a:buClr>
                <a:srgbClr val="59C1CF"/>
              </a:buClr>
              <a:buFont typeface="Wingdings" panose="05000000000000000000" pitchFamily="2" charset="2"/>
              <a:buChar char="u"/>
              <a:defRPr sz="2000" b="1">
                <a:solidFill>
                  <a:srgbClr val="434343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buClr>
                <a:srgbClr val="59C1CF"/>
              </a:buClr>
              <a:defRPr sz="1800">
                <a:solidFill>
                  <a:srgbClr val="434343"/>
                </a:solidFill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 내용</a:t>
            </a:r>
            <a:r>
              <a:rPr lang="en-US" altLang="ko-KR" dirty="0"/>
              <a:t>(</a:t>
            </a:r>
            <a:r>
              <a:rPr lang="ko-KR" altLang="en-US" dirty="0"/>
              <a:t>나눔바른고딕 </a:t>
            </a:r>
            <a:r>
              <a:rPr lang="en-US" altLang="ko-KR" dirty="0"/>
              <a:t>Bold, 28pt, Blue Color)</a:t>
            </a:r>
            <a:endParaRPr lang="ko-KR" altLang="en-US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내용</a:t>
            </a:r>
            <a:r>
              <a:rPr lang="en-US" altLang="ko-KR" dirty="0"/>
              <a:t>(</a:t>
            </a:r>
            <a:r>
              <a:rPr lang="ko-KR" altLang="en-US" dirty="0"/>
              <a:t>나눔바른고딕 </a:t>
            </a:r>
            <a:r>
              <a:rPr lang="en-US" altLang="ko-KR" dirty="0"/>
              <a:t>Regular, 24pt)</a:t>
            </a:r>
          </a:p>
          <a:p>
            <a:pPr lvl="2"/>
            <a:r>
              <a:rPr lang="ko-KR" altLang="en-US" dirty="0"/>
              <a:t>내용</a:t>
            </a:r>
            <a:r>
              <a:rPr lang="en-US" altLang="ko-KR" dirty="0"/>
              <a:t>(</a:t>
            </a:r>
            <a:r>
              <a:rPr lang="ko-KR" altLang="en-US" dirty="0"/>
              <a:t>나눔바른고딕 </a:t>
            </a:r>
            <a:r>
              <a:rPr lang="en-US" altLang="ko-KR" dirty="0"/>
              <a:t>Light, 20pt)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CDBFEF-8882-48BA-9F69-5FD35DE99ADD}"/>
              </a:ext>
            </a:extLst>
          </p:cNvPr>
          <p:cNvSpPr/>
          <p:nvPr userDrawn="1"/>
        </p:nvSpPr>
        <p:spPr>
          <a:xfrm>
            <a:off x="57151" y="6309320"/>
            <a:ext cx="608880" cy="49767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1034438-0BED-4997-AA85-F373B9DF9460}" type="slidenum">
              <a:rPr lang="en-US" altLang="ko-KR" sz="1000" smtClean="0">
                <a:solidFill>
                  <a:schemeClr val="tx1"/>
                </a:solidFill>
              </a:rPr>
              <a:t>‹#›</a:t>
            </a:fld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69" y="0"/>
            <a:ext cx="12192000" cy="685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4"/>
          <a:stretch/>
        </p:blipFill>
        <p:spPr>
          <a:xfrm>
            <a:off x="-29368" y="-4640"/>
            <a:ext cx="12227756" cy="9666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08127" y="0"/>
            <a:ext cx="9734967" cy="962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나눔바른고딕 </a:t>
            </a:r>
            <a:r>
              <a:rPr lang="en-US" altLang="ko-KR" dirty="0"/>
              <a:t>Bold, 35pt)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26E3DC5-87E7-4A54-A92C-6C91E72C0A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5991" y="1196752"/>
            <a:ext cx="11449272" cy="5375520"/>
          </a:xfrm>
        </p:spPr>
        <p:txBody>
          <a:bodyPr/>
          <a:lstStyle>
            <a:lvl1pPr marL="342900" indent="-342900">
              <a:lnSpc>
                <a:spcPct val="150000"/>
              </a:lnSpc>
              <a:buSzPct val="125000"/>
              <a:buFontTx/>
              <a:buBlip>
                <a:blip r:embed="rId4"/>
              </a:buBlip>
              <a:defRPr sz="2800" b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lnSpc>
                <a:spcPct val="150000"/>
              </a:lnSpc>
              <a:buClr>
                <a:srgbClr val="59C1CF"/>
              </a:buClr>
              <a:buFont typeface="Wingdings" panose="05000000000000000000" pitchFamily="2" charset="2"/>
              <a:buChar char="u"/>
              <a:defRPr sz="2400" b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buClr>
                <a:srgbClr val="59C1CF"/>
              </a:buClr>
              <a:defRPr sz="20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 내용</a:t>
            </a:r>
            <a:r>
              <a:rPr lang="en-US" altLang="ko-KR" dirty="0"/>
              <a:t>(</a:t>
            </a:r>
            <a:r>
              <a:rPr lang="ko-KR" altLang="en-US" dirty="0"/>
              <a:t>나눔바른고딕 </a:t>
            </a:r>
            <a:r>
              <a:rPr lang="en-US" altLang="ko-KR" dirty="0"/>
              <a:t>Bold, 28pt, Blue Color)</a:t>
            </a:r>
            <a:endParaRPr lang="ko-KR" altLang="en-US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내용</a:t>
            </a:r>
            <a:r>
              <a:rPr lang="en-US" altLang="ko-KR" dirty="0"/>
              <a:t>(</a:t>
            </a:r>
            <a:r>
              <a:rPr lang="ko-KR" altLang="en-US" dirty="0"/>
              <a:t>나눔바른고딕 </a:t>
            </a:r>
            <a:r>
              <a:rPr lang="en-US" altLang="ko-KR" dirty="0"/>
              <a:t>Regular, 24pt)</a:t>
            </a:r>
          </a:p>
          <a:p>
            <a:pPr lvl="2"/>
            <a:r>
              <a:rPr lang="ko-KR" altLang="en-US" dirty="0"/>
              <a:t>내용</a:t>
            </a:r>
            <a:r>
              <a:rPr lang="en-US" altLang="ko-KR" dirty="0"/>
              <a:t>(</a:t>
            </a:r>
            <a:r>
              <a:rPr lang="ko-KR" altLang="en-US" dirty="0"/>
              <a:t>나눔바른고딕 </a:t>
            </a:r>
            <a:r>
              <a:rPr lang="en-US" altLang="ko-KR" dirty="0"/>
              <a:t>Light, 20pt)</a:t>
            </a:r>
          </a:p>
        </p:txBody>
      </p:sp>
    </p:spTree>
    <p:extLst>
      <p:ext uri="{BB962C8B-B14F-4D97-AF65-F5344CB8AC3E}">
        <p14:creationId xmlns:p14="http://schemas.microsoft.com/office/powerpoint/2010/main" val="303986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7786" cy="685800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1179822" y="2700687"/>
            <a:ext cx="10660616" cy="12323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5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과제</a:t>
            </a:r>
            <a:r>
              <a:rPr lang="en-US" altLang="ko-KR" dirty="0"/>
              <a:t>, </a:t>
            </a:r>
            <a:r>
              <a:rPr lang="ko-KR" altLang="en-US" dirty="0"/>
              <a:t>요약 및 다음 차시 소개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DD365C7-F259-4157-BC86-DBBF2BC84E76}"/>
              </a:ext>
            </a:extLst>
          </p:cNvPr>
          <p:cNvSpPr txBox="1">
            <a:spLocks/>
          </p:cNvSpPr>
          <p:nvPr userDrawn="1"/>
        </p:nvSpPr>
        <p:spPr>
          <a:xfrm>
            <a:off x="1098343" y="2204864"/>
            <a:ext cx="9343690" cy="622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 baseline="0">
                <a:solidFill>
                  <a:srgbClr val="434343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Programming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땡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778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E25B5-C5C3-498D-82C1-767B317061B5}"/>
              </a:ext>
            </a:extLst>
          </p:cNvPr>
          <p:cNvSpPr txBox="1"/>
          <p:nvPr userDrawn="1"/>
        </p:nvSpPr>
        <p:spPr>
          <a:xfrm>
            <a:off x="1026071" y="2636912"/>
            <a:ext cx="6087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Thank you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326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14A9FC-07E5-47A0-B791-4555FB147FBB}"/>
              </a:ext>
            </a:extLst>
          </p:cNvPr>
          <p:cNvSpPr/>
          <p:nvPr userDrawn="1"/>
        </p:nvSpPr>
        <p:spPr>
          <a:xfrm>
            <a:off x="0" y="0"/>
            <a:ext cx="3033316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22B82F-5C23-4C46-ACF9-6129B9F90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16" y="0"/>
            <a:ext cx="9099947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9DFBEA-0CAD-7F4D-B767-E42C8595B5BE}"/>
              </a:ext>
            </a:extLst>
          </p:cNvPr>
          <p:cNvSpPr/>
          <p:nvPr userDrawn="1"/>
        </p:nvSpPr>
        <p:spPr>
          <a:xfrm>
            <a:off x="0" y="491911"/>
            <a:ext cx="2878123" cy="369332"/>
          </a:xfrm>
          <a:prstGeom prst="rect">
            <a:avLst/>
          </a:prstGeom>
          <a:solidFill>
            <a:srgbClr val="E87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791"/>
          </a:p>
        </p:txBody>
      </p:sp>
      <p:sp>
        <p:nvSpPr>
          <p:cNvPr id="16" name="제목 13">
            <a:extLst>
              <a:ext uri="{FF2B5EF4-FFF2-40B4-BE49-F238E27FC236}">
                <a16:creationId xmlns:a16="http://schemas.microsoft.com/office/drawing/2014/main" id="{64534E4E-7959-C84D-9918-5683A40FD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201" y="815691"/>
            <a:ext cx="11300866" cy="1325563"/>
          </a:xfrm>
        </p:spPr>
        <p:txBody>
          <a:bodyPr>
            <a:noAutofit/>
          </a:bodyPr>
          <a:lstStyle>
            <a:lvl1pPr>
              <a:defRPr sz="5374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변화하는 사회 컴퓨팅 사고</a:t>
            </a:r>
            <a:endParaRPr kumimoji="1" lang="ko-Kore-KR" altLang="en-US" dirty="0"/>
          </a:p>
        </p:txBody>
      </p:sp>
      <p:sp>
        <p:nvSpPr>
          <p:cNvPr id="17" name="텍스트 개체 틀 24">
            <a:extLst>
              <a:ext uri="{FF2B5EF4-FFF2-40B4-BE49-F238E27FC236}">
                <a16:creationId xmlns:a16="http://schemas.microsoft.com/office/drawing/2014/main" id="{47A7C688-0F75-684A-ADEF-0CFDFB269F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231" y="491911"/>
            <a:ext cx="2327895" cy="369332"/>
          </a:xfrm>
        </p:spPr>
        <p:txBody>
          <a:bodyPr>
            <a:normAutofit/>
          </a:bodyPr>
          <a:lstStyle>
            <a:lvl1pPr marL="0" indent="0">
              <a:buNone/>
              <a:defRPr sz="199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5005" indent="0">
              <a:buNone/>
              <a:defRPr/>
            </a:lvl2pPr>
            <a:lvl3pPr marL="910011" indent="0">
              <a:buNone/>
              <a:defRPr/>
            </a:lvl3pPr>
            <a:lvl4pPr marL="1365016" indent="0">
              <a:buNone/>
              <a:defRPr/>
            </a:lvl4pPr>
            <a:lvl5pPr marL="1820022" indent="0">
              <a:buNone/>
              <a:defRPr/>
            </a:lvl5pPr>
          </a:lstStyle>
          <a:p>
            <a:pPr lvl="0"/>
            <a:r>
              <a:rPr kumimoji="1" lang="en-US" altLang="ko-KR" dirty="0"/>
              <a:t>Chapter 01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5967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표지판이(가) 표시된 사진&#10;&#10;자동 생성된 설명">
            <a:extLst>
              <a:ext uri="{FF2B5EF4-FFF2-40B4-BE49-F238E27FC236}">
                <a16:creationId xmlns:a16="http://schemas.microsoft.com/office/drawing/2014/main" id="{55A337B7-1DC5-6046-AEBE-E697EAD22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33263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2FBD22-7436-3B49-B236-21BBB95BA4F9}"/>
              </a:ext>
            </a:extLst>
          </p:cNvPr>
          <p:cNvSpPr/>
          <p:nvPr userDrawn="1"/>
        </p:nvSpPr>
        <p:spPr>
          <a:xfrm>
            <a:off x="1924145" y="4152770"/>
            <a:ext cx="6066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388" dirty="0">
                <a:solidFill>
                  <a:schemeClr val="bg1"/>
                </a:solidFill>
                <a:latin typeface="+mj-ea"/>
                <a:ea typeface="+mj-ea"/>
              </a:rPr>
              <a:t>Computational Thinking</a:t>
            </a:r>
          </a:p>
          <a:p>
            <a:r>
              <a:rPr lang="en" altLang="ko-Kore-KR" sz="1592" dirty="0">
                <a:solidFill>
                  <a:schemeClr val="bg1"/>
                </a:solidFill>
                <a:latin typeface="+mj-ea"/>
                <a:ea typeface="+mj-ea"/>
              </a:rPr>
              <a:t>YONSEI MIRAE CAMPUS</a:t>
            </a: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9E391CDE-31FE-7D4B-ACDC-13CC1EC8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59" y="2915752"/>
            <a:ext cx="10350208" cy="1325563"/>
          </a:xfrm>
        </p:spPr>
        <p:txBody>
          <a:bodyPr anchor="b">
            <a:normAutofit/>
          </a:bodyPr>
          <a:lstStyle>
            <a:lvl1pPr>
              <a:defRPr sz="5374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795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674286CF-FDAD-D245-AD3D-683FBB86A8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3836"/>
            <a:ext cx="12140050" cy="686183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A2F2CA-0FE1-D644-95BC-CC292BD25550}"/>
              </a:ext>
            </a:extLst>
          </p:cNvPr>
          <p:cNvSpPr txBox="1">
            <a:spLocks/>
          </p:cNvSpPr>
          <p:nvPr userDrawn="1"/>
        </p:nvSpPr>
        <p:spPr>
          <a:xfrm>
            <a:off x="8819950" y="6382530"/>
            <a:ext cx="2729984" cy="240323"/>
          </a:xfrm>
          <a:prstGeom prst="rect">
            <a:avLst/>
          </a:prstGeom>
        </p:spPr>
        <p:txBody>
          <a:bodyPr vert="horz" lIns="90999" tIns="45500" rIns="90999" bIns="4550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A78C32-347C-4862-A476-F43548E080F8}" type="slidenum">
              <a:rPr lang="ko-KR" altLang="en-US" sz="1194" smtClean="0">
                <a:latin typeface="+mj-ea"/>
                <a:ea typeface="+mj-ea"/>
              </a:rPr>
              <a:pPr/>
              <a:t>‹#›</a:t>
            </a:fld>
            <a:endParaRPr lang="ko-KR" altLang="en-US" sz="896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E41FB-EC66-E744-B890-445AF4F3AFE0}"/>
              </a:ext>
            </a:extLst>
          </p:cNvPr>
          <p:cNvSpPr txBox="1"/>
          <p:nvPr userDrawn="1"/>
        </p:nvSpPr>
        <p:spPr>
          <a:xfrm>
            <a:off x="4179734" y="6345854"/>
            <a:ext cx="2830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5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94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컴퓨팅 사고 </a:t>
            </a:r>
            <a:r>
              <a:rPr kumimoji="1" lang="en-US" altLang="ko-KR" sz="1194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(Computational Thinking)</a:t>
            </a:r>
            <a:endParaRPr kumimoji="1" lang="ko-Kore-KR" altLang="en-US" sz="1194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776273C-5080-C74D-8C73-035B1D3B5F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330" y="467729"/>
            <a:ext cx="10966604" cy="486508"/>
          </a:xfrm>
        </p:spPr>
        <p:txBody>
          <a:bodyPr>
            <a:normAutofit/>
          </a:bodyPr>
          <a:lstStyle>
            <a:lvl1pPr>
              <a:defRPr sz="2787" b="1">
                <a:solidFill>
                  <a:srgbClr val="1F439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변수 생성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7DBF4A53-AE80-4DA6-B13E-B44736D145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359" t="31106" r="18013" b="15443"/>
          <a:stretch/>
        </p:blipFill>
        <p:spPr>
          <a:xfrm>
            <a:off x="3122799" y="1957516"/>
            <a:ext cx="5887666" cy="366768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D8BB7A-FDBB-194C-88C4-DF51A588296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3330" y="1224356"/>
            <a:ext cx="10966604" cy="4977617"/>
          </a:xfrm>
        </p:spPr>
        <p:txBody>
          <a:bodyPr>
            <a:normAutofit/>
          </a:bodyPr>
          <a:lstStyle>
            <a:lvl1pPr marL="227503" indent="-227503" latinLnBrk="0">
              <a:lnSpc>
                <a:spcPct val="150000"/>
              </a:lnSpc>
              <a:buFont typeface="Wingdings" panose="05000000000000000000" pitchFamily="2" charset="2"/>
              <a:buChar char="u"/>
              <a:defRPr sz="1990">
                <a:latin typeface="+mj-ea"/>
                <a:ea typeface="+mj-ea"/>
              </a:defRPr>
            </a:lvl1pPr>
            <a:lvl2pPr marL="537159" indent="-227503" latinLnBrk="0">
              <a:lnSpc>
                <a:spcPct val="150000"/>
              </a:lnSpc>
              <a:buFont typeface="Wingdings" panose="05000000000000000000" pitchFamily="2" charset="2"/>
              <a:buChar char="§"/>
              <a:defRPr sz="1791">
                <a:latin typeface="+mj-ea"/>
                <a:ea typeface="+mj-ea"/>
              </a:defRPr>
            </a:lvl2pPr>
            <a:lvl3pPr marL="892633" indent="-227503" latinLnBrk="0">
              <a:lnSpc>
                <a:spcPct val="150000"/>
              </a:lnSpc>
              <a:defRPr sz="1592">
                <a:latin typeface="+mj-ea"/>
                <a:ea typeface="+mj-ea"/>
              </a:defRPr>
            </a:lvl3pPr>
            <a:lvl4pPr marL="1161212" indent="-227503" latinLnBrk="0">
              <a:lnSpc>
                <a:spcPct val="150000"/>
              </a:lnSpc>
              <a:buFont typeface="Wingdings" panose="05000000000000000000" pitchFamily="2" charset="2"/>
              <a:buChar char="ü"/>
              <a:defRPr sz="1393">
                <a:latin typeface="+mj-ea"/>
                <a:ea typeface="+mj-ea"/>
              </a:defRPr>
            </a:lvl4pPr>
            <a:lvl5pPr marL="1429792" indent="-227503" latinLnBrk="0">
              <a:lnSpc>
                <a:spcPct val="150000"/>
              </a:lnSpc>
              <a:buFont typeface="Wingdings" panose="05000000000000000000" pitchFamily="2" charset="2"/>
              <a:buChar char="Ø"/>
              <a:defRPr sz="1194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5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6663" y="274638"/>
            <a:ext cx="109199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6663" y="1600201"/>
            <a:ext cx="1091993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6663" y="6356351"/>
            <a:ext cx="28310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4FF9-2DA2-4B6D-B562-2E916E381010}" type="datetimeFigureOut">
              <a:rPr lang="ko-KR" altLang="en-US" smtClean="0"/>
              <a:t>2022. 7. 8.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45532" y="6356351"/>
            <a:ext cx="384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95505" y="6356351"/>
            <a:ext cx="28310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3AD9-F01C-432D-944D-B70B1479B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43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60" r:id="rId4"/>
    <p:sldLayoutId id="2147483662" r:id="rId5"/>
    <p:sldLayoutId id="2147483661" r:id="rId6"/>
    <p:sldLayoutId id="2147483663" r:id="rId7"/>
    <p:sldLayoutId id="2147483665" r:id="rId8"/>
    <p:sldLayoutId id="2147483667" r:id="rId9"/>
    <p:sldLayoutId id="2147483668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25BBAD0-063F-024D-A3C9-17D6F0AFB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파이썬프로그래밍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AA2096-0379-8141-A1E2-0F3A7222B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ore-KR" dirty="0"/>
              <a:t>Part I </a:t>
            </a:r>
            <a:r>
              <a:rPr kumimoji="1" lang="en-US" altLang="ko-KR" dirty="0"/>
              <a:t>- 0</a:t>
            </a:r>
            <a:r>
              <a:rPr kumimoji="1" lang="ko-KR" altLang="en-US" dirty="0"/>
              <a:t>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990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148D2F-1CAB-124F-A445-57E93C4C9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2765704-7AD7-8F4C-B818-235366DDBFA0}"/>
              </a:ext>
            </a:extLst>
          </p:cNvPr>
          <p:cNvSpPr txBox="1">
            <a:spLocks/>
          </p:cNvSpPr>
          <p:nvPr/>
        </p:nvSpPr>
        <p:spPr>
          <a:xfrm>
            <a:off x="3916545" y="2276871"/>
            <a:ext cx="7347570" cy="36724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2021. 6 ~		</a:t>
            </a:r>
            <a:r>
              <a:rPr lang="ko-KR" altLang="en-US" sz="1600" dirty="0"/>
              <a:t>고문</a:t>
            </a:r>
            <a:r>
              <a:rPr lang="en-US" altLang="ko-KR" sz="1600" dirty="0"/>
              <a:t>, </a:t>
            </a:r>
            <a:r>
              <a:rPr lang="ko-KR" altLang="en-US" sz="1600" dirty="0" err="1"/>
              <a:t>브이드림</a:t>
            </a:r>
            <a:endParaRPr lang="en-US" sz="1600" dirty="0"/>
          </a:p>
          <a:p>
            <a:pPr marL="0" indent="0">
              <a:buNone/>
            </a:pPr>
            <a:r>
              <a:rPr lang="en-US" altLang="ko-KR" sz="1600" dirty="0"/>
              <a:t>2020. 3 ~		</a:t>
            </a:r>
            <a:r>
              <a:rPr lang="ko-KR" altLang="en-US" sz="1600" dirty="0"/>
              <a:t>고문</a:t>
            </a:r>
            <a:r>
              <a:rPr lang="en-US" altLang="ko-KR" sz="1600" dirty="0"/>
              <a:t>, </a:t>
            </a:r>
            <a:r>
              <a:rPr lang="en-US" sz="1600" dirty="0" err="1"/>
              <a:t>SureSoftTech</a:t>
            </a:r>
            <a:r>
              <a:rPr 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연구위원</a:t>
            </a:r>
            <a:r>
              <a:rPr lang="en-US" altLang="ko-KR" sz="1600" dirty="0"/>
              <a:t>, </a:t>
            </a:r>
            <a:r>
              <a:rPr lang="en-US" sz="1600" dirty="0" err="1"/>
              <a:t>SureDataLab</a:t>
            </a:r>
            <a:r>
              <a:rPr lang="ko-KR" altLang="en-US" sz="1600" dirty="0"/>
              <a:t> 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2017. 3 ~		</a:t>
            </a:r>
            <a:r>
              <a:rPr lang="ko-KR" altLang="en-US" sz="1600" dirty="0"/>
              <a:t>이사장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사</a:t>
            </a:r>
            <a:r>
              <a:rPr lang="en-US" altLang="ko-KR" sz="1600" dirty="0"/>
              <a:t>)</a:t>
            </a:r>
            <a:r>
              <a:rPr lang="en-US" sz="1600" dirty="0"/>
              <a:t>SW</a:t>
            </a:r>
            <a:r>
              <a:rPr lang="ko-KR" altLang="en-US" sz="1600" dirty="0"/>
              <a:t>교육혁신센터 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1984. 3 ~ 2020. 2		</a:t>
            </a:r>
            <a:r>
              <a:rPr lang="ko-KR" altLang="en-US" sz="1600" dirty="0"/>
              <a:t>교수</a:t>
            </a:r>
            <a:r>
              <a:rPr lang="en-US" sz="1600" dirty="0"/>
              <a:t>, School of Computing, KAIST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2017. 9 ~ 2019. 8		</a:t>
            </a:r>
            <a:r>
              <a:rPr lang="ko-KR" altLang="en-US" sz="1600" dirty="0"/>
              <a:t>종합정보시스템사업본부장</a:t>
            </a:r>
            <a:r>
              <a:rPr lang="en-US" altLang="ko-KR" sz="1600" dirty="0"/>
              <a:t>, </a:t>
            </a:r>
            <a:r>
              <a:rPr lang="en-US" sz="1600" dirty="0"/>
              <a:t>KAIST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2008. 1 ~ 2012.12		</a:t>
            </a:r>
            <a:r>
              <a:rPr lang="ko-KR" altLang="en-US" sz="1600" dirty="0"/>
              <a:t>부회장</a:t>
            </a:r>
            <a:r>
              <a:rPr lang="en-US" altLang="ko-KR" sz="1600" dirty="0"/>
              <a:t>,</a:t>
            </a:r>
            <a:r>
              <a:rPr lang="ko-KR" altLang="en-US" sz="1600" dirty="0"/>
              <a:t> 회장</a:t>
            </a:r>
            <a:r>
              <a:rPr lang="en-US" altLang="ko-KR" sz="1600" dirty="0"/>
              <a:t>,</a:t>
            </a:r>
            <a:r>
              <a:rPr lang="ko-KR" altLang="en-US" sz="1600" dirty="0"/>
              <a:t> 한국정보과학회 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1999. 7 ~ 2001. 2		</a:t>
            </a:r>
            <a:r>
              <a:rPr lang="en-US" sz="1600" dirty="0"/>
              <a:t>IT &amp; </a:t>
            </a:r>
            <a:r>
              <a:rPr lang="ko-KR" altLang="en-US" sz="1600" dirty="0"/>
              <a:t>융합 전문위원</a:t>
            </a:r>
            <a:r>
              <a:rPr lang="en-US" altLang="ko-KR" sz="1600" dirty="0"/>
              <a:t>, </a:t>
            </a:r>
            <a:r>
              <a:rPr lang="en-US" sz="1600" dirty="0"/>
              <a:t>NRF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1983.11 	Doctor </a:t>
            </a:r>
            <a:r>
              <a:rPr lang="en-US" sz="1600" dirty="0" err="1"/>
              <a:t>d’Engineur</a:t>
            </a:r>
            <a:r>
              <a:rPr lang="en-US" sz="1600" dirty="0"/>
              <a:t>, INPG-ENSIMAG, Grenoble, France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1979. 2 	Master, SoC, KAIST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1977. 2 	BS in CS &amp; Statistics, SNU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13F77-B53B-1340-9210-CCE42257C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77" y="2810851"/>
            <a:ext cx="1777639" cy="26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758587-F63E-5D48-BDF0-9C114E7D67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Python</a:t>
            </a:r>
            <a:r>
              <a:rPr lang="ko-KR" altLang="en-US" dirty="0"/>
              <a:t>의 </a:t>
            </a:r>
            <a:endParaRPr lang="en-US" altLang="ko-KR" dirty="0"/>
          </a:p>
          <a:p>
            <a:pPr marL="628650" lvl="1" indent="-457200">
              <a:buFont typeface="Wingdings" pitchFamily="2" charset="2"/>
              <a:buChar char="§"/>
            </a:pPr>
            <a:r>
              <a:rPr lang="ko-KR" altLang="en-US" dirty="0"/>
              <a:t>기본 문법 및 기능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628650" lvl="1" indent="-457200">
              <a:buFont typeface="Wingdings" pitchFamily="2" charset="2"/>
              <a:buChar char="§"/>
            </a:pPr>
            <a:r>
              <a:rPr lang="ko-KR" altLang="en-US" dirty="0"/>
              <a:t>함수</a:t>
            </a:r>
            <a:r>
              <a:rPr lang="en-US" altLang="ko-KR" dirty="0"/>
              <a:t>, </a:t>
            </a:r>
          </a:p>
          <a:p>
            <a:pPr marL="628650" lvl="1" indent="-457200">
              <a:buFont typeface="Wingdings" pitchFamily="2" charset="2"/>
              <a:buChar char="§"/>
            </a:pP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</a:p>
          <a:p>
            <a:pPr marL="628650" lvl="1" indent="-457200">
              <a:buFont typeface="Wingdings" pitchFamily="2" charset="2"/>
              <a:buChar char="§"/>
            </a:pPr>
            <a:r>
              <a:rPr lang="ko-KR" altLang="en-US" dirty="0"/>
              <a:t>객체지향 프로그래밍</a:t>
            </a:r>
            <a:r>
              <a:rPr lang="en-US" altLang="ko-KR" dirty="0"/>
              <a:t>, </a:t>
            </a:r>
          </a:p>
          <a:p>
            <a:pPr marL="628650" lvl="1" indent="-457200">
              <a:buFont typeface="Wingdings" pitchFamily="2" charset="2"/>
              <a:buChar char="§"/>
            </a:pPr>
            <a:r>
              <a:rPr lang="ko-KR" altLang="en-US" dirty="0"/>
              <a:t>웹프로그래밍 등을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포함하는 </a:t>
            </a:r>
            <a:endParaRPr lang="en-US" altLang="ko-KR" dirty="0"/>
          </a:p>
          <a:p>
            <a:pPr marL="628650" lvl="1" indent="-457200">
              <a:buFont typeface="Wingdings" pitchFamily="2" charset="2"/>
              <a:buChar char="§"/>
            </a:pPr>
            <a:r>
              <a:rPr lang="ko-KR" altLang="en-US" dirty="0" err="1"/>
              <a:t>데이타</a:t>
            </a:r>
            <a:r>
              <a:rPr lang="ko-KR" altLang="en-US" dirty="0"/>
              <a:t> 분석 및 </a:t>
            </a:r>
            <a:endParaRPr lang="en-US" altLang="ko-KR" dirty="0"/>
          </a:p>
          <a:p>
            <a:pPr marL="628650" lvl="1" indent="-457200">
              <a:buFont typeface="Wingdings" pitchFamily="2" charset="2"/>
              <a:buChar char="§"/>
            </a:pPr>
            <a:r>
              <a:rPr lang="ko-KR" altLang="en-US" dirty="0"/>
              <a:t>애플리케이션 개발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역량 배양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19C7BE-F0EE-F24F-8B9A-90B1EFFF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/>
              <a:t>학습</a:t>
            </a:r>
            <a:r>
              <a:rPr kumimoji="1" lang="ko-KR" altLang="en-US"/>
              <a:t> 목표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1778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782EB1-CF7F-6F4C-B717-5E3B526B4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r>
              <a:rPr lang="ko-KR" altLang="en-US" dirty="0"/>
              <a:t>동적 내용 편집이 가능한 개인 프로필</a:t>
            </a:r>
            <a:r>
              <a:rPr lang="en-US" altLang="ko-KR" dirty="0"/>
              <a:t>(</a:t>
            </a:r>
            <a:r>
              <a:rPr lang="ko-KR" altLang="en-US" dirty="0"/>
              <a:t>포트폴리오</a:t>
            </a:r>
            <a:r>
              <a:rPr lang="en-US" altLang="ko-KR" dirty="0"/>
              <a:t>) </a:t>
            </a:r>
            <a:r>
              <a:rPr lang="ko-KR" altLang="en-US" dirty="0" err="1"/>
              <a:t>웹페이지</a:t>
            </a:r>
            <a:r>
              <a:rPr lang="ko-KR" altLang="en-US" dirty="0"/>
              <a:t> 제작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3E1044-AD46-8F4A-AABD-4BC4BC876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학습 성과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7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014268-6103-F54B-A29E-8E4E95BDD1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8231" y="1988840"/>
            <a:ext cx="9846952" cy="3808412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days, 8 hours/day </a:t>
            </a:r>
            <a:r>
              <a:rPr lang="ko-KR" altLang="en-US" dirty="0"/>
              <a:t>총</a:t>
            </a:r>
            <a:r>
              <a:rPr lang="en-US" altLang="ko-KR" dirty="0"/>
              <a:t> 24 hours</a:t>
            </a:r>
          </a:p>
          <a:p>
            <a:pPr latinLnBrk="0"/>
            <a:r>
              <a:rPr lang="en-US" altLang="ko-KR" dirty="0"/>
              <a:t>13</a:t>
            </a:r>
            <a:r>
              <a:rPr lang="ko-KR" altLang="en-US" dirty="0"/>
              <a:t>장 강의</a:t>
            </a:r>
            <a:r>
              <a:rPr lang="en-US" altLang="ko-KR" dirty="0"/>
              <a:t> (5 Parts - 20 hours) </a:t>
            </a:r>
            <a:r>
              <a:rPr lang="ko-KR" altLang="en-US" dirty="0"/>
              <a:t>와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mini project (4 hours)</a:t>
            </a:r>
          </a:p>
          <a:p>
            <a:pPr lvl="1" latinLnBrk="0">
              <a:buFont typeface="Wingdings" pitchFamily="2" charset="2"/>
              <a:buChar char="ü"/>
            </a:pPr>
            <a:r>
              <a:rPr lang="en-US" altLang="ko-KR" dirty="0"/>
              <a:t>3~4 lectures(4 hours)/Part, </a:t>
            </a:r>
          </a:p>
          <a:p>
            <a:pPr latinLnBrk="0"/>
            <a:r>
              <a:rPr lang="en-US" dirty="0"/>
              <a:t>1 hour exercises &amp; practice/part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DADF2-0203-3E4D-9257-9596E0A33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학습 구성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5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FB325C-6F86-1747-B6B7-806315BA90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8231" y="1988840"/>
            <a:ext cx="8921668" cy="380841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Day 1</a:t>
            </a:r>
          </a:p>
          <a:p>
            <a:pPr marL="457200" lvl="1" indent="0">
              <a:buNone/>
            </a:pPr>
            <a:r>
              <a:rPr lang="en-US" dirty="0"/>
              <a:t>Python Programming </a:t>
            </a:r>
            <a:r>
              <a:rPr lang="ko-KR" altLang="en-US" dirty="0"/>
              <a:t>기초</a:t>
            </a:r>
            <a:r>
              <a:rPr lang="en-US" altLang="ko-KR" dirty="0"/>
              <a:t>, </a:t>
            </a:r>
            <a:r>
              <a:rPr lang="ko-KR" altLang="en-US" dirty="0"/>
              <a:t>데이터 구조와 제어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Review</a:t>
            </a:r>
            <a:endParaRPr lang="en-US" dirty="0"/>
          </a:p>
          <a:p>
            <a:r>
              <a:rPr lang="en-US" dirty="0"/>
              <a:t>Day 2</a:t>
            </a:r>
          </a:p>
          <a:p>
            <a:pPr marL="457200" lvl="1" indent="0">
              <a:buNone/>
            </a:pPr>
            <a:r>
              <a:rPr lang="en-US" dirty="0"/>
              <a:t>Python Advanced Features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en-US" dirty="0"/>
              <a:t>Programming</a:t>
            </a:r>
            <a:r>
              <a:rPr lang="ko-KR" altLang="en-US" dirty="0"/>
              <a:t> </a:t>
            </a:r>
            <a:endParaRPr lang="en-US" dirty="0"/>
          </a:p>
          <a:p>
            <a:r>
              <a:rPr lang="en-US" dirty="0"/>
              <a:t>Day 3</a:t>
            </a:r>
          </a:p>
          <a:p>
            <a:pPr marL="457200" lvl="1" indent="0">
              <a:buNone/>
            </a:pPr>
            <a:r>
              <a:rPr lang="en-US" dirty="0"/>
              <a:t>Python </a:t>
            </a:r>
            <a:r>
              <a:rPr lang="en-US" dirty="0" err="1"/>
              <a:t>EcoSystem</a:t>
            </a:r>
            <a:r>
              <a:rPr lang="en-US" dirty="0"/>
              <a:t>, Advanced Python Programming &amp; Mini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109E7C-9E0D-A044-B09D-5E348C007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3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8E70ED-4A68-3C4F-9F80-49CA674E3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강의 소개 및 </a:t>
            </a:r>
            <a:r>
              <a:rPr lang="en-US" altLang="ko-KR" dirty="0"/>
              <a:t>Python</a:t>
            </a:r>
            <a:r>
              <a:rPr lang="ko-KR" altLang="en-US" dirty="0"/>
              <a:t> 프로그래밍 환경 구축</a:t>
            </a:r>
          </a:p>
          <a:p>
            <a:r>
              <a:rPr lang="ko-KR" altLang="en-US" dirty="0"/>
              <a:t>변수와 </a:t>
            </a:r>
            <a:r>
              <a:rPr lang="ko-KR" altLang="en-US" dirty="0" err="1"/>
              <a:t>데이터형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</a:p>
          <a:p>
            <a:r>
              <a:rPr lang="ko-KR" altLang="en-US" dirty="0"/>
              <a:t>기본 문자열</a:t>
            </a:r>
            <a:r>
              <a:rPr lang="en-US" altLang="ko-KR" dirty="0"/>
              <a:t>, </a:t>
            </a:r>
            <a:r>
              <a:rPr lang="ko-KR" altLang="en-US" dirty="0"/>
              <a:t>화면 입출력</a:t>
            </a:r>
            <a:r>
              <a:rPr lang="en-US" altLang="ko-KR" dirty="0"/>
              <a:t>, </a:t>
            </a:r>
            <a:r>
              <a:rPr lang="ko-KR" altLang="en-US" dirty="0"/>
              <a:t>파일 </a:t>
            </a:r>
            <a:r>
              <a:rPr lang="en-US" dirty="0"/>
              <a:t>I/O</a:t>
            </a:r>
          </a:p>
          <a:p>
            <a:r>
              <a:rPr lang="ko-KR" altLang="en-US" dirty="0"/>
              <a:t>데이터 구조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셋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문자열 함수 및 기능</a:t>
            </a:r>
          </a:p>
          <a:p>
            <a:r>
              <a:rPr lang="ko-KR" altLang="en-US" dirty="0" err="1"/>
              <a:t>조건문과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9DBDA8-7EE8-204E-8A7D-27E05FAAA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 latinLnBrk="0"/>
            <a:r>
              <a:rPr lang="en-US" sz="4000" dirty="0"/>
              <a:t>Day 1- Python Programming </a:t>
            </a:r>
            <a:r>
              <a:rPr lang="ko-KR" altLang="en-US" sz="4000" dirty="0"/>
              <a:t>기초</a:t>
            </a:r>
            <a:r>
              <a:rPr lang="en-US" altLang="ko-KR" sz="4000" dirty="0"/>
              <a:t> , </a:t>
            </a:r>
            <a:r>
              <a:rPr lang="ko-KR" altLang="en-US" sz="4000" dirty="0"/>
              <a:t>데이터 구조와 제어 </a:t>
            </a:r>
            <a:r>
              <a:rPr lang="en-US" altLang="ko-KR" sz="4000" dirty="0"/>
              <a:t>&amp;</a:t>
            </a:r>
            <a:r>
              <a:rPr lang="ko-KR" altLang="en-US" sz="4000" dirty="0"/>
              <a:t>  </a:t>
            </a:r>
            <a:r>
              <a:rPr lang="en-US" altLang="ko-KR" sz="4000" dirty="0"/>
              <a:t>Review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336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8E70ED-4A68-3C4F-9F80-49CA674E3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함수와 모듈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</a:p>
          <a:p>
            <a:r>
              <a:rPr lang="ko-KR" altLang="en-US" dirty="0"/>
              <a:t>고급 파일 </a:t>
            </a:r>
            <a:r>
              <a:rPr lang="en-US" dirty="0"/>
              <a:t>I/O</a:t>
            </a:r>
            <a:endParaRPr lang="ko-KR" altLang="en-US" dirty="0"/>
          </a:p>
          <a:p>
            <a:r>
              <a:rPr lang="ko-KR" altLang="en-US" dirty="0"/>
              <a:t>객체지향 프로그래밍 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웹프로그래밍 </a:t>
            </a:r>
            <a:r>
              <a:rPr lang="en-US" altLang="ko-KR" dirty="0"/>
              <a:t>(F</a:t>
            </a:r>
            <a:r>
              <a:rPr lang="en-US" dirty="0"/>
              <a:t>lask)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9DBDA8-7EE8-204E-8A7D-27E05FAAA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 latinLnBrk="0"/>
            <a:r>
              <a:rPr lang="en-US" sz="4000" dirty="0"/>
              <a:t>Day </a:t>
            </a:r>
            <a:r>
              <a:rPr lang="en-US" altLang="ko-KR" sz="4000" dirty="0"/>
              <a:t>2</a:t>
            </a:r>
            <a:r>
              <a:rPr lang="en-US" sz="4000" dirty="0"/>
              <a:t>- Python Advanced Features </a:t>
            </a:r>
            <a:r>
              <a:rPr lang="en-US" altLang="ko-KR" sz="4000" dirty="0"/>
              <a:t>&amp;</a:t>
            </a:r>
            <a:r>
              <a:rPr lang="ko-KR" altLang="en-US" sz="4000" dirty="0"/>
              <a:t> </a:t>
            </a:r>
            <a:r>
              <a:rPr lang="en-US" altLang="ko-KR" sz="4000" dirty="0"/>
              <a:t>UI </a:t>
            </a:r>
            <a:r>
              <a:rPr lang="en-US" sz="4000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66383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8E70ED-4A68-3C4F-9F80-49CA674E3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8231" y="2284884"/>
            <a:ext cx="8921668" cy="3808412"/>
          </a:xfrm>
        </p:spPr>
        <p:txBody>
          <a:bodyPr>
            <a:normAutofit/>
          </a:bodyPr>
          <a:lstStyle/>
          <a:p>
            <a:r>
              <a:rPr lang="en-US" altLang="ko-KR" dirty="0"/>
              <a:t>Python Development </a:t>
            </a:r>
            <a:r>
              <a:rPr lang="en-US" altLang="ko-KR" dirty="0" err="1"/>
              <a:t>EcoSystem</a:t>
            </a:r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라이브러리 </a:t>
            </a:r>
            <a:r>
              <a:rPr lang="ko-KR" altLang="en-US" dirty="0" err="1"/>
              <a:t>모듈활용</a:t>
            </a:r>
            <a:endParaRPr lang="ko-KR" altLang="en-US" dirty="0"/>
          </a:p>
          <a:p>
            <a:r>
              <a:rPr lang="ko-KR" altLang="en-US" dirty="0"/>
              <a:t>개별프로젝트 발표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9DBDA8-7EE8-204E-8A7D-27E05FAAA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 latinLnBrk="0"/>
            <a:r>
              <a:rPr lang="en-US" sz="4000" dirty="0"/>
              <a:t>Day 3- Python Development </a:t>
            </a:r>
            <a:r>
              <a:rPr lang="en-US" sz="4000" dirty="0" err="1"/>
              <a:t>EcoSystem</a:t>
            </a:r>
            <a:r>
              <a:rPr lang="en-US" sz="4000" dirty="0"/>
              <a:t>, Advanced Python Programming &amp; Mini Project</a:t>
            </a:r>
          </a:p>
        </p:txBody>
      </p:sp>
    </p:spTree>
    <p:extLst>
      <p:ext uri="{BB962C8B-B14F-4D97-AF65-F5344CB8AC3E}">
        <p14:creationId xmlns:p14="http://schemas.microsoft.com/office/powerpoint/2010/main" val="105408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.02">
      <a:majorFont>
        <a:latin typeface="Trebuchet MS"/>
        <a:ea typeface="나눔바른고딕"/>
        <a:cs typeface=""/>
      </a:majorFont>
      <a:minorFont>
        <a:latin typeface="Trebuchet MS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388</Words>
  <Application>Microsoft Macintosh PowerPoint</Application>
  <PresentationFormat>Custom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나눔바른고딕</vt:lpstr>
      <vt:lpstr>Arial</vt:lpstr>
      <vt:lpstr>Trebuchet MS</vt:lpstr>
      <vt:lpstr>Wingdings</vt:lpstr>
      <vt:lpstr>Office 테마</vt:lpstr>
      <vt:lpstr>파이썬프로그래밍</vt:lpstr>
      <vt:lpstr>About Me</vt:lpstr>
      <vt:lpstr>학습 목표</vt:lpstr>
      <vt:lpstr>학습 성과</vt:lpstr>
      <vt:lpstr>학습 구성 </vt:lpstr>
      <vt:lpstr>학습 내용</vt:lpstr>
      <vt:lpstr>Day 1- Python Programming 기초 , 데이터 구조와 제어 &amp;  Review</vt:lpstr>
      <vt:lpstr>Day 2- Python Advanced Features &amp; UI Programming</vt:lpstr>
      <vt:lpstr>Day 3- Python Development EcoSystem, Advanced Python Programming &amp; Mini Project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Lee Yoon Joon</cp:lastModifiedBy>
  <cp:revision>65</cp:revision>
  <dcterms:created xsi:type="dcterms:W3CDTF">2020-07-06T05:52:29Z</dcterms:created>
  <dcterms:modified xsi:type="dcterms:W3CDTF">2022-07-08T06:00:32Z</dcterms:modified>
</cp:coreProperties>
</file>