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7" r:id="rId5"/>
    <p:sldId id="268" r:id="rId6"/>
    <p:sldId id="270" r:id="rId7"/>
    <p:sldId id="271" r:id="rId8"/>
    <p:sldId id="274" r:id="rId9"/>
    <p:sldId id="273" r:id="rId10"/>
    <p:sldId id="269" r:id="rId11"/>
    <p:sldId id="272"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6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312580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35496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258987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60648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365698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DDEE2E4-8B77-4C4C-8128-221F18C8BC40}"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7732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DDEE2E4-8B77-4C4C-8128-221F18C8BC40}" type="datetimeFigureOut">
              <a:rPr lang="en-GB" smtClean="0"/>
              <a:t>14/11/2018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88345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DDEE2E4-8B77-4C4C-8128-221F18C8BC40}" type="datetimeFigureOut">
              <a:rPr lang="en-GB" smtClean="0"/>
              <a:t>14/11/2018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98365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EE2E4-8B77-4C4C-8128-221F18C8BC40}" type="datetimeFigureOut">
              <a:rPr lang="en-GB" smtClean="0"/>
              <a:t>14/11/2018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55925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DEE2E4-8B77-4C4C-8128-221F18C8BC40}"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404271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DEE2E4-8B77-4C4C-8128-221F18C8BC40}"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346983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EE2E4-8B77-4C4C-8128-221F18C8BC40}" type="datetimeFigureOut">
              <a:rPr lang="en-GB" smtClean="0"/>
              <a:t>14/11/2018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23CDE-02C8-4AD9-9461-8FE3D8E5F177}" type="slidenum">
              <a:rPr lang="en-GB" smtClean="0"/>
              <a:t>‹#›</a:t>
            </a:fld>
            <a:endParaRPr lang="en-GB"/>
          </a:p>
        </p:txBody>
      </p:sp>
    </p:spTree>
    <p:extLst>
      <p:ext uri="{BB962C8B-B14F-4D97-AF65-F5344CB8AC3E}">
        <p14:creationId xmlns:p14="http://schemas.microsoft.com/office/powerpoint/2010/main" val="2378237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rot="19472342">
            <a:off x="-2414868" y="1896141"/>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923105" y="1854517"/>
            <a:ext cx="9675223" cy="2387600"/>
          </a:xfrm>
        </p:spPr>
        <p:txBody>
          <a:bodyPr>
            <a:normAutofit/>
          </a:bodyPr>
          <a:lstStyle/>
          <a:p>
            <a:r>
              <a:rPr lang="en-US" sz="8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EM-HEALTH 24/7</a:t>
            </a:r>
            <a:endParaRPr lang="en-GB" sz="8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76103" y="4011861"/>
            <a:ext cx="8425539" cy="534013"/>
          </a:xfrm>
          <a:ln>
            <a:noFill/>
          </a:ln>
        </p:spPr>
        <p:txBody>
          <a:bodyPr>
            <a:normAutofit fontScale="92500"/>
          </a:bodyPr>
          <a:lstStyle/>
          <a:p>
            <a:pPr algn="r"/>
            <a:r>
              <a:rPr lang="en-US" sz="3100" b="1" spc="600" dirty="0" smtClean="0">
                <a:solidFill>
                  <a:schemeClr val="tx1">
                    <a:lumMod val="75000"/>
                    <a:lumOff val="25000"/>
                  </a:schemeClr>
                </a:solidFill>
              </a:rPr>
              <a:t>AN EMERGENCY HEALTH SERVICE APP</a:t>
            </a:r>
            <a:endParaRPr lang="en-GB" sz="3100" b="1" spc="600" dirty="0">
              <a:solidFill>
                <a:schemeClr val="tx1">
                  <a:lumMod val="75000"/>
                  <a:lumOff val="25000"/>
                </a:schemeClr>
              </a:solidFill>
            </a:endParaRPr>
          </a:p>
        </p:txBody>
      </p:sp>
      <p:pic>
        <p:nvPicPr>
          <p:cNvPr id="6" name="Picture 5"/>
          <p:cNvPicPr>
            <a:picLocks noChangeAspect="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6972254" y="1523999"/>
            <a:ext cx="3051312" cy="1676401"/>
          </a:xfrm>
          <a:prstGeom prst="rect">
            <a:avLst/>
          </a:prstGeom>
        </p:spPr>
      </p:pic>
      <p:sp>
        <p:nvSpPr>
          <p:cNvPr id="10" name="Half Frame 9"/>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Half Frame 10"/>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Rectangle 19"/>
          <p:cNvSpPr/>
          <p:nvPr/>
        </p:nvSpPr>
        <p:spPr>
          <a:xfrm rot="19472342">
            <a:off x="-2414868" y="1588521"/>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717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Future Work</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p:cNvSpPr txBox="1">
            <a:spLocks/>
          </p:cNvSpPr>
          <p:nvPr/>
        </p:nvSpPr>
        <p:spPr>
          <a:xfrm>
            <a:off x="1212202" y="1691230"/>
            <a:ext cx="91094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ln w="0"/>
                <a:effectLst>
                  <a:outerShdw blurRad="38100" dist="19050" dir="2700000" algn="tl" rotWithShape="0">
                    <a:schemeClr val="dk1">
                      <a:alpha val="40000"/>
                    </a:schemeClr>
                  </a:outerShdw>
                </a:effectLst>
                <a:latin typeface="Agency FB" panose="020B0503020202020204" pitchFamily="34" charset="0"/>
              </a:rPr>
              <a:t>2 layer authentication privacy to secure user information strongly</a:t>
            </a:r>
          </a:p>
          <a:p>
            <a:r>
              <a:rPr lang="en-US" sz="3200" dirty="0" smtClean="0">
                <a:ln w="0"/>
                <a:effectLst>
                  <a:outerShdw blurRad="38100" dist="19050" dir="2700000" algn="tl" rotWithShape="0">
                    <a:schemeClr val="dk1">
                      <a:alpha val="40000"/>
                    </a:schemeClr>
                  </a:outerShdw>
                </a:effectLst>
                <a:latin typeface="Agency FB" panose="020B0503020202020204" pitchFamily="34" charset="0"/>
              </a:rPr>
              <a:t>Personal ambulance service which will provide ambulance service from important point of the area</a:t>
            </a:r>
          </a:p>
          <a:p>
            <a:r>
              <a:rPr lang="en-US" sz="3200" dirty="0" smtClean="0">
                <a:ln w="0"/>
                <a:effectLst>
                  <a:outerShdw blurRad="38100" dist="19050" dir="2700000" algn="tl" rotWithShape="0">
                    <a:schemeClr val="dk1">
                      <a:alpha val="40000"/>
                    </a:schemeClr>
                  </a:outerShdw>
                </a:effectLst>
                <a:latin typeface="Agency FB" panose="020B0503020202020204" pitchFamily="34" charset="0"/>
              </a:rPr>
              <a:t>Forum for organizing blood donation camp</a:t>
            </a:r>
            <a:endParaRPr lang="en-GB" sz="3200" dirty="0">
              <a:ln w="0"/>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4143651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CONCLUSION</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1260764" y="1707336"/>
            <a:ext cx="7962749" cy="2246769"/>
          </a:xfrm>
          <a:prstGeom prst="rect">
            <a:avLst/>
          </a:prstGeom>
          <a:noFill/>
        </p:spPr>
        <p:txBody>
          <a:bodyPr wrap="square" rtlCol="0">
            <a:spAutoFit/>
          </a:bodyPr>
          <a:lstStyle/>
          <a:p>
            <a:r>
              <a:rPr lang="en-US" sz="2800" dirty="0" smtClean="0">
                <a:ln w="0"/>
                <a:effectLst>
                  <a:outerShdw blurRad="38100" dist="19050" dir="2700000" algn="tl" rotWithShape="0">
                    <a:schemeClr val="dk1">
                      <a:alpha val="40000"/>
                    </a:schemeClr>
                  </a:outerShdw>
                </a:effectLst>
                <a:latin typeface="Agency FB" panose="020B0503020202020204" pitchFamily="34" charset="0"/>
              </a:rPr>
              <a:t>User will get help on emergency basis anytime they want. It’s an user friendly app so that user doesn’t have to face any troubles. Interested user can donate their blood. User can get blood donation in emergencies with nearest location search option. Emergency nearby ambulance service is also provided with this app.</a:t>
            </a:r>
            <a:endParaRPr lang="en-GB" sz="2800" dirty="0">
              <a:ln w="0"/>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226959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5921125" y="1325636"/>
            <a:ext cx="1529424" cy="840271"/>
          </a:xfrm>
          <a:prstGeom prst="rect">
            <a:avLst/>
          </a:prstGeom>
        </p:spPr>
      </p:pic>
      <p:sp>
        <p:nvSpPr>
          <p:cNvPr id="4" name="Title 3"/>
          <p:cNvSpPr>
            <a:spLocks noGrp="1"/>
          </p:cNvSpPr>
          <p:nvPr>
            <p:ph type="title"/>
          </p:nvPr>
        </p:nvSpPr>
        <p:spPr>
          <a:xfrm>
            <a:off x="4093385" y="2630024"/>
            <a:ext cx="4005230" cy="1325563"/>
          </a:xfrm>
        </p:spPr>
        <p:txBody>
          <a:bodyPr>
            <a:noAutofit/>
          </a:bodyPr>
          <a:lstStyle/>
          <a:p>
            <a:pPr algn="ctr"/>
            <a:r>
              <a:rPr lang="en-US" sz="8800" b="1" dirty="0" smtClean="0">
                <a:ln w="0"/>
                <a:effectLst>
                  <a:outerShdw blurRad="38100" dist="19050" dir="2700000" algn="tl" rotWithShape="0">
                    <a:schemeClr val="dk1">
                      <a:alpha val="40000"/>
                    </a:schemeClr>
                  </a:outerShdw>
                </a:effectLst>
                <a:latin typeface="Agency FB" panose="020B0503020202020204" pitchFamily="34" charset="0"/>
              </a:rPr>
              <a:t>THANK YOU</a:t>
            </a:r>
            <a:endParaRPr lang="en-GB" sz="8800"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2587651" y="1791109"/>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2587651" y="1483489"/>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3042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9472342">
            <a:off x="-2414868" y="1896141"/>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Rectangle 12"/>
          <p:cNvSpPr/>
          <p:nvPr/>
        </p:nvSpPr>
        <p:spPr>
          <a:xfrm rot="19472342">
            <a:off x="-2414868" y="1588521"/>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664206" y="1062815"/>
            <a:ext cx="3609109" cy="1325563"/>
          </a:xfrm>
        </p:spPr>
        <p:txBody>
          <a:bodyPr>
            <a:normAutofit/>
          </a:bodyPr>
          <a:lstStyle/>
          <a:p>
            <a:pPr algn="r"/>
            <a:r>
              <a:rPr lang="en-US" sz="5400" b="1" dirty="0" smtClean="0">
                <a:ln w="0"/>
                <a:effectLst>
                  <a:outerShdw blurRad="38100" dist="19050" dir="2700000" algn="tl" rotWithShape="0">
                    <a:schemeClr val="dk1">
                      <a:alpha val="40000"/>
                    </a:schemeClr>
                  </a:outerShdw>
                </a:effectLst>
                <a:latin typeface="Agency FB" panose="020B0503020202020204" pitchFamily="34" charset="0"/>
              </a:rPr>
              <a:t>Presented By</a:t>
            </a:r>
            <a:endParaRPr lang="en-GB" sz="5400"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3" name="Content Placeholder 2"/>
          <p:cNvSpPr>
            <a:spLocks noGrp="1"/>
          </p:cNvSpPr>
          <p:nvPr>
            <p:ph idx="1"/>
          </p:nvPr>
        </p:nvSpPr>
        <p:spPr>
          <a:xfrm>
            <a:off x="3491345" y="2280995"/>
            <a:ext cx="4231922" cy="2296011"/>
          </a:xfrm>
        </p:spPr>
        <p:txBody>
          <a:bodyPr>
            <a:noAutofit/>
          </a:bodyPr>
          <a:lstStyle/>
          <a:p>
            <a:pPr marL="0" indent="0" algn="ctr">
              <a:buNone/>
            </a:pPr>
            <a:r>
              <a:rPr lang="en-US" sz="3200" b="1" dirty="0" smtClean="0">
                <a:ln w="0"/>
                <a:effectLst>
                  <a:outerShdw blurRad="38100" dist="19050" dir="2700000" algn="tl" rotWithShape="0">
                    <a:schemeClr val="dk1">
                      <a:alpha val="40000"/>
                    </a:schemeClr>
                  </a:outerShdw>
                </a:effectLst>
              </a:rPr>
              <a:t>Syed </a:t>
            </a:r>
            <a:r>
              <a:rPr lang="en-US" sz="3200" b="1" dirty="0" err="1" smtClean="0">
                <a:ln w="0"/>
                <a:effectLst>
                  <a:outerShdw blurRad="38100" dist="19050" dir="2700000" algn="tl" rotWithShape="0">
                    <a:schemeClr val="dk1">
                      <a:alpha val="40000"/>
                    </a:schemeClr>
                  </a:outerShdw>
                </a:effectLst>
              </a:rPr>
              <a:t>Fahim</a:t>
            </a:r>
            <a:r>
              <a:rPr lang="en-US" sz="3200" b="1" dirty="0" smtClean="0">
                <a:ln w="0"/>
                <a:effectLst>
                  <a:outerShdw blurRad="38100" dist="19050" dir="2700000" algn="tl" rotWithShape="0">
                    <a:schemeClr val="dk1">
                      <a:alpha val="40000"/>
                    </a:schemeClr>
                  </a:outerShdw>
                </a:effectLst>
              </a:rPr>
              <a:t> Ahmed</a:t>
            </a:r>
          </a:p>
          <a:p>
            <a:pPr marL="0" indent="0" algn="ctr">
              <a:buNone/>
            </a:pPr>
            <a:r>
              <a:rPr lang="en-US" sz="3200" b="1" dirty="0" smtClean="0">
                <a:ln w="0"/>
                <a:effectLst>
                  <a:outerShdw blurRad="38100" dist="19050" dir="2700000" algn="tl" rotWithShape="0">
                    <a:schemeClr val="dk1">
                      <a:alpha val="40000"/>
                    </a:schemeClr>
                  </a:outerShdw>
                </a:effectLst>
              </a:rPr>
              <a:t>Sham-E-Ansari</a:t>
            </a:r>
          </a:p>
          <a:p>
            <a:pPr marL="0" indent="0" algn="ctr">
              <a:buNone/>
            </a:pPr>
            <a:r>
              <a:rPr lang="en-US" sz="3200" b="1" dirty="0" err="1" smtClean="0">
                <a:ln w="0"/>
                <a:effectLst>
                  <a:outerShdw blurRad="38100" dist="19050" dir="2700000" algn="tl" rotWithShape="0">
                    <a:schemeClr val="dk1">
                      <a:alpha val="40000"/>
                    </a:schemeClr>
                  </a:outerShdw>
                </a:effectLst>
              </a:rPr>
              <a:t>Sarwar</a:t>
            </a:r>
            <a:r>
              <a:rPr lang="en-US" sz="3200" b="1" dirty="0" smtClean="0">
                <a:ln w="0"/>
                <a:effectLst>
                  <a:outerShdw blurRad="38100" dist="19050" dir="2700000" algn="tl" rotWithShape="0">
                    <a:schemeClr val="dk1">
                      <a:alpha val="40000"/>
                    </a:schemeClr>
                  </a:outerShdw>
                </a:effectLst>
              </a:rPr>
              <a:t> </a:t>
            </a:r>
            <a:r>
              <a:rPr lang="en-US" sz="3200" b="1" dirty="0" err="1" smtClean="0">
                <a:ln w="0"/>
                <a:effectLst>
                  <a:outerShdw blurRad="38100" dist="19050" dir="2700000" algn="tl" rotWithShape="0">
                    <a:schemeClr val="dk1">
                      <a:alpha val="40000"/>
                    </a:schemeClr>
                  </a:outerShdw>
                </a:effectLst>
              </a:rPr>
              <a:t>Saif</a:t>
            </a:r>
            <a:endParaRPr lang="en-US" sz="3200" b="1" dirty="0" smtClean="0">
              <a:ln w="0"/>
              <a:effectLst>
                <a:outerShdw blurRad="38100" dist="19050" dir="2700000" algn="tl" rotWithShape="0">
                  <a:schemeClr val="dk1">
                    <a:alpha val="40000"/>
                  </a:schemeClr>
                </a:outerShdw>
              </a:effectLst>
            </a:endParaRPr>
          </a:p>
          <a:p>
            <a:pPr marL="0" indent="0" algn="ctr">
              <a:buNone/>
            </a:pPr>
            <a:r>
              <a:rPr lang="en-US" sz="3200" b="1" dirty="0" smtClean="0">
                <a:ln w="0"/>
                <a:effectLst>
                  <a:outerShdw blurRad="38100" dist="19050" dir="2700000" algn="tl" rotWithShape="0">
                    <a:schemeClr val="dk1">
                      <a:alpha val="40000"/>
                    </a:schemeClr>
                  </a:outerShdw>
                </a:effectLst>
              </a:rPr>
              <a:t>Fairuz </a:t>
            </a:r>
            <a:r>
              <a:rPr lang="en-US" sz="3200" b="1" dirty="0" err="1" smtClean="0">
                <a:ln w="0"/>
                <a:effectLst>
                  <a:outerShdw blurRad="38100" dist="19050" dir="2700000" algn="tl" rotWithShape="0">
                    <a:schemeClr val="dk1">
                      <a:alpha val="40000"/>
                    </a:schemeClr>
                  </a:outerShdw>
                </a:effectLst>
              </a:rPr>
              <a:t>Shezuti</a:t>
            </a:r>
            <a:r>
              <a:rPr lang="en-US" sz="3200" b="1" dirty="0" smtClean="0">
                <a:ln w="0"/>
                <a:effectLst>
                  <a:outerShdw blurRad="38100" dist="19050" dir="2700000" algn="tl" rotWithShape="0">
                    <a:schemeClr val="dk1">
                      <a:alpha val="40000"/>
                    </a:schemeClr>
                  </a:outerShdw>
                </a:effectLst>
              </a:rPr>
              <a:t> Rahman</a:t>
            </a: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Tree>
    <p:extLst>
      <p:ext uri="{BB962C8B-B14F-4D97-AF65-F5344CB8AC3E}">
        <p14:creationId xmlns:p14="http://schemas.microsoft.com/office/powerpoint/2010/main" val="378914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9472342">
            <a:off x="3303995" y="4662295"/>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Rectangle 12"/>
          <p:cNvSpPr/>
          <p:nvPr/>
        </p:nvSpPr>
        <p:spPr>
          <a:xfrm rot="19472342">
            <a:off x="3303995" y="4354675"/>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INTROUCTION</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323200" y="1665750"/>
            <a:ext cx="7758871" cy="4351338"/>
          </a:xfrm>
        </p:spPr>
        <p:txBody>
          <a:bodyPr>
            <a:normAutofit/>
          </a:bodyPr>
          <a:lstStyle/>
          <a:p>
            <a:pPr marL="0" indent="0">
              <a:buNone/>
            </a:pPr>
            <a:r>
              <a:rPr lang="en-US" sz="3200" dirty="0" smtClean="0">
                <a:latin typeface="Agency FB" panose="020B0503020202020204" pitchFamily="34" charset="0"/>
              </a:rPr>
              <a:t>EM-HEALTH 24/7 is an Android based Health care app which provides blood donor information and emergency ambulance service.</a:t>
            </a:r>
            <a:endParaRPr lang="en-GB" sz="3200" dirty="0" smtClean="0">
              <a:latin typeface="Agency FB" panose="020B0503020202020204" pitchFamily="34" charset="0"/>
            </a:endParaRPr>
          </a:p>
          <a:p>
            <a:endParaRPr lang="en-GB" sz="3200" dirty="0">
              <a:latin typeface="Agency FB" panose="020B0503020202020204" pitchFamily="34" charset="0"/>
            </a:endParaRPr>
          </a:p>
        </p:txBody>
      </p:sp>
    </p:spTree>
    <p:extLst>
      <p:ext uri="{BB962C8B-B14F-4D97-AF65-F5344CB8AC3E}">
        <p14:creationId xmlns:p14="http://schemas.microsoft.com/office/powerpoint/2010/main" val="2185686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Motivation for choosing Health care app</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838200" y="1825625"/>
            <a:ext cx="8943109" cy="4351338"/>
          </a:xfrm>
        </p:spPr>
        <p:txBody>
          <a:bodyPr>
            <a:normAutofit/>
          </a:bodyPr>
          <a:lstStyle/>
          <a:p>
            <a:r>
              <a:rPr lang="en-US" sz="3200" dirty="0" smtClean="0">
                <a:ln w="0"/>
                <a:effectLst>
                  <a:outerShdw blurRad="38100" dist="19050" dir="2700000" algn="tl" rotWithShape="0">
                    <a:schemeClr val="dk1">
                      <a:alpha val="40000"/>
                    </a:schemeClr>
                  </a:outerShdw>
                </a:effectLst>
                <a:latin typeface="Agency FB" panose="020B0503020202020204" pitchFamily="34" charset="0"/>
              </a:rPr>
              <a:t>Health care, an important part of human life</a:t>
            </a:r>
          </a:p>
          <a:p>
            <a:r>
              <a:rPr lang="en-US" sz="3200" dirty="0" smtClean="0">
                <a:ln w="0"/>
                <a:effectLst>
                  <a:outerShdw blurRad="38100" dist="19050" dir="2700000" algn="tl" rotWithShape="0">
                    <a:schemeClr val="dk1">
                      <a:alpha val="40000"/>
                    </a:schemeClr>
                  </a:outerShdw>
                </a:effectLst>
                <a:latin typeface="Agency FB" panose="020B0503020202020204" pitchFamily="34" charset="0"/>
              </a:rPr>
              <a:t>Presence of science in human life and health care, to make </a:t>
            </a:r>
          </a:p>
          <a:p>
            <a:pPr marL="0" indent="0">
              <a:buNone/>
            </a:pPr>
            <a:r>
              <a:rPr lang="en-US" sz="3200" dirty="0" smtClean="0">
                <a:ln w="0"/>
                <a:effectLst>
                  <a:outerShdw blurRad="38100" dist="19050" dir="2700000" algn="tl" rotWithShape="0">
                    <a:schemeClr val="dk1">
                      <a:alpha val="40000"/>
                    </a:schemeClr>
                  </a:outerShdw>
                </a:effectLst>
                <a:latin typeface="Agency FB" panose="020B0503020202020204" pitchFamily="34" charset="0"/>
              </a:rPr>
              <a:t>   life easier</a:t>
            </a:r>
          </a:p>
          <a:p>
            <a:r>
              <a:rPr lang="en-US" sz="3200" dirty="0" smtClean="0">
                <a:ln w="0"/>
                <a:effectLst>
                  <a:outerShdw blurRad="38100" dist="19050" dir="2700000" algn="tl" rotWithShape="0">
                    <a:schemeClr val="dk1">
                      <a:alpha val="40000"/>
                    </a:schemeClr>
                  </a:outerShdw>
                </a:effectLst>
                <a:latin typeface="Agency FB" panose="020B0503020202020204" pitchFamily="34" charset="0"/>
              </a:rPr>
              <a:t>User friendly health care app</a:t>
            </a:r>
          </a:p>
          <a:p>
            <a:r>
              <a:rPr lang="en-US" sz="3200" dirty="0" smtClean="0">
                <a:ln w="0"/>
                <a:effectLst>
                  <a:outerShdw blurRad="38100" dist="19050" dir="2700000" algn="tl" rotWithShape="0">
                    <a:schemeClr val="dk1">
                      <a:alpha val="40000"/>
                    </a:schemeClr>
                  </a:outerShdw>
                </a:effectLst>
                <a:latin typeface="Agency FB" panose="020B0503020202020204" pitchFamily="34" charset="0"/>
              </a:rPr>
              <a:t>For instant health care facility</a:t>
            </a:r>
          </a:p>
          <a:p>
            <a:r>
              <a:rPr lang="en-US" sz="3200" dirty="0" smtClean="0">
                <a:ln w="0"/>
                <a:effectLst>
                  <a:outerShdw blurRad="38100" dist="19050" dir="2700000" algn="tl" rotWithShape="0">
                    <a:schemeClr val="dk1">
                      <a:alpha val="40000"/>
                    </a:schemeClr>
                  </a:outerShdw>
                </a:effectLst>
                <a:latin typeface="Agency FB" panose="020B0503020202020204" pitchFamily="34" charset="0"/>
              </a:rPr>
              <a:t>To handle emergency cases</a:t>
            </a:r>
          </a:p>
          <a:p>
            <a:pPr marL="0" indent="0">
              <a:buNone/>
            </a:pPr>
            <a:endParaRPr lang="en-GB" sz="3200"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4286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FEATURE</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838200" y="1825625"/>
            <a:ext cx="8943109" cy="4351338"/>
          </a:xfrm>
        </p:spPr>
        <p:txBody>
          <a:bodyPr/>
          <a:lstStyle/>
          <a:p>
            <a:r>
              <a:rPr lang="en-US" dirty="0" smtClean="0">
                <a:ln w="0"/>
                <a:effectLst>
                  <a:outerShdw blurRad="38100" dist="19050" dir="2700000" algn="tl" rotWithShape="0">
                    <a:schemeClr val="dk1">
                      <a:alpha val="40000"/>
                    </a:schemeClr>
                  </a:outerShdw>
                </a:effectLst>
                <a:latin typeface="Agency FB" panose="020B0503020202020204" pitchFamily="34" charset="0"/>
              </a:rPr>
              <a:t>User friendly</a:t>
            </a:r>
          </a:p>
          <a:p>
            <a:r>
              <a:rPr lang="en-US" dirty="0" smtClean="0">
                <a:ln w="0"/>
                <a:effectLst>
                  <a:outerShdw blurRad="38100" dist="19050" dir="2700000" algn="tl" rotWithShape="0">
                    <a:schemeClr val="dk1">
                      <a:alpha val="40000"/>
                    </a:schemeClr>
                  </a:outerShdw>
                </a:effectLst>
                <a:latin typeface="Agency FB" panose="020B0503020202020204" pitchFamily="34" charset="0"/>
              </a:rPr>
              <a:t>Emergency health care service</a:t>
            </a:r>
          </a:p>
          <a:p>
            <a:r>
              <a:rPr lang="en-US" dirty="0" smtClean="0">
                <a:ln w="0"/>
                <a:effectLst>
                  <a:outerShdw blurRad="38100" dist="19050" dir="2700000" algn="tl" rotWithShape="0">
                    <a:schemeClr val="dk1">
                      <a:alpha val="40000"/>
                    </a:schemeClr>
                  </a:outerShdw>
                </a:effectLst>
                <a:latin typeface="Agency FB" panose="020B0503020202020204" pitchFamily="34" charset="0"/>
              </a:rPr>
              <a:t>Blood Bank with proper validation of last donation date</a:t>
            </a:r>
          </a:p>
          <a:p>
            <a:r>
              <a:rPr lang="en-US" dirty="0" smtClean="0">
                <a:ln w="0"/>
                <a:effectLst>
                  <a:outerShdw blurRad="38100" dist="19050" dir="2700000" algn="tl" rotWithShape="0">
                    <a:schemeClr val="dk1">
                      <a:alpha val="40000"/>
                    </a:schemeClr>
                  </a:outerShdw>
                </a:effectLst>
                <a:latin typeface="Agency FB" panose="020B0503020202020204" pitchFamily="34" charset="0"/>
              </a:rPr>
              <a:t>Donor without blood borne diseases</a:t>
            </a:r>
          </a:p>
          <a:p>
            <a:r>
              <a:rPr lang="en-US" dirty="0" smtClean="0">
                <a:ln w="0"/>
                <a:effectLst>
                  <a:outerShdw blurRad="38100" dist="19050" dir="2700000" algn="tl" rotWithShape="0">
                    <a:schemeClr val="dk1">
                      <a:alpha val="40000"/>
                    </a:schemeClr>
                  </a:outerShdw>
                </a:effectLst>
                <a:latin typeface="Agency FB" panose="020B0503020202020204" pitchFamily="34" charset="0"/>
              </a:rPr>
              <a:t>Emergency 24/7 ambulance service</a:t>
            </a:r>
          </a:p>
          <a:p>
            <a:r>
              <a:rPr lang="en-US" dirty="0" smtClean="0">
                <a:ln w="0"/>
                <a:effectLst>
                  <a:outerShdw blurRad="38100" dist="19050" dir="2700000" algn="tl" rotWithShape="0">
                    <a:schemeClr val="dk1">
                      <a:alpha val="40000"/>
                    </a:schemeClr>
                  </a:outerShdw>
                </a:effectLst>
                <a:latin typeface="Agency FB" panose="020B0503020202020204" pitchFamily="34" charset="0"/>
              </a:rPr>
              <a:t>Nearby ambulance indication</a:t>
            </a:r>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5207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REVIEW</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261" y="1640455"/>
            <a:ext cx="2367247" cy="398087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31" y="1647671"/>
            <a:ext cx="2246060" cy="399299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097" y="1653219"/>
            <a:ext cx="2318757" cy="3987448"/>
          </a:xfrm>
          <a:prstGeom prst="rect">
            <a:avLst/>
          </a:prstGeom>
        </p:spPr>
      </p:pic>
      <p:grpSp>
        <p:nvGrpSpPr>
          <p:cNvPr id="25" name="Group 24"/>
          <p:cNvGrpSpPr/>
          <p:nvPr/>
        </p:nvGrpSpPr>
        <p:grpSpPr>
          <a:xfrm>
            <a:off x="1471159" y="1627691"/>
            <a:ext cx="9446757" cy="4000212"/>
            <a:chOff x="1471159" y="1627691"/>
            <a:chExt cx="9446757" cy="4000212"/>
          </a:xfrm>
          <a:scene3d>
            <a:camera prst="orthographicFront">
              <a:rot lat="0" lon="0" rev="0"/>
            </a:camera>
            <a:lightRig rig="glow" dir="t">
              <a:rot lat="0" lon="0" rev="4800000"/>
            </a:lightRig>
          </a:scene3d>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1159" y="1647671"/>
              <a:ext cx="2419164" cy="3980232"/>
            </a:xfrm>
            <a:prstGeom prst="rect">
              <a:avLst/>
            </a:prstGeom>
            <a:ln>
              <a:noFill/>
            </a:ln>
            <a:effectLst>
              <a:outerShdw blurRad="190500" dist="228600" dir="2700000" algn="ctr">
                <a:srgbClr val="000000">
                  <a:alpha val="30000"/>
                </a:srgbClr>
              </a:outerShdw>
            </a:effectLst>
            <a:sp3d prstMaterial="matte">
              <a:bevelT w="127000" h="63500"/>
            </a:sp3d>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323" y="1627691"/>
              <a:ext cx="2367247" cy="3980877"/>
            </a:xfrm>
            <a:prstGeom prst="rect">
              <a:avLst/>
            </a:prstGeom>
            <a:ln>
              <a:noFill/>
            </a:ln>
            <a:effectLst>
              <a:outerShdw blurRad="190500" dist="228600" dir="2700000" algn="ctr">
                <a:srgbClr val="000000">
                  <a:alpha val="30000"/>
                </a:srgbClr>
              </a:outerShdw>
            </a:effectLst>
            <a:sp3d prstMaterial="matte">
              <a:bevelT w="127000" h="63500"/>
            </a:sp3d>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93" y="1634907"/>
              <a:ext cx="2246060" cy="3992996"/>
            </a:xfrm>
            <a:prstGeom prst="rect">
              <a:avLst/>
            </a:prstGeom>
            <a:ln>
              <a:noFill/>
            </a:ln>
            <a:effectLst>
              <a:outerShdw blurRad="190500" dist="228600" dir="2700000" algn="ctr">
                <a:srgbClr val="000000">
                  <a:alpha val="30000"/>
                </a:srgbClr>
              </a:outerShdw>
            </a:effectLst>
            <a:sp3d prstMaterial="matte">
              <a:bevelT w="127000" h="63500"/>
            </a:sp3d>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9159" y="1640455"/>
              <a:ext cx="2318757" cy="3987448"/>
            </a:xfrm>
            <a:prstGeom prst="rect">
              <a:avLst/>
            </a:prstGeom>
            <a:ln>
              <a:noFill/>
            </a:ln>
            <a:effectLst>
              <a:outerShdw blurRad="190500" dist="228600" dir="2700000" algn="ctr">
                <a:srgbClr val="000000">
                  <a:alpha val="30000"/>
                </a:srgbClr>
              </a:outerShdw>
            </a:effectLst>
            <a:sp3d prstMaterial="matte">
              <a:bevelT w="127000" h="63500"/>
            </a:sp3d>
          </p:spPr>
        </p:pic>
      </p:grpSp>
    </p:spTree>
    <p:extLst>
      <p:ext uri="{BB962C8B-B14F-4D97-AF65-F5344CB8AC3E}">
        <p14:creationId xmlns:p14="http://schemas.microsoft.com/office/powerpoint/2010/main" val="323317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REVIEW</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323275" y="1661545"/>
            <a:ext cx="9545451" cy="4157999"/>
            <a:chOff x="1047521" y="1488749"/>
            <a:chExt cx="9545451" cy="4157999"/>
          </a:xfrm>
          <a:scene3d>
            <a:camera prst="orthographicFront">
              <a:rot lat="0" lon="0" rev="0"/>
            </a:camera>
            <a:lightRig rig="glow" dir="t">
              <a:rot lat="0" lon="0" rev="4800000"/>
            </a:lightRig>
          </a:scene3d>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315" y="1488750"/>
              <a:ext cx="2338874" cy="4157998"/>
            </a:xfrm>
            <a:prstGeom prst="rect">
              <a:avLst/>
            </a:prstGeom>
            <a:ln>
              <a:noFill/>
            </a:ln>
            <a:effectLst>
              <a:outerShdw blurRad="190500" dist="228600" dir="2700000" algn="ctr">
                <a:srgbClr val="000000">
                  <a:alpha val="30000"/>
                </a:srgbClr>
              </a:outerShdw>
            </a:effectLst>
            <a:sp3d prstMaterial="matte">
              <a:bevelT w="127000" h="63500"/>
            </a:sp3d>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6966" y="1488749"/>
              <a:ext cx="2338874" cy="4157998"/>
            </a:xfrm>
            <a:prstGeom prst="rect">
              <a:avLst/>
            </a:prstGeom>
            <a:ln>
              <a:noFill/>
            </a:ln>
            <a:effectLst>
              <a:outerShdw blurRad="190500" dist="228600" dir="2700000" algn="ctr">
                <a:srgbClr val="000000">
                  <a:alpha val="30000"/>
                </a:srgbClr>
              </a:outerShdw>
            </a:effectLst>
            <a:sp3d prstMaterial="matte">
              <a:bevelT w="127000" h="63500"/>
            </a:sp3d>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521" y="1488749"/>
              <a:ext cx="2338874" cy="4157998"/>
            </a:xfrm>
            <a:prstGeom prst="rect">
              <a:avLst/>
            </a:prstGeom>
            <a:ln>
              <a:noFill/>
            </a:ln>
            <a:effectLst>
              <a:outerShdw blurRad="190500" dist="228600" dir="2700000" algn="ctr">
                <a:srgbClr val="000000">
                  <a:alpha val="30000"/>
                </a:srgbClr>
              </a:outerShdw>
            </a:effectLst>
            <a:sp3d prstMaterial="matte">
              <a:bevelT w="127000" h="63500"/>
            </a:sp3d>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5664" y="1488749"/>
              <a:ext cx="2327308" cy="4137437"/>
            </a:xfrm>
            <a:prstGeom prst="rect">
              <a:avLst/>
            </a:prstGeom>
            <a:ln>
              <a:noFill/>
            </a:ln>
            <a:effectLst>
              <a:outerShdw blurRad="190500" dist="228600" dir="2700000" algn="ctr">
                <a:srgbClr val="000000">
                  <a:alpha val="30000"/>
                </a:srgbClr>
              </a:outerShdw>
            </a:effectLst>
            <a:sp3d prstMaterial="matte">
              <a:bevelT w="127000" h="63500"/>
            </a:sp3d>
          </p:spPr>
        </p:pic>
      </p:grpSp>
    </p:spTree>
    <p:extLst>
      <p:ext uri="{BB962C8B-B14F-4D97-AF65-F5344CB8AC3E}">
        <p14:creationId xmlns:p14="http://schemas.microsoft.com/office/powerpoint/2010/main" val="465867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152842" y="4928462"/>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REVIEW</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2111699" y="1414608"/>
            <a:ext cx="7968603" cy="4652286"/>
            <a:chOff x="1864714" y="1653217"/>
            <a:chExt cx="7968603" cy="4652286"/>
          </a:xfrm>
          <a:scene3d>
            <a:camera prst="orthographicFront">
              <a:rot lat="0" lon="0" rev="0"/>
            </a:camera>
            <a:lightRig rig="glow" dir="t">
              <a:rot lat="0" lon="0" rev="4800000"/>
            </a:lightRig>
          </a:scene3d>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35" y="1653217"/>
              <a:ext cx="2636882" cy="4652285"/>
            </a:xfrm>
            <a:prstGeom prst="rect">
              <a:avLst/>
            </a:prstGeom>
            <a:ln>
              <a:noFill/>
            </a:ln>
            <a:effectLst>
              <a:outerShdw blurRad="190500" dist="228600" dir="2700000" algn="ctr">
                <a:srgbClr val="000000">
                  <a:alpha val="30000"/>
                </a:srgbClr>
              </a:outerShdw>
            </a:effectLst>
            <a:sp3d prstMaterial="matte">
              <a:bevelT w="127000" h="63500"/>
            </a:sp3d>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4766" y="1653219"/>
              <a:ext cx="2583470" cy="4652284"/>
            </a:xfrm>
            <a:prstGeom prst="rect">
              <a:avLst/>
            </a:prstGeom>
            <a:ln>
              <a:noFill/>
            </a:ln>
            <a:effectLst>
              <a:outerShdw blurRad="190500" dist="228600" dir="2700000" algn="ctr">
                <a:srgbClr val="000000">
                  <a:alpha val="30000"/>
                </a:srgbClr>
              </a:outerShdw>
            </a:effectLst>
            <a:sp3d prstMaterial="matte">
              <a:bevelT w="127000" h="63500"/>
            </a:sp3d>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714" y="1653218"/>
              <a:ext cx="2616910" cy="4652285"/>
            </a:xfrm>
            <a:prstGeom prst="rect">
              <a:avLst/>
            </a:prstGeom>
            <a:ln>
              <a:noFill/>
            </a:ln>
            <a:effectLst>
              <a:outerShdw blurRad="190500" dist="228600" dir="2700000" algn="ctr">
                <a:srgbClr val="000000">
                  <a:alpha val="30000"/>
                </a:srgbClr>
              </a:outerShdw>
            </a:effectLst>
            <a:sp3d prstMaterial="matte">
              <a:bevelT w="127000" h="63500"/>
            </a:sp3d>
          </p:spPr>
        </p:pic>
      </p:grpSp>
    </p:spTree>
    <p:extLst>
      <p:ext uri="{BB962C8B-B14F-4D97-AF65-F5344CB8AC3E}">
        <p14:creationId xmlns:p14="http://schemas.microsoft.com/office/powerpoint/2010/main" val="1825609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a:xfrm>
            <a:off x="925898" y="315786"/>
            <a:ext cx="10515600" cy="1325563"/>
          </a:xfrm>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USE CASE</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4110986" y="571879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4022481" y="5503750"/>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Arrow Connector 107"/>
          <p:cNvCxnSpPr>
            <a:stCxn id="2" idx="6"/>
            <a:endCxn id="106" idx="2"/>
          </p:cNvCxnSpPr>
          <p:nvPr/>
        </p:nvCxnSpPr>
        <p:spPr>
          <a:xfrm>
            <a:off x="2449535" y="2275594"/>
            <a:ext cx="1714487" cy="1610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4" name="Group 113"/>
          <p:cNvGrpSpPr/>
          <p:nvPr/>
        </p:nvGrpSpPr>
        <p:grpSpPr>
          <a:xfrm>
            <a:off x="1831100" y="851160"/>
            <a:ext cx="6448556" cy="4026414"/>
            <a:chOff x="1707179" y="1915851"/>
            <a:chExt cx="6448556" cy="4026414"/>
          </a:xfrm>
        </p:grpSpPr>
        <p:grpSp>
          <p:nvGrpSpPr>
            <p:cNvPr id="110" name="Group 109"/>
            <p:cNvGrpSpPr/>
            <p:nvPr/>
          </p:nvGrpSpPr>
          <p:grpSpPr>
            <a:xfrm>
              <a:off x="1707179" y="1915851"/>
              <a:ext cx="6448556" cy="3309440"/>
              <a:chOff x="1707179" y="1915851"/>
              <a:chExt cx="6448556" cy="3309440"/>
            </a:xfrm>
          </p:grpSpPr>
          <p:grpSp>
            <p:nvGrpSpPr>
              <p:cNvPr id="105" name="Group 104"/>
              <p:cNvGrpSpPr/>
              <p:nvPr/>
            </p:nvGrpSpPr>
            <p:grpSpPr>
              <a:xfrm>
                <a:off x="1707179" y="1915851"/>
                <a:ext cx="6448556" cy="2906971"/>
                <a:chOff x="1707179" y="1915851"/>
                <a:chExt cx="6448556" cy="2906971"/>
              </a:xfrm>
            </p:grpSpPr>
            <p:grpSp>
              <p:nvGrpSpPr>
                <p:cNvPr id="82" name="Group 81"/>
                <p:cNvGrpSpPr/>
                <p:nvPr/>
              </p:nvGrpSpPr>
              <p:grpSpPr>
                <a:xfrm>
                  <a:off x="1707179" y="1915851"/>
                  <a:ext cx="6448556" cy="2589944"/>
                  <a:chOff x="1144597" y="375058"/>
                  <a:chExt cx="6448556" cy="2589944"/>
                </a:xfrm>
              </p:grpSpPr>
              <p:grpSp>
                <p:nvGrpSpPr>
                  <p:cNvPr id="58" name="Group 57"/>
                  <p:cNvGrpSpPr/>
                  <p:nvPr/>
                </p:nvGrpSpPr>
                <p:grpSpPr>
                  <a:xfrm rot="12007535">
                    <a:off x="4734575" y="2222704"/>
                    <a:ext cx="975050" cy="45719"/>
                    <a:chOff x="3180451" y="4058680"/>
                    <a:chExt cx="1408209" cy="12476"/>
                  </a:xfrm>
                </p:grpSpPr>
                <p:cxnSp>
                  <p:nvCxnSpPr>
                    <p:cNvPr id="59" name="Straight Connector 58"/>
                    <p:cNvCxnSpPr/>
                    <p:nvPr/>
                  </p:nvCxnSpPr>
                  <p:spPr>
                    <a:xfrm flipV="1">
                      <a:off x="3180451" y="4059382"/>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410232" y="4060084"/>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614935" y="4058680"/>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844716" y="4059382"/>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1326" y="4064961"/>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321107" y="406566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439140" y="4071156"/>
                      <a:ext cx="14952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78" name="Group 77"/>
                  <p:cNvGrpSpPr/>
                  <p:nvPr/>
                </p:nvGrpSpPr>
                <p:grpSpPr>
                  <a:xfrm>
                    <a:off x="1144597" y="375058"/>
                    <a:ext cx="6448556" cy="2589944"/>
                    <a:chOff x="1144597" y="375058"/>
                    <a:chExt cx="6448556" cy="2449486"/>
                  </a:xfrm>
                </p:grpSpPr>
                <p:grpSp>
                  <p:nvGrpSpPr>
                    <p:cNvPr id="24" name="Group 23"/>
                    <p:cNvGrpSpPr/>
                    <p:nvPr/>
                  </p:nvGrpSpPr>
                  <p:grpSpPr>
                    <a:xfrm>
                      <a:off x="1144597" y="1541014"/>
                      <a:ext cx="924791" cy="1185218"/>
                      <a:chOff x="974879" y="1123017"/>
                      <a:chExt cx="924791" cy="1185218"/>
                    </a:xfrm>
                  </p:grpSpPr>
                  <p:sp>
                    <p:nvSpPr>
                      <p:cNvPr id="2" name="Oval 1"/>
                      <p:cNvSpPr/>
                      <p:nvPr/>
                    </p:nvSpPr>
                    <p:spPr>
                      <a:xfrm>
                        <a:off x="1161806" y="1123017"/>
                        <a:ext cx="431508" cy="362456"/>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974879" y="1474453"/>
                        <a:ext cx="924791" cy="833782"/>
                        <a:chOff x="474522" y="534318"/>
                        <a:chExt cx="1399309" cy="1563107"/>
                      </a:xfrm>
                    </p:grpSpPr>
                    <p:cxnSp>
                      <p:nvCxnSpPr>
                        <p:cNvPr id="6" name="Straight Connector 5"/>
                        <p:cNvCxnSpPr/>
                        <p:nvPr/>
                      </p:nvCxnSpPr>
                      <p:spPr>
                        <a:xfrm>
                          <a:off x="1078110" y="534318"/>
                          <a:ext cx="1723" cy="96742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74522" y="852192"/>
                          <a:ext cx="1399309" cy="5541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1822" y="1486824"/>
                          <a:ext cx="598374" cy="61060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10196" y="1524156"/>
                          <a:ext cx="657668" cy="52954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26" name="Oval 25"/>
                    <p:cNvSpPr/>
                    <p:nvPr/>
                  </p:nvSpPr>
                  <p:spPr>
                    <a:xfrm>
                      <a:off x="3593112" y="1007397"/>
                      <a:ext cx="995548" cy="429870"/>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Login</a:t>
                      </a:r>
                      <a:endParaRPr lang="en-GB" dirty="0"/>
                    </a:p>
                  </p:txBody>
                </p:sp>
                <p:sp>
                  <p:nvSpPr>
                    <p:cNvPr id="27" name="Oval 26"/>
                    <p:cNvSpPr/>
                    <p:nvPr/>
                  </p:nvSpPr>
                  <p:spPr>
                    <a:xfrm>
                      <a:off x="5630268" y="375058"/>
                      <a:ext cx="1962885" cy="63531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Username &amp; password</a:t>
                      </a:r>
                      <a:endParaRPr lang="en-GB" dirty="0"/>
                    </a:p>
                  </p:txBody>
                </p:sp>
                <p:sp>
                  <p:nvSpPr>
                    <p:cNvPr id="28" name="Oval 27"/>
                    <p:cNvSpPr/>
                    <p:nvPr/>
                  </p:nvSpPr>
                  <p:spPr>
                    <a:xfrm>
                      <a:off x="3317013" y="1797540"/>
                      <a:ext cx="1421167" cy="429870"/>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Register</a:t>
                      </a:r>
                      <a:endParaRPr lang="en-GB" dirty="0"/>
                    </a:p>
                  </p:txBody>
                </p:sp>
                <p:sp>
                  <p:nvSpPr>
                    <p:cNvPr id="29" name="Oval 28"/>
                    <p:cNvSpPr/>
                    <p:nvPr/>
                  </p:nvSpPr>
                  <p:spPr>
                    <a:xfrm>
                      <a:off x="5630268" y="1337958"/>
                      <a:ext cx="1962885" cy="63531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Show Error Message</a:t>
                      </a:r>
                      <a:endParaRPr lang="en-GB" dirty="0"/>
                    </a:p>
                  </p:txBody>
                </p:sp>
                <p:sp>
                  <p:nvSpPr>
                    <p:cNvPr id="30" name="Oval 29"/>
                    <p:cNvSpPr/>
                    <p:nvPr/>
                  </p:nvSpPr>
                  <p:spPr>
                    <a:xfrm>
                      <a:off x="5630267" y="2189227"/>
                      <a:ext cx="1962885" cy="63531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Email Verification</a:t>
                      </a:r>
                      <a:endParaRPr lang="en-GB" dirty="0"/>
                    </a:p>
                  </p:txBody>
                </p:sp>
                <p:cxnSp>
                  <p:nvCxnSpPr>
                    <p:cNvPr id="32" name="Straight Arrow Connector 31"/>
                    <p:cNvCxnSpPr>
                      <a:stCxn id="2" idx="6"/>
                      <a:endCxn id="26" idx="2"/>
                    </p:cNvCxnSpPr>
                    <p:nvPr/>
                  </p:nvCxnSpPr>
                  <p:spPr>
                    <a:xfrm flipV="1">
                      <a:off x="1763032" y="1222333"/>
                      <a:ext cx="1830080" cy="49990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 idx="6"/>
                      <a:endCxn id="28" idx="2"/>
                    </p:cNvCxnSpPr>
                    <p:nvPr/>
                  </p:nvCxnSpPr>
                  <p:spPr>
                    <a:xfrm>
                      <a:off x="1763032" y="1722242"/>
                      <a:ext cx="1553981" cy="29023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20712407">
                      <a:off x="4236347" y="816575"/>
                      <a:ext cx="1408795" cy="12476"/>
                      <a:chOff x="3179865" y="4058680"/>
                      <a:chExt cx="1408795" cy="12476"/>
                    </a:xfrm>
                  </p:grpSpPr>
                  <p:cxnSp>
                    <p:nvCxnSpPr>
                      <p:cNvPr id="38" name="Straight Connector 37"/>
                      <p:cNvCxnSpPr/>
                      <p:nvPr/>
                    </p:nvCxnSpPr>
                    <p:spPr>
                      <a:xfrm flipV="1">
                        <a:off x="3179865" y="405921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410232" y="406008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14935" y="40586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844716"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091326" y="4064961"/>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321107" y="4065663"/>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439140" y="4071156"/>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rot="12007535">
                      <a:off x="4610117" y="1435793"/>
                      <a:ext cx="1063496" cy="45719"/>
                      <a:chOff x="3180451" y="4058680"/>
                      <a:chExt cx="1408209" cy="12476"/>
                    </a:xfrm>
                  </p:grpSpPr>
                  <p:cxnSp>
                    <p:nvCxnSpPr>
                      <p:cNvPr id="51" name="Straight Connector 50"/>
                      <p:cNvCxnSpPr/>
                      <p:nvPr/>
                    </p:nvCxnSpPr>
                    <p:spPr>
                      <a:xfrm flipV="1">
                        <a:off x="3180451"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410232" y="406008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614935" y="40586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844716"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4091326" y="4064961"/>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321107" y="4065663"/>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39140" y="4071156"/>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rot="806458">
                      <a:off x="4261836" y="2396288"/>
                      <a:ext cx="1408209" cy="12476"/>
                      <a:chOff x="3180451" y="4058680"/>
                      <a:chExt cx="1408209" cy="12476"/>
                    </a:xfrm>
                  </p:grpSpPr>
                  <p:cxnSp>
                    <p:nvCxnSpPr>
                      <p:cNvPr id="67" name="Straight Connector 66"/>
                      <p:cNvCxnSpPr/>
                      <p:nvPr/>
                    </p:nvCxnSpPr>
                    <p:spPr>
                      <a:xfrm flipV="1">
                        <a:off x="3180451"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3410232" y="406008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614935" y="40586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844716"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091326" y="4064961"/>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4321107" y="4065663"/>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439140" y="4071156"/>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rot="20737808">
                      <a:off x="4383946" y="485158"/>
                      <a:ext cx="918074" cy="369332"/>
                    </a:xfrm>
                    <a:prstGeom prst="rect">
                      <a:avLst/>
                    </a:prstGeom>
                    <a:noFill/>
                    <a:ln>
                      <a:noFill/>
                    </a:ln>
                  </p:spPr>
                  <p:txBody>
                    <a:bodyPr wrap="square" rtlCol="0">
                      <a:spAutoFit/>
                    </a:bodyPr>
                    <a:lstStyle/>
                    <a:p>
                      <a:r>
                        <a:rPr lang="en-US" dirty="0" smtClean="0"/>
                        <a:t>include</a:t>
                      </a:r>
                      <a:endParaRPr lang="en-GB" dirty="0"/>
                    </a:p>
                  </p:txBody>
                </p:sp>
                <p:sp>
                  <p:nvSpPr>
                    <p:cNvPr id="75" name="TextBox 74"/>
                    <p:cNvSpPr txBox="1"/>
                    <p:nvPr/>
                  </p:nvSpPr>
                  <p:spPr>
                    <a:xfrm rot="756018">
                      <a:off x="4378556" y="2431876"/>
                      <a:ext cx="918074" cy="369332"/>
                    </a:xfrm>
                    <a:prstGeom prst="rect">
                      <a:avLst/>
                    </a:prstGeom>
                    <a:noFill/>
                    <a:ln>
                      <a:noFill/>
                    </a:ln>
                  </p:spPr>
                  <p:txBody>
                    <a:bodyPr wrap="square" rtlCol="0">
                      <a:spAutoFit/>
                    </a:bodyPr>
                    <a:lstStyle/>
                    <a:p>
                      <a:r>
                        <a:rPr lang="en-US" dirty="0" smtClean="0"/>
                        <a:t>include</a:t>
                      </a:r>
                      <a:endParaRPr lang="en-GB" dirty="0"/>
                    </a:p>
                  </p:txBody>
                </p:sp>
                <p:sp>
                  <p:nvSpPr>
                    <p:cNvPr id="76" name="TextBox 75"/>
                    <p:cNvSpPr txBox="1"/>
                    <p:nvPr/>
                  </p:nvSpPr>
                  <p:spPr>
                    <a:xfrm rot="1382777">
                      <a:off x="4799012" y="1181098"/>
                      <a:ext cx="918074" cy="369332"/>
                    </a:xfrm>
                    <a:prstGeom prst="rect">
                      <a:avLst/>
                    </a:prstGeom>
                    <a:noFill/>
                    <a:ln>
                      <a:noFill/>
                    </a:ln>
                  </p:spPr>
                  <p:txBody>
                    <a:bodyPr wrap="square" rtlCol="0">
                      <a:spAutoFit/>
                    </a:bodyPr>
                    <a:lstStyle/>
                    <a:p>
                      <a:r>
                        <a:rPr lang="en-US" dirty="0" smtClean="0"/>
                        <a:t>extend</a:t>
                      </a:r>
                      <a:endParaRPr lang="en-GB" dirty="0"/>
                    </a:p>
                  </p:txBody>
                </p:sp>
                <p:sp>
                  <p:nvSpPr>
                    <p:cNvPr id="77" name="TextBox 76"/>
                    <p:cNvSpPr txBox="1"/>
                    <p:nvPr/>
                  </p:nvSpPr>
                  <p:spPr>
                    <a:xfrm rot="1382777">
                      <a:off x="5026997" y="1776599"/>
                      <a:ext cx="918074" cy="369332"/>
                    </a:xfrm>
                    <a:prstGeom prst="rect">
                      <a:avLst/>
                    </a:prstGeom>
                    <a:noFill/>
                    <a:ln>
                      <a:noFill/>
                    </a:ln>
                  </p:spPr>
                  <p:txBody>
                    <a:bodyPr wrap="square" rtlCol="0">
                      <a:spAutoFit/>
                    </a:bodyPr>
                    <a:lstStyle/>
                    <a:p>
                      <a:r>
                        <a:rPr lang="en-US" dirty="0" smtClean="0"/>
                        <a:t>extend</a:t>
                      </a:r>
                      <a:endParaRPr lang="en-GB" dirty="0"/>
                    </a:p>
                  </p:txBody>
                </p:sp>
              </p:grpSp>
            </p:grpSp>
            <p:sp>
              <p:nvSpPr>
                <p:cNvPr id="103" name="TextBox 102"/>
                <p:cNvSpPr txBox="1"/>
                <p:nvPr/>
              </p:nvSpPr>
              <p:spPr>
                <a:xfrm>
                  <a:off x="1757471" y="4453490"/>
                  <a:ext cx="675185" cy="369332"/>
                </a:xfrm>
                <a:prstGeom prst="rect">
                  <a:avLst/>
                </a:prstGeom>
                <a:noFill/>
              </p:spPr>
              <p:txBody>
                <a:bodyPr wrap="none" rtlCol="0">
                  <a:spAutoFit/>
                </a:bodyPr>
                <a:lstStyle/>
                <a:p>
                  <a:r>
                    <a:rPr lang="en-US" dirty="0" smtClean="0"/>
                    <a:t>USER</a:t>
                  </a:r>
                  <a:endParaRPr lang="en-GB" dirty="0"/>
                </a:p>
              </p:txBody>
            </p:sp>
          </p:grpSp>
          <p:sp>
            <p:nvSpPr>
              <p:cNvPr id="106" name="Oval 105"/>
              <p:cNvSpPr/>
              <p:nvPr/>
            </p:nvSpPr>
            <p:spPr>
              <a:xfrm>
                <a:off x="4040101" y="4676662"/>
                <a:ext cx="2521321" cy="548629"/>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Search nearby Ambulance</a:t>
                </a:r>
                <a:endParaRPr lang="en-GB" dirty="0"/>
              </a:p>
            </p:txBody>
          </p:sp>
        </p:grpSp>
        <p:sp>
          <p:nvSpPr>
            <p:cNvPr id="111" name="Oval 110"/>
            <p:cNvSpPr/>
            <p:nvPr/>
          </p:nvSpPr>
          <p:spPr>
            <a:xfrm>
              <a:off x="4058847" y="5393636"/>
              <a:ext cx="2521321" cy="548629"/>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Contact Donor</a:t>
              </a:r>
              <a:endParaRPr lang="en-GB" dirty="0"/>
            </a:p>
          </p:txBody>
        </p:sp>
      </p:grpSp>
      <p:cxnSp>
        <p:nvCxnSpPr>
          <p:cNvPr id="113" name="Straight Arrow Connector 112"/>
          <p:cNvCxnSpPr>
            <a:stCxn id="2" idx="6"/>
            <a:endCxn id="111" idx="2"/>
          </p:cNvCxnSpPr>
          <p:nvPr/>
        </p:nvCxnSpPr>
        <p:spPr>
          <a:xfrm>
            <a:off x="2449535" y="2275594"/>
            <a:ext cx="1733233" cy="2327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Oval 114"/>
          <p:cNvSpPr/>
          <p:nvPr/>
        </p:nvSpPr>
        <p:spPr>
          <a:xfrm>
            <a:off x="7827221" y="4255326"/>
            <a:ext cx="2277860" cy="67174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Donation Time Verification</a:t>
            </a:r>
            <a:endParaRPr lang="en-GB" dirty="0"/>
          </a:p>
        </p:txBody>
      </p:sp>
      <p:grpSp>
        <p:nvGrpSpPr>
          <p:cNvPr id="123" name="Group 122"/>
          <p:cNvGrpSpPr/>
          <p:nvPr/>
        </p:nvGrpSpPr>
        <p:grpSpPr>
          <a:xfrm rot="1128321">
            <a:off x="6811774" y="4460368"/>
            <a:ext cx="972877" cy="305066"/>
            <a:chOff x="5094027" y="1322600"/>
            <a:chExt cx="1370832" cy="305066"/>
          </a:xfrm>
        </p:grpSpPr>
        <p:cxnSp>
          <p:nvCxnSpPr>
            <p:cNvPr id="116" name="Straight Connector 115"/>
            <p:cNvCxnSpPr/>
            <p:nvPr/>
          </p:nvCxnSpPr>
          <p:spPr>
            <a:xfrm rot="20712407" flipV="1">
              <a:off x="5094027" y="1627666"/>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20712407" flipV="1">
              <a:off x="5316993" y="1569735"/>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20712407" flipV="1">
              <a:off x="5514532" y="1516033"/>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20712407" flipV="1">
              <a:off x="5736886" y="14580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20712407" flipV="1">
              <a:off x="5976828" y="1400816"/>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20712407" flipV="1">
              <a:off x="6200698" y="1354537"/>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20712407">
              <a:off x="6315339" y="1322600"/>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TextBox 123"/>
          <p:cNvSpPr txBox="1"/>
          <p:nvPr/>
        </p:nvSpPr>
        <p:spPr>
          <a:xfrm rot="177343">
            <a:off x="6898513" y="4146608"/>
            <a:ext cx="918074" cy="390510"/>
          </a:xfrm>
          <a:prstGeom prst="rect">
            <a:avLst/>
          </a:prstGeom>
          <a:noFill/>
          <a:ln>
            <a:noFill/>
          </a:ln>
        </p:spPr>
        <p:txBody>
          <a:bodyPr wrap="square" rtlCol="0">
            <a:spAutoFit/>
          </a:bodyPr>
          <a:lstStyle/>
          <a:p>
            <a:r>
              <a:rPr lang="en-US" dirty="0" smtClean="0"/>
              <a:t>include</a:t>
            </a:r>
            <a:endParaRPr lang="en-GB" dirty="0"/>
          </a:p>
        </p:txBody>
      </p:sp>
    </p:spTree>
    <p:extLst>
      <p:ext uri="{BB962C8B-B14F-4D97-AF65-F5344CB8AC3E}">
        <p14:creationId xmlns:p14="http://schemas.microsoft.com/office/powerpoint/2010/main" val="1929544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479</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Agency FB</vt:lpstr>
      <vt:lpstr>Arial</vt:lpstr>
      <vt:lpstr>Calibri</vt:lpstr>
      <vt:lpstr>Calibri Light</vt:lpstr>
      <vt:lpstr>Office Theme</vt:lpstr>
      <vt:lpstr>EM-HEALTH 24/7</vt:lpstr>
      <vt:lpstr>Presented By</vt:lpstr>
      <vt:lpstr>INTROUCTION</vt:lpstr>
      <vt:lpstr>Motivation for choosing Health care app</vt:lpstr>
      <vt:lpstr>APP FEATURE</vt:lpstr>
      <vt:lpstr>APP REVIEW</vt:lpstr>
      <vt:lpstr>APP REVIEW</vt:lpstr>
      <vt:lpstr>APP REVIEW</vt:lpstr>
      <vt:lpstr>USE CASE</vt:lpstr>
      <vt:lpstr>Future Work</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24/7</dc:title>
  <dc:creator>Cloud The Joker</dc:creator>
  <cp:lastModifiedBy>Windows User</cp:lastModifiedBy>
  <cp:revision>36</cp:revision>
  <dcterms:created xsi:type="dcterms:W3CDTF">2018-11-14T04:10:17Z</dcterms:created>
  <dcterms:modified xsi:type="dcterms:W3CDTF">2018-11-14T21:12:35Z</dcterms:modified>
</cp:coreProperties>
</file>