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83" r:id="rId2"/>
    <p:sldId id="284" r:id="rId3"/>
    <p:sldId id="285" r:id="rId4"/>
    <p:sldId id="287" r:id="rId5"/>
    <p:sldId id="286" r:id="rId6"/>
    <p:sldId id="357" r:id="rId7"/>
    <p:sldId id="358" r:id="rId8"/>
    <p:sldId id="292" r:id="rId9"/>
    <p:sldId id="308" r:id="rId10"/>
    <p:sldId id="291" r:id="rId11"/>
    <p:sldId id="333" r:id="rId12"/>
    <p:sldId id="335" r:id="rId13"/>
    <p:sldId id="336" r:id="rId14"/>
    <p:sldId id="337" r:id="rId15"/>
    <p:sldId id="338" r:id="rId16"/>
    <p:sldId id="339" r:id="rId17"/>
    <p:sldId id="340" r:id="rId18"/>
    <p:sldId id="345" r:id="rId19"/>
    <p:sldId id="315" r:id="rId20"/>
    <p:sldId id="349" r:id="rId21"/>
    <p:sldId id="350" r:id="rId22"/>
    <p:sldId id="351" r:id="rId23"/>
    <p:sldId id="347" r:id="rId24"/>
    <p:sldId id="348" r:id="rId25"/>
    <p:sldId id="359" r:id="rId26"/>
    <p:sldId id="353" r:id="rId27"/>
    <p:sldId id="354" r:id="rId28"/>
    <p:sldId id="324" r:id="rId29"/>
    <p:sldId id="325" r:id="rId30"/>
    <p:sldId id="356" r:id="rId3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1F6"/>
    <a:srgbClr val="6593BC"/>
    <a:srgbClr val="618EB5"/>
    <a:srgbClr val="6B99C3"/>
    <a:srgbClr val="6F9EC7"/>
    <a:srgbClr val="F3F9FA"/>
    <a:srgbClr val="BBE0E3"/>
    <a:srgbClr val="C8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7167" autoAdjust="0"/>
  </p:normalViewPr>
  <p:slideViewPr>
    <p:cSldViewPr>
      <p:cViewPr varScale="1">
        <p:scale>
          <a:sx n="89" d="100"/>
          <a:sy n="89" d="100"/>
        </p:scale>
        <p:origin x="115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970F8-4096-4528-8E96-04A170BC08C2}" type="doc">
      <dgm:prSet loTypeId="urn:microsoft.com/office/officeart/2009/3/layout/SubStep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4AABA8-0781-4018-9956-399188337434}">
      <dgm:prSet phldrT="[Text]"/>
      <dgm:spPr/>
      <dgm:t>
        <a:bodyPr/>
        <a:lstStyle/>
        <a:p>
          <a:r>
            <a:rPr lang="en-US" dirty="0" smtClean="0"/>
            <a:t>Introduction</a:t>
          </a:r>
        </a:p>
      </dgm:t>
    </dgm:pt>
    <dgm:pt modelId="{091C0551-B232-4170-9068-33BB9545E953}" type="parTrans" cxnId="{1EA34A0A-A03F-410F-9109-5106717055C5}">
      <dgm:prSet/>
      <dgm:spPr/>
      <dgm:t>
        <a:bodyPr/>
        <a:lstStyle/>
        <a:p>
          <a:endParaRPr lang="en-US"/>
        </a:p>
      </dgm:t>
    </dgm:pt>
    <dgm:pt modelId="{2974BB0C-C3C1-4561-A039-8F55F490765E}" type="sibTrans" cxnId="{1EA34A0A-A03F-410F-9109-5106717055C5}">
      <dgm:prSet/>
      <dgm:spPr/>
      <dgm:t>
        <a:bodyPr/>
        <a:lstStyle/>
        <a:p>
          <a:endParaRPr lang="en-US"/>
        </a:p>
      </dgm:t>
    </dgm:pt>
    <dgm:pt modelId="{BB8FD50F-BF72-4063-AFDA-7E509438B9C2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64EC34A3-7F17-4D6B-AB52-0EC81D895CEA}" type="parTrans" cxnId="{A141CE59-F161-400A-BDDD-87A811509090}">
      <dgm:prSet/>
      <dgm:spPr/>
      <dgm:t>
        <a:bodyPr/>
        <a:lstStyle/>
        <a:p>
          <a:endParaRPr lang="en-US"/>
        </a:p>
      </dgm:t>
    </dgm:pt>
    <dgm:pt modelId="{EF199CCD-474A-43C2-A98C-50E963604C87}" type="sibTrans" cxnId="{A141CE59-F161-400A-BDDD-87A811509090}">
      <dgm:prSet/>
      <dgm:spPr/>
      <dgm:t>
        <a:bodyPr/>
        <a:lstStyle/>
        <a:p>
          <a:endParaRPr lang="en-US"/>
        </a:p>
      </dgm:t>
    </dgm:pt>
    <dgm:pt modelId="{BC55C511-EA72-4ACA-B27D-3278D783DBC6}">
      <dgm:prSet phldrT="[Text]"/>
      <dgm:spPr/>
      <dgm:t>
        <a:bodyPr/>
        <a:lstStyle/>
        <a:p>
          <a:r>
            <a:rPr lang="en-US" dirty="0" smtClean="0"/>
            <a:t>Result &amp; Discussion</a:t>
          </a:r>
          <a:endParaRPr lang="en-US" dirty="0"/>
        </a:p>
      </dgm:t>
    </dgm:pt>
    <dgm:pt modelId="{D627BD63-4EED-4762-BA85-1DF2E2C19A85}" type="sibTrans" cxnId="{FC454645-C44B-41C5-B1B2-368C137B8756}">
      <dgm:prSet/>
      <dgm:spPr/>
      <dgm:t>
        <a:bodyPr/>
        <a:lstStyle/>
        <a:p>
          <a:endParaRPr lang="en-US"/>
        </a:p>
      </dgm:t>
    </dgm:pt>
    <dgm:pt modelId="{089B0120-C365-4E10-A318-AB40DD1D8423}" type="parTrans" cxnId="{FC454645-C44B-41C5-B1B2-368C137B8756}">
      <dgm:prSet/>
      <dgm:spPr/>
      <dgm:t>
        <a:bodyPr/>
        <a:lstStyle/>
        <a:p>
          <a:endParaRPr lang="en-US"/>
        </a:p>
      </dgm:t>
    </dgm:pt>
    <dgm:pt modelId="{4A295B7C-4101-466A-A4BF-0337F6E83000}">
      <dgm:prSet phldrT="[Text]"/>
      <dgm:spPr/>
      <dgm:t>
        <a:bodyPr/>
        <a:lstStyle/>
        <a:p>
          <a:r>
            <a:rPr lang="en-US" dirty="0" smtClean="0"/>
            <a:t>Methodology</a:t>
          </a:r>
          <a:endParaRPr lang="en-US" dirty="0"/>
        </a:p>
      </dgm:t>
    </dgm:pt>
    <dgm:pt modelId="{FE29679E-5FF8-47EE-ACE3-60DB761CCDA7}" type="sibTrans" cxnId="{E7516AB1-ED60-4ECA-892F-D275728700E2}">
      <dgm:prSet/>
      <dgm:spPr/>
      <dgm:t>
        <a:bodyPr/>
        <a:lstStyle/>
        <a:p>
          <a:endParaRPr lang="en-US"/>
        </a:p>
      </dgm:t>
    </dgm:pt>
    <dgm:pt modelId="{E4BDF166-3A84-4461-BFF1-A58C2F20C48F}" type="parTrans" cxnId="{E7516AB1-ED60-4ECA-892F-D275728700E2}">
      <dgm:prSet/>
      <dgm:spPr/>
      <dgm:t>
        <a:bodyPr/>
        <a:lstStyle/>
        <a:p>
          <a:endParaRPr lang="en-US"/>
        </a:p>
      </dgm:t>
    </dgm:pt>
    <dgm:pt modelId="{5FCCCB3D-6D03-4761-9402-3DD1610FA0E1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0C8DE685-765A-4CC6-8DE7-B1660FC45ABD}" type="sibTrans" cxnId="{CC9EB273-AB75-4606-B9F6-85913F655EE0}">
      <dgm:prSet/>
      <dgm:spPr/>
      <dgm:t>
        <a:bodyPr/>
        <a:lstStyle/>
        <a:p>
          <a:endParaRPr lang="en-US"/>
        </a:p>
      </dgm:t>
    </dgm:pt>
    <dgm:pt modelId="{704489A9-39BB-41FB-925E-DDB6B5DEC374}" type="parTrans" cxnId="{CC9EB273-AB75-4606-B9F6-85913F655EE0}">
      <dgm:prSet/>
      <dgm:spPr/>
      <dgm:t>
        <a:bodyPr/>
        <a:lstStyle/>
        <a:p>
          <a:endParaRPr lang="en-US"/>
        </a:p>
      </dgm:t>
    </dgm:pt>
    <dgm:pt modelId="{3B96C57B-364B-42F0-8614-A2115C312A37}" type="pres">
      <dgm:prSet presAssocID="{E4B970F8-4096-4528-8E96-04A170BC08C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06A12CE-B290-4D02-9E17-C0B7025FB58A}" type="pres">
      <dgm:prSet presAssocID="{1F4AABA8-0781-4018-9956-399188337434}" presName="parTx1" presStyleLbl="node1" presStyleIdx="0" presStyleCnt="5"/>
      <dgm:spPr/>
      <dgm:t>
        <a:bodyPr/>
        <a:lstStyle/>
        <a:p>
          <a:endParaRPr lang="en-US"/>
        </a:p>
      </dgm:t>
    </dgm:pt>
    <dgm:pt modelId="{5E2E3CC4-48EA-49D1-B31D-000D2C4184D7}" type="pres">
      <dgm:prSet presAssocID="{5FCCCB3D-6D03-4761-9402-3DD1610FA0E1}" presName="parTx2" presStyleLbl="node1" presStyleIdx="1" presStyleCnt="5"/>
      <dgm:spPr/>
      <dgm:t>
        <a:bodyPr/>
        <a:lstStyle/>
        <a:p>
          <a:endParaRPr lang="en-US"/>
        </a:p>
      </dgm:t>
    </dgm:pt>
    <dgm:pt modelId="{22C2DF98-52C0-417D-8449-5075E2165299}" type="pres">
      <dgm:prSet presAssocID="{4A295B7C-4101-466A-A4BF-0337F6E83000}" presName="parTx3" presStyleLbl="node1" presStyleIdx="2" presStyleCnt="5"/>
      <dgm:spPr/>
      <dgm:t>
        <a:bodyPr/>
        <a:lstStyle/>
        <a:p>
          <a:endParaRPr lang="en-US"/>
        </a:p>
      </dgm:t>
    </dgm:pt>
    <dgm:pt modelId="{D2FF4FA1-366D-4EAB-A34F-312395E72367}" type="pres">
      <dgm:prSet presAssocID="{BC55C511-EA72-4ACA-B27D-3278D783DBC6}" presName="parTx4" presStyleLbl="node1" presStyleIdx="3" presStyleCnt="5"/>
      <dgm:spPr/>
      <dgm:t>
        <a:bodyPr/>
        <a:lstStyle/>
        <a:p>
          <a:endParaRPr lang="en-US"/>
        </a:p>
      </dgm:t>
    </dgm:pt>
    <dgm:pt modelId="{B8D7BC39-7D78-470A-9CEB-5C9FEEFAD3F9}" type="pres">
      <dgm:prSet presAssocID="{BB8FD50F-BF72-4063-AFDA-7E509438B9C2}" presName="parTx5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B0A8310-B1C4-4B9B-90B0-4DFC34E45846}" type="presOf" srcId="{1F4AABA8-0781-4018-9956-399188337434}" destId="{E06A12CE-B290-4D02-9E17-C0B7025FB58A}" srcOrd="0" destOrd="0" presId="urn:microsoft.com/office/officeart/2009/3/layout/SubStepProcess"/>
    <dgm:cxn modelId="{1EA34A0A-A03F-410F-9109-5106717055C5}" srcId="{E4B970F8-4096-4528-8E96-04A170BC08C2}" destId="{1F4AABA8-0781-4018-9956-399188337434}" srcOrd="0" destOrd="0" parTransId="{091C0551-B232-4170-9068-33BB9545E953}" sibTransId="{2974BB0C-C3C1-4561-A039-8F55F490765E}"/>
    <dgm:cxn modelId="{A141CE59-F161-400A-BDDD-87A811509090}" srcId="{E4B970F8-4096-4528-8E96-04A170BC08C2}" destId="{BB8FD50F-BF72-4063-AFDA-7E509438B9C2}" srcOrd="4" destOrd="0" parTransId="{64EC34A3-7F17-4D6B-AB52-0EC81D895CEA}" sibTransId="{EF199CCD-474A-43C2-A98C-50E963604C87}"/>
    <dgm:cxn modelId="{E7516AB1-ED60-4ECA-892F-D275728700E2}" srcId="{E4B970F8-4096-4528-8E96-04A170BC08C2}" destId="{4A295B7C-4101-466A-A4BF-0337F6E83000}" srcOrd="2" destOrd="0" parTransId="{E4BDF166-3A84-4461-BFF1-A58C2F20C48F}" sibTransId="{FE29679E-5FF8-47EE-ACE3-60DB761CCDA7}"/>
    <dgm:cxn modelId="{CC9EB273-AB75-4606-B9F6-85913F655EE0}" srcId="{E4B970F8-4096-4528-8E96-04A170BC08C2}" destId="{5FCCCB3D-6D03-4761-9402-3DD1610FA0E1}" srcOrd="1" destOrd="0" parTransId="{704489A9-39BB-41FB-925E-DDB6B5DEC374}" sibTransId="{0C8DE685-765A-4CC6-8DE7-B1660FC45ABD}"/>
    <dgm:cxn modelId="{1F1AB019-B626-4493-A6E0-9BDC9D55D4A4}" type="presOf" srcId="{BC55C511-EA72-4ACA-B27D-3278D783DBC6}" destId="{D2FF4FA1-366D-4EAB-A34F-312395E72367}" srcOrd="0" destOrd="0" presId="urn:microsoft.com/office/officeart/2009/3/layout/SubStepProcess"/>
    <dgm:cxn modelId="{AE99B025-9B66-470D-86F1-EC847A505CE5}" type="presOf" srcId="{E4B970F8-4096-4528-8E96-04A170BC08C2}" destId="{3B96C57B-364B-42F0-8614-A2115C312A37}" srcOrd="0" destOrd="0" presId="urn:microsoft.com/office/officeart/2009/3/layout/SubStepProcess"/>
    <dgm:cxn modelId="{ED56BB0D-3DD5-4DFF-860B-FFE9FC5415FA}" type="presOf" srcId="{5FCCCB3D-6D03-4761-9402-3DD1610FA0E1}" destId="{5E2E3CC4-48EA-49D1-B31D-000D2C4184D7}" srcOrd="0" destOrd="0" presId="urn:microsoft.com/office/officeart/2009/3/layout/SubStepProcess"/>
    <dgm:cxn modelId="{B0BA097A-BA81-43C2-9C5F-00973BDD3239}" type="presOf" srcId="{4A295B7C-4101-466A-A4BF-0337F6E83000}" destId="{22C2DF98-52C0-417D-8449-5075E2165299}" srcOrd="0" destOrd="0" presId="urn:microsoft.com/office/officeart/2009/3/layout/SubStepProcess"/>
    <dgm:cxn modelId="{FC454645-C44B-41C5-B1B2-368C137B8756}" srcId="{E4B970F8-4096-4528-8E96-04A170BC08C2}" destId="{BC55C511-EA72-4ACA-B27D-3278D783DBC6}" srcOrd="3" destOrd="0" parTransId="{089B0120-C365-4E10-A318-AB40DD1D8423}" sibTransId="{D627BD63-4EED-4762-BA85-1DF2E2C19A85}"/>
    <dgm:cxn modelId="{7714F88C-182F-4434-9861-CE66CB83FBC9}" type="presOf" srcId="{BB8FD50F-BF72-4063-AFDA-7E509438B9C2}" destId="{B8D7BC39-7D78-470A-9CEB-5C9FEEFAD3F9}" srcOrd="0" destOrd="0" presId="urn:microsoft.com/office/officeart/2009/3/layout/SubStepProcess"/>
    <dgm:cxn modelId="{0F9DA8F4-AC25-4745-8073-B4318F8D2A68}" type="presParOf" srcId="{3B96C57B-364B-42F0-8614-A2115C312A37}" destId="{E06A12CE-B290-4D02-9E17-C0B7025FB58A}" srcOrd="0" destOrd="0" presId="urn:microsoft.com/office/officeart/2009/3/layout/SubStepProcess"/>
    <dgm:cxn modelId="{B98F80D8-EE18-4070-BDF1-A0F71E84F8B6}" type="presParOf" srcId="{3B96C57B-364B-42F0-8614-A2115C312A37}" destId="{5E2E3CC4-48EA-49D1-B31D-000D2C4184D7}" srcOrd="1" destOrd="0" presId="urn:microsoft.com/office/officeart/2009/3/layout/SubStepProcess"/>
    <dgm:cxn modelId="{13372AE1-AA94-4830-80D2-BD2A85C64BA2}" type="presParOf" srcId="{3B96C57B-364B-42F0-8614-A2115C312A37}" destId="{22C2DF98-52C0-417D-8449-5075E2165299}" srcOrd="2" destOrd="0" presId="urn:microsoft.com/office/officeart/2009/3/layout/SubStepProcess"/>
    <dgm:cxn modelId="{2F55D2DB-CC96-4A03-AE2F-F70BEB8C8140}" type="presParOf" srcId="{3B96C57B-364B-42F0-8614-A2115C312A37}" destId="{D2FF4FA1-366D-4EAB-A34F-312395E72367}" srcOrd="3" destOrd="0" presId="urn:microsoft.com/office/officeart/2009/3/layout/SubStepProcess"/>
    <dgm:cxn modelId="{E96D2547-75E4-411F-ABD1-4246FF14BD7A}" type="presParOf" srcId="{3B96C57B-364B-42F0-8614-A2115C312A37}" destId="{B8D7BC39-7D78-470A-9CEB-5C9FEEFAD3F9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F9C7E-0C46-4FFC-BD48-88E9171DCE4A}" type="doc">
      <dgm:prSet loTypeId="urn:microsoft.com/office/officeart/2005/8/layout/process5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27DF99-132E-4232-B34D-F8A173D8AA3F}">
      <dgm:prSet phldrT="[Text]" custT="1"/>
      <dgm:spPr/>
      <dgm:t>
        <a:bodyPr/>
        <a:lstStyle/>
        <a:p>
          <a:r>
            <a:rPr lang="en-US" sz="1800" dirty="0"/>
            <a:t>Input MRI Image</a:t>
          </a:r>
        </a:p>
      </dgm:t>
    </dgm:pt>
    <dgm:pt modelId="{B960F461-5999-4028-A6A2-3B148982C49D}" type="parTrans" cxnId="{6F74596D-31E6-4CF0-A1C8-D0CEF6483A91}">
      <dgm:prSet/>
      <dgm:spPr/>
      <dgm:t>
        <a:bodyPr/>
        <a:lstStyle/>
        <a:p>
          <a:endParaRPr lang="en-US"/>
        </a:p>
      </dgm:t>
    </dgm:pt>
    <dgm:pt modelId="{38B93A58-E4AC-4554-AA0D-D66D5AC14E71}" type="sibTrans" cxnId="{6F74596D-31E6-4CF0-A1C8-D0CEF6483A91}">
      <dgm:prSet/>
      <dgm:spPr/>
      <dgm:t>
        <a:bodyPr/>
        <a:lstStyle/>
        <a:p>
          <a:endParaRPr lang="en-US"/>
        </a:p>
      </dgm:t>
    </dgm:pt>
    <dgm:pt modelId="{550A57D1-DAFF-40B9-BC65-02940DC860F3}">
      <dgm:prSet phldrT="[Text]" custT="1"/>
      <dgm:spPr/>
      <dgm:t>
        <a:bodyPr/>
        <a:lstStyle/>
        <a:p>
          <a:r>
            <a:rPr lang="en-US" sz="1800" dirty="0" smtClean="0"/>
            <a:t>Standardization</a:t>
          </a:r>
          <a:endParaRPr lang="en-US" sz="1800" dirty="0"/>
        </a:p>
      </dgm:t>
    </dgm:pt>
    <dgm:pt modelId="{AB5308BC-4943-426E-AA95-97C8320A41EC}" type="parTrans" cxnId="{7D198E5E-FCBE-43E8-88B5-0AECFBD514AA}">
      <dgm:prSet/>
      <dgm:spPr/>
      <dgm:t>
        <a:bodyPr/>
        <a:lstStyle/>
        <a:p>
          <a:endParaRPr lang="en-US"/>
        </a:p>
      </dgm:t>
    </dgm:pt>
    <dgm:pt modelId="{057F9463-96D7-48A4-BAFC-68D858DF94CE}" type="sibTrans" cxnId="{7D198E5E-FCBE-43E8-88B5-0AECFBD514AA}">
      <dgm:prSet/>
      <dgm:spPr/>
      <dgm:t>
        <a:bodyPr/>
        <a:lstStyle/>
        <a:p>
          <a:endParaRPr lang="en-US"/>
        </a:p>
      </dgm:t>
    </dgm:pt>
    <dgm:pt modelId="{F9E5333E-08FA-4874-821C-B2AEAE9719C9}">
      <dgm:prSet phldrT="[Text]" custT="1"/>
      <dgm:spPr/>
      <dgm:t>
        <a:bodyPr/>
        <a:lstStyle/>
        <a:p>
          <a:r>
            <a:rPr lang="en-US" sz="1800" dirty="0"/>
            <a:t>Data Augmentation</a:t>
          </a:r>
        </a:p>
      </dgm:t>
    </dgm:pt>
    <dgm:pt modelId="{8A63805F-B61F-4FD3-B33F-C759C7B6F929}" type="parTrans" cxnId="{1BF3B17B-9205-4AC5-9BBF-724BDA194BE7}">
      <dgm:prSet/>
      <dgm:spPr/>
      <dgm:t>
        <a:bodyPr/>
        <a:lstStyle/>
        <a:p>
          <a:endParaRPr lang="en-US"/>
        </a:p>
      </dgm:t>
    </dgm:pt>
    <dgm:pt modelId="{D340BF9E-7AA7-4BEE-829A-1FE03DFD8B07}" type="sibTrans" cxnId="{1BF3B17B-9205-4AC5-9BBF-724BDA194BE7}">
      <dgm:prSet/>
      <dgm:spPr/>
      <dgm:t>
        <a:bodyPr/>
        <a:lstStyle/>
        <a:p>
          <a:endParaRPr lang="en-US"/>
        </a:p>
      </dgm:t>
    </dgm:pt>
    <dgm:pt modelId="{97F6EB2C-3734-4773-B5C7-C70FA35BCC04}">
      <dgm:prSet phldrT="[Text]" custT="1"/>
      <dgm:spPr/>
      <dgm:t>
        <a:bodyPr/>
        <a:lstStyle/>
        <a:p>
          <a:r>
            <a:rPr lang="en-US" sz="1800" dirty="0" smtClean="0"/>
            <a:t>3D U-net</a:t>
          </a:r>
          <a:endParaRPr lang="en-US" sz="1800" dirty="0"/>
        </a:p>
      </dgm:t>
    </dgm:pt>
    <dgm:pt modelId="{BF336735-2A85-4C89-A18E-67BC423D87E8}" type="parTrans" cxnId="{63408608-0231-4758-A06E-3D959E67B433}">
      <dgm:prSet/>
      <dgm:spPr/>
      <dgm:t>
        <a:bodyPr/>
        <a:lstStyle/>
        <a:p>
          <a:endParaRPr lang="en-US"/>
        </a:p>
      </dgm:t>
    </dgm:pt>
    <dgm:pt modelId="{B8C38160-234B-4254-8D89-0206EF52F128}" type="sibTrans" cxnId="{63408608-0231-4758-A06E-3D959E67B433}">
      <dgm:prSet/>
      <dgm:spPr/>
      <dgm:t>
        <a:bodyPr/>
        <a:lstStyle/>
        <a:p>
          <a:endParaRPr lang="en-US"/>
        </a:p>
      </dgm:t>
    </dgm:pt>
    <dgm:pt modelId="{A5913B7E-ABB2-473B-8DD2-67E35BFC096B}">
      <dgm:prSet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Segmentation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F94818-919D-452D-8020-1149E6D64286}" type="parTrans" cxnId="{1C8A6E8F-152B-4690-8774-F6E23D6E4631}">
      <dgm:prSet/>
      <dgm:spPr/>
      <dgm:t>
        <a:bodyPr/>
        <a:lstStyle/>
        <a:p>
          <a:endParaRPr lang="en-US"/>
        </a:p>
      </dgm:t>
    </dgm:pt>
    <dgm:pt modelId="{26387721-0941-40A4-9C8D-C93BADCB324D}" type="sibTrans" cxnId="{1C8A6E8F-152B-4690-8774-F6E23D6E4631}">
      <dgm:prSet/>
      <dgm:spPr/>
      <dgm:t>
        <a:bodyPr/>
        <a:lstStyle/>
        <a:p>
          <a:endParaRPr lang="en-US"/>
        </a:p>
      </dgm:t>
    </dgm:pt>
    <dgm:pt modelId="{10C38128-76D2-42B9-86A9-7B1425F09788}">
      <dgm:prSet phldrT="[Text]" custT="1"/>
      <dgm:spPr/>
      <dgm:t>
        <a:bodyPr/>
        <a:lstStyle/>
        <a:p>
          <a:r>
            <a:rPr lang="en-US" sz="1800" dirty="0" smtClean="0"/>
            <a:t>Image Re-sizing</a:t>
          </a:r>
          <a:endParaRPr lang="en-US" sz="1800" dirty="0"/>
        </a:p>
      </dgm:t>
    </dgm:pt>
    <dgm:pt modelId="{02C393CA-2F60-4B94-A3C2-5CC6C611C985}" type="parTrans" cxnId="{970C6DCE-E005-48AC-848C-DE285734C1E3}">
      <dgm:prSet/>
      <dgm:spPr/>
      <dgm:t>
        <a:bodyPr/>
        <a:lstStyle/>
        <a:p>
          <a:endParaRPr lang="en-US"/>
        </a:p>
      </dgm:t>
    </dgm:pt>
    <dgm:pt modelId="{6558BFB7-3EA7-4C53-802C-9375FCC5D5FC}" type="sibTrans" cxnId="{970C6DCE-E005-48AC-848C-DE285734C1E3}">
      <dgm:prSet/>
      <dgm:spPr/>
      <dgm:t>
        <a:bodyPr/>
        <a:lstStyle/>
        <a:p>
          <a:endParaRPr lang="en-US"/>
        </a:p>
      </dgm:t>
    </dgm:pt>
    <dgm:pt modelId="{6E0861B0-22C8-45BF-AECF-617D3CA84454}" type="pres">
      <dgm:prSet presAssocID="{F7DF9C7E-0C46-4FFC-BD48-88E9171DCE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6DC8E0-00D4-4FA2-A098-847CD3660F27}" type="pres">
      <dgm:prSet presAssocID="{F427DF99-132E-4232-B34D-F8A173D8AA3F}" presName="node" presStyleLbl="node1" presStyleIdx="0" presStyleCnt="6" custScaleX="84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56196-2324-45EA-97C1-0E3D6F78C291}" type="pres">
      <dgm:prSet presAssocID="{38B93A58-E4AC-4554-AA0D-D66D5AC14E7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14E6049-5D73-455C-82AE-17C7C9ECCDBE}" type="pres">
      <dgm:prSet presAssocID="{38B93A58-E4AC-4554-AA0D-D66D5AC14E7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9F3F066-6F50-40C0-B3FF-0AF8E457404B}" type="pres">
      <dgm:prSet presAssocID="{550A57D1-DAFF-40B9-BC65-02940DC860F3}" presName="node" presStyleLbl="node1" presStyleIdx="1" presStyleCnt="6" custScaleX="90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DBF41-1F7F-47B2-88A3-6A9D8620488E}" type="pres">
      <dgm:prSet presAssocID="{057F9463-96D7-48A4-BAFC-68D858DF94C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70D6D73-4D47-4077-8A4C-29CB7A131644}" type="pres">
      <dgm:prSet presAssocID="{057F9463-96D7-48A4-BAFC-68D858DF94C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09704AE-AFC4-4F11-BD16-23F0DC1B1B67}" type="pres">
      <dgm:prSet presAssocID="{10C38128-76D2-42B9-86A9-7B1425F0978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3AA54-3B4A-4DE3-9588-FF53C8C48453}" type="pres">
      <dgm:prSet presAssocID="{6558BFB7-3EA7-4C53-802C-9375FCC5D5F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4B9732D-37DE-4874-A8C5-A4CAD8FD3849}" type="pres">
      <dgm:prSet presAssocID="{6558BFB7-3EA7-4C53-802C-9375FCC5D5F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ACCA642-76FF-4502-962D-03A2EDD782F5}" type="pres">
      <dgm:prSet presAssocID="{F9E5333E-08FA-4874-821C-B2AEAE9719C9}" presName="node" presStyleLbl="node1" presStyleIdx="3" presStyleCnt="6" custScaleX="102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4FAB4-5267-42A2-A5F1-6E6203FFC0AA}" type="pres">
      <dgm:prSet presAssocID="{D340BF9E-7AA7-4BEE-829A-1FE03DFD8B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E995F15-4F27-4266-A3C9-47C12A23A51E}" type="pres">
      <dgm:prSet presAssocID="{D340BF9E-7AA7-4BEE-829A-1FE03DFD8B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127646F-6BEB-4CC9-A348-00D4D07CBC75}" type="pres">
      <dgm:prSet presAssocID="{97F6EB2C-3734-4773-B5C7-C70FA35BCC04}" presName="node" presStyleLbl="node1" presStyleIdx="4" presStyleCnt="6" custScaleX="92639" custLinFactNeighborX="4193" custLinFactNeighborY="-1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5A2B4-6049-4F4E-A04A-ED873CF8AB77}" type="pres">
      <dgm:prSet presAssocID="{B8C38160-234B-4254-8D89-0206EF52F12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DF0B5F8-8A36-4CCF-9683-382C159900FE}" type="pres">
      <dgm:prSet presAssocID="{B8C38160-234B-4254-8D89-0206EF52F12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FD25606D-DC65-4D33-9A23-1EFEE9672050}" type="pres">
      <dgm:prSet presAssocID="{A5913B7E-ABB2-473B-8DD2-67E35BFC096B}" presName="node" presStyleLbl="node1" presStyleIdx="5" presStyleCnt="6" custScaleX="92032" custLinFactNeighborX="7742" custLinFactNeighborY="-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8F8897-DCFF-4370-915C-F5F765591DF8}" type="presOf" srcId="{F7DF9C7E-0C46-4FFC-BD48-88E9171DCE4A}" destId="{6E0861B0-22C8-45BF-AECF-617D3CA84454}" srcOrd="0" destOrd="0" presId="urn:microsoft.com/office/officeart/2005/8/layout/process5"/>
    <dgm:cxn modelId="{94727196-F987-4224-B325-72D4490C3D81}" type="presOf" srcId="{6558BFB7-3EA7-4C53-802C-9375FCC5D5FC}" destId="{84B9732D-37DE-4874-A8C5-A4CAD8FD3849}" srcOrd="1" destOrd="0" presId="urn:microsoft.com/office/officeart/2005/8/layout/process5"/>
    <dgm:cxn modelId="{A3A35E03-1DB3-45F3-B0A0-CB6540F10659}" type="presOf" srcId="{10C38128-76D2-42B9-86A9-7B1425F09788}" destId="{B09704AE-AFC4-4F11-BD16-23F0DC1B1B67}" srcOrd="0" destOrd="0" presId="urn:microsoft.com/office/officeart/2005/8/layout/process5"/>
    <dgm:cxn modelId="{250AC4DB-DD5F-41CB-9BB3-6BEFCECFC6E7}" type="presOf" srcId="{B8C38160-234B-4254-8D89-0206EF52F128}" destId="{6D15A2B4-6049-4F4E-A04A-ED873CF8AB77}" srcOrd="0" destOrd="0" presId="urn:microsoft.com/office/officeart/2005/8/layout/process5"/>
    <dgm:cxn modelId="{1BF3B17B-9205-4AC5-9BBF-724BDA194BE7}" srcId="{F7DF9C7E-0C46-4FFC-BD48-88E9171DCE4A}" destId="{F9E5333E-08FA-4874-821C-B2AEAE9719C9}" srcOrd="3" destOrd="0" parTransId="{8A63805F-B61F-4FD3-B33F-C759C7B6F929}" sibTransId="{D340BF9E-7AA7-4BEE-829A-1FE03DFD8B07}"/>
    <dgm:cxn modelId="{74D3AE9B-CF71-4BB1-A44C-999FE08CAB64}" type="presOf" srcId="{057F9463-96D7-48A4-BAFC-68D858DF94CE}" destId="{F70D6D73-4D47-4077-8A4C-29CB7A131644}" srcOrd="1" destOrd="0" presId="urn:microsoft.com/office/officeart/2005/8/layout/process5"/>
    <dgm:cxn modelId="{18D8A96C-5EF7-4490-BC56-8B732A191827}" type="presOf" srcId="{38B93A58-E4AC-4554-AA0D-D66D5AC14E71}" destId="{50756196-2324-45EA-97C1-0E3D6F78C291}" srcOrd="0" destOrd="0" presId="urn:microsoft.com/office/officeart/2005/8/layout/process5"/>
    <dgm:cxn modelId="{E02779B1-52B2-49C0-87CB-E4DC5A5C6F23}" type="presOf" srcId="{6558BFB7-3EA7-4C53-802C-9375FCC5D5FC}" destId="{85F3AA54-3B4A-4DE3-9588-FF53C8C48453}" srcOrd="0" destOrd="0" presId="urn:microsoft.com/office/officeart/2005/8/layout/process5"/>
    <dgm:cxn modelId="{D7F8F4DA-9AAE-4BA3-99AF-A4DC73DEB361}" type="presOf" srcId="{550A57D1-DAFF-40B9-BC65-02940DC860F3}" destId="{49F3F066-6F50-40C0-B3FF-0AF8E457404B}" srcOrd="0" destOrd="0" presId="urn:microsoft.com/office/officeart/2005/8/layout/process5"/>
    <dgm:cxn modelId="{6F74596D-31E6-4CF0-A1C8-D0CEF6483A91}" srcId="{F7DF9C7E-0C46-4FFC-BD48-88E9171DCE4A}" destId="{F427DF99-132E-4232-B34D-F8A173D8AA3F}" srcOrd="0" destOrd="0" parTransId="{B960F461-5999-4028-A6A2-3B148982C49D}" sibTransId="{38B93A58-E4AC-4554-AA0D-D66D5AC14E71}"/>
    <dgm:cxn modelId="{63408608-0231-4758-A06E-3D959E67B433}" srcId="{F7DF9C7E-0C46-4FFC-BD48-88E9171DCE4A}" destId="{97F6EB2C-3734-4773-B5C7-C70FA35BCC04}" srcOrd="4" destOrd="0" parTransId="{BF336735-2A85-4C89-A18E-67BC423D87E8}" sibTransId="{B8C38160-234B-4254-8D89-0206EF52F128}"/>
    <dgm:cxn modelId="{8CBD35B1-79E1-48D3-9E8A-D163F9EAF495}" type="presOf" srcId="{D340BF9E-7AA7-4BEE-829A-1FE03DFD8B07}" destId="{7EB4FAB4-5267-42A2-A5F1-6E6203FFC0AA}" srcOrd="0" destOrd="0" presId="urn:microsoft.com/office/officeart/2005/8/layout/process5"/>
    <dgm:cxn modelId="{7D198E5E-FCBE-43E8-88B5-0AECFBD514AA}" srcId="{F7DF9C7E-0C46-4FFC-BD48-88E9171DCE4A}" destId="{550A57D1-DAFF-40B9-BC65-02940DC860F3}" srcOrd="1" destOrd="0" parTransId="{AB5308BC-4943-426E-AA95-97C8320A41EC}" sibTransId="{057F9463-96D7-48A4-BAFC-68D858DF94CE}"/>
    <dgm:cxn modelId="{487EAD26-488F-44D4-826A-8BBBFFF67294}" type="presOf" srcId="{057F9463-96D7-48A4-BAFC-68D858DF94CE}" destId="{31EDBF41-1F7F-47B2-88A3-6A9D8620488E}" srcOrd="0" destOrd="0" presId="urn:microsoft.com/office/officeart/2005/8/layout/process5"/>
    <dgm:cxn modelId="{D71EE0DA-6C75-4BDC-901D-0648E309E69D}" type="presOf" srcId="{97F6EB2C-3734-4773-B5C7-C70FA35BCC04}" destId="{6127646F-6BEB-4CC9-A348-00D4D07CBC75}" srcOrd="0" destOrd="0" presId="urn:microsoft.com/office/officeart/2005/8/layout/process5"/>
    <dgm:cxn modelId="{1815E8DA-52E8-4ED4-8EB2-D8E15F0E7ABC}" type="presOf" srcId="{F427DF99-132E-4232-B34D-F8A173D8AA3F}" destId="{4E6DC8E0-00D4-4FA2-A098-847CD3660F27}" srcOrd="0" destOrd="0" presId="urn:microsoft.com/office/officeart/2005/8/layout/process5"/>
    <dgm:cxn modelId="{754C3A26-2E9F-4FFF-9AD5-558C21192498}" type="presOf" srcId="{F9E5333E-08FA-4874-821C-B2AEAE9719C9}" destId="{FACCA642-76FF-4502-962D-03A2EDD782F5}" srcOrd="0" destOrd="0" presId="urn:microsoft.com/office/officeart/2005/8/layout/process5"/>
    <dgm:cxn modelId="{94C1BC14-CA01-4BBE-A154-BEA1FACF1319}" type="presOf" srcId="{A5913B7E-ABB2-473B-8DD2-67E35BFC096B}" destId="{FD25606D-DC65-4D33-9A23-1EFEE9672050}" srcOrd="0" destOrd="0" presId="urn:microsoft.com/office/officeart/2005/8/layout/process5"/>
    <dgm:cxn modelId="{970C6DCE-E005-48AC-848C-DE285734C1E3}" srcId="{F7DF9C7E-0C46-4FFC-BD48-88E9171DCE4A}" destId="{10C38128-76D2-42B9-86A9-7B1425F09788}" srcOrd="2" destOrd="0" parTransId="{02C393CA-2F60-4B94-A3C2-5CC6C611C985}" sibTransId="{6558BFB7-3EA7-4C53-802C-9375FCC5D5FC}"/>
    <dgm:cxn modelId="{F9E5FCBA-21CA-4023-9B75-A22D2F5CE2D7}" type="presOf" srcId="{38B93A58-E4AC-4554-AA0D-D66D5AC14E71}" destId="{014E6049-5D73-455C-82AE-17C7C9ECCDBE}" srcOrd="1" destOrd="0" presId="urn:microsoft.com/office/officeart/2005/8/layout/process5"/>
    <dgm:cxn modelId="{1C8A6E8F-152B-4690-8774-F6E23D6E4631}" srcId="{F7DF9C7E-0C46-4FFC-BD48-88E9171DCE4A}" destId="{A5913B7E-ABB2-473B-8DD2-67E35BFC096B}" srcOrd="5" destOrd="0" parTransId="{76F94818-919D-452D-8020-1149E6D64286}" sibTransId="{26387721-0941-40A4-9C8D-C93BADCB324D}"/>
    <dgm:cxn modelId="{AB513DB9-5D2F-4F16-A320-8E0D03CB2C57}" type="presOf" srcId="{B8C38160-234B-4254-8D89-0206EF52F128}" destId="{EDF0B5F8-8A36-4CCF-9683-382C159900FE}" srcOrd="1" destOrd="0" presId="urn:microsoft.com/office/officeart/2005/8/layout/process5"/>
    <dgm:cxn modelId="{8850997A-AC1D-487F-8A6C-81F6F22E55F9}" type="presOf" srcId="{D340BF9E-7AA7-4BEE-829A-1FE03DFD8B07}" destId="{5E995F15-4F27-4266-A3C9-47C12A23A51E}" srcOrd="1" destOrd="0" presId="urn:microsoft.com/office/officeart/2005/8/layout/process5"/>
    <dgm:cxn modelId="{F972041A-D1E5-4E1E-AE5B-3CA9F2781D44}" type="presParOf" srcId="{6E0861B0-22C8-45BF-AECF-617D3CA84454}" destId="{4E6DC8E0-00D4-4FA2-A098-847CD3660F27}" srcOrd="0" destOrd="0" presId="urn:microsoft.com/office/officeart/2005/8/layout/process5"/>
    <dgm:cxn modelId="{08919FDB-D397-4995-B6A7-48C9AC75243E}" type="presParOf" srcId="{6E0861B0-22C8-45BF-AECF-617D3CA84454}" destId="{50756196-2324-45EA-97C1-0E3D6F78C291}" srcOrd="1" destOrd="0" presId="urn:microsoft.com/office/officeart/2005/8/layout/process5"/>
    <dgm:cxn modelId="{0EA1D7CF-D5B1-4F7D-AFDC-E3ACB2DD0382}" type="presParOf" srcId="{50756196-2324-45EA-97C1-0E3D6F78C291}" destId="{014E6049-5D73-455C-82AE-17C7C9ECCDBE}" srcOrd="0" destOrd="0" presId="urn:microsoft.com/office/officeart/2005/8/layout/process5"/>
    <dgm:cxn modelId="{13A629B5-5928-4168-8012-46ACD2F76670}" type="presParOf" srcId="{6E0861B0-22C8-45BF-AECF-617D3CA84454}" destId="{49F3F066-6F50-40C0-B3FF-0AF8E457404B}" srcOrd="2" destOrd="0" presId="urn:microsoft.com/office/officeart/2005/8/layout/process5"/>
    <dgm:cxn modelId="{65BDF759-4299-467D-90F3-5414DE3DF4D3}" type="presParOf" srcId="{6E0861B0-22C8-45BF-AECF-617D3CA84454}" destId="{31EDBF41-1F7F-47B2-88A3-6A9D8620488E}" srcOrd="3" destOrd="0" presId="urn:microsoft.com/office/officeart/2005/8/layout/process5"/>
    <dgm:cxn modelId="{A77CBD97-BC85-45B3-989F-DB68C50399B7}" type="presParOf" srcId="{31EDBF41-1F7F-47B2-88A3-6A9D8620488E}" destId="{F70D6D73-4D47-4077-8A4C-29CB7A131644}" srcOrd="0" destOrd="0" presId="urn:microsoft.com/office/officeart/2005/8/layout/process5"/>
    <dgm:cxn modelId="{3325C394-1EBD-4194-9C7A-7E0E3A5016DD}" type="presParOf" srcId="{6E0861B0-22C8-45BF-AECF-617D3CA84454}" destId="{B09704AE-AFC4-4F11-BD16-23F0DC1B1B67}" srcOrd="4" destOrd="0" presId="urn:microsoft.com/office/officeart/2005/8/layout/process5"/>
    <dgm:cxn modelId="{60A34C1A-FE86-4BBB-8C5A-C6DDD92C49A8}" type="presParOf" srcId="{6E0861B0-22C8-45BF-AECF-617D3CA84454}" destId="{85F3AA54-3B4A-4DE3-9588-FF53C8C48453}" srcOrd="5" destOrd="0" presId="urn:microsoft.com/office/officeart/2005/8/layout/process5"/>
    <dgm:cxn modelId="{39304FDE-1E6E-453E-AF5E-8DBB44E0CFD6}" type="presParOf" srcId="{85F3AA54-3B4A-4DE3-9588-FF53C8C48453}" destId="{84B9732D-37DE-4874-A8C5-A4CAD8FD3849}" srcOrd="0" destOrd="0" presId="urn:microsoft.com/office/officeart/2005/8/layout/process5"/>
    <dgm:cxn modelId="{4EB66CE1-A960-47CE-A23D-9E0BE8AC62E1}" type="presParOf" srcId="{6E0861B0-22C8-45BF-AECF-617D3CA84454}" destId="{FACCA642-76FF-4502-962D-03A2EDD782F5}" srcOrd="6" destOrd="0" presId="urn:microsoft.com/office/officeart/2005/8/layout/process5"/>
    <dgm:cxn modelId="{DD5A7EAD-2251-4743-A685-33C81A08ED5D}" type="presParOf" srcId="{6E0861B0-22C8-45BF-AECF-617D3CA84454}" destId="{7EB4FAB4-5267-42A2-A5F1-6E6203FFC0AA}" srcOrd="7" destOrd="0" presId="urn:microsoft.com/office/officeart/2005/8/layout/process5"/>
    <dgm:cxn modelId="{3294C823-4B6B-4232-94BD-75C929D5B678}" type="presParOf" srcId="{7EB4FAB4-5267-42A2-A5F1-6E6203FFC0AA}" destId="{5E995F15-4F27-4266-A3C9-47C12A23A51E}" srcOrd="0" destOrd="0" presId="urn:microsoft.com/office/officeart/2005/8/layout/process5"/>
    <dgm:cxn modelId="{79650EB7-89C7-4455-9F22-8F5359B9EED1}" type="presParOf" srcId="{6E0861B0-22C8-45BF-AECF-617D3CA84454}" destId="{6127646F-6BEB-4CC9-A348-00D4D07CBC75}" srcOrd="8" destOrd="0" presId="urn:microsoft.com/office/officeart/2005/8/layout/process5"/>
    <dgm:cxn modelId="{C1290033-3181-4400-A28F-72AA9D9BD874}" type="presParOf" srcId="{6E0861B0-22C8-45BF-AECF-617D3CA84454}" destId="{6D15A2B4-6049-4F4E-A04A-ED873CF8AB77}" srcOrd="9" destOrd="0" presId="urn:microsoft.com/office/officeart/2005/8/layout/process5"/>
    <dgm:cxn modelId="{99AE34FE-D49F-4C15-9DC9-631F60ABC74D}" type="presParOf" srcId="{6D15A2B4-6049-4F4E-A04A-ED873CF8AB77}" destId="{EDF0B5F8-8A36-4CCF-9683-382C159900FE}" srcOrd="0" destOrd="0" presId="urn:microsoft.com/office/officeart/2005/8/layout/process5"/>
    <dgm:cxn modelId="{0E385E8F-DADE-40F6-9E49-7C162B7370DE}" type="presParOf" srcId="{6E0861B0-22C8-45BF-AECF-617D3CA84454}" destId="{FD25606D-DC65-4D33-9A23-1EFEE967205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A12CE-B290-4D02-9E17-C0B7025FB58A}">
      <dsp:nvSpPr>
        <dsp:cNvPr id="0" name=""/>
        <dsp:cNvSpPr/>
      </dsp:nvSpPr>
      <dsp:spPr>
        <a:xfrm>
          <a:off x="1094" y="660520"/>
          <a:ext cx="1792459" cy="17924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Introduction</a:t>
          </a:r>
        </a:p>
      </dsp:txBody>
      <dsp:txXfrm>
        <a:off x="263594" y="923020"/>
        <a:ext cx="1267459" cy="1267459"/>
      </dsp:txXfrm>
    </dsp:sp>
    <dsp:sp modelId="{5E2E3CC4-48EA-49D1-B31D-000D2C4184D7}">
      <dsp:nvSpPr>
        <dsp:cNvPr id="0" name=""/>
        <dsp:cNvSpPr/>
      </dsp:nvSpPr>
      <dsp:spPr>
        <a:xfrm>
          <a:off x="1793554" y="660520"/>
          <a:ext cx="1792459" cy="1792459"/>
        </a:xfrm>
        <a:prstGeom prst="ellipse">
          <a:avLst/>
        </a:prstGeom>
        <a:gradFill rotWithShape="0">
          <a:gsLst>
            <a:gs pos="0">
              <a:schemeClr val="accent2">
                <a:hueOff val="1591615"/>
                <a:satOff val="2700"/>
                <a:lumOff val="-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91615"/>
                <a:satOff val="2700"/>
                <a:lumOff val="-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91615"/>
                <a:satOff val="2700"/>
                <a:lumOff val="-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Literature Review</a:t>
          </a:r>
          <a:endParaRPr lang="en-US" sz="1800" kern="1200" dirty="0"/>
        </a:p>
      </dsp:txBody>
      <dsp:txXfrm>
        <a:off x="2056054" y="923020"/>
        <a:ext cx="1267459" cy="1267459"/>
      </dsp:txXfrm>
    </dsp:sp>
    <dsp:sp modelId="{22C2DF98-52C0-417D-8449-5075E2165299}">
      <dsp:nvSpPr>
        <dsp:cNvPr id="0" name=""/>
        <dsp:cNvSpPr/>
      </dsp:nvSpPr>
      <dsp:spPr>
        <a:xfrm>
          <a:off x="3586014" y="660520"/>
          <a:ext cx="1792459" cy="1792459"/>
        </a:xfrm>
        <a:prstGeom prst="ellipse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Methodology</a:t>
          </a:r>
          <a:endParaRPr lang="en-US" sz="1800" kern="1200" dirty="0"/>
        </a:p>
      </dsp:txBody>
      <dsp:txXfrm>
        <a:off x="3848514" y="923020"/>
        <a:ext cx="1267459" cy="1267459"/>
      </dsp:txXfrm>
    </dsp:sp>
    <dsp:sp modelId="{D2FF4FA1-366D-4EAB-A34F-312395E72367}">
      <dsp:nvSpPr>
        <dsp:cNvPr id="0" name=""/>
        <dsp:cNvSpPr/>
      </dsp:nvSpPr>
      <dsp:spPr>
        <a:xfrm>
          <a:off x="5378473" y="660520"/>
          <a:ext cx="1792459" cy="1792459"/>
        </a:xfrm>
        <a:prstGeom prst="ellipse">
          <a:avLst/>
        </a:prstGeom>
        <a:gradFill rotWithShape="0">
          <a:gsLst>
            <a:gs pos="0">
              <a:schemeClr val="accent2">
                <a:hueOff val="4774846"/>
                <a:satOff val="8100"/>
                <a:lumOff val="-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774846"/>
                <a:satOff val="8100"/>
                <a:lumOff val="-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774846"/>
                <a:satOff val="8100"/>
                <a:lumOff val="-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Result &amp; Discussion</a:t>
          </a:r>
          <a:endParaRPr lang="en-US" sz="1800" kern="1200" dirty="0"/>
        </a:p>
      </dsp:txBody>
      <dsp:txXfrm>
        <a:off x="5640973" y="923020"/>
        <a:ext cx="1267459" cy="1267459"/>
      </dsp:txXfrm>
    </dsp:sp>
    <dsp:sp modelId="{B8D7BC39-7D78-470A-9CEB-5C9FEEFAD3F9}">
      <dsp:nvSpPr>
        <dsp:cNvPr id="0" name=""/>
        <dsp:cNvSpPr/>
      </dsp:nvSpPr>
      <dsp:spPr>
        <a:xfrm>
          <a:off x="7170933" y="660520"/>
          <a:ext cx="1792459" cy="1792459"/>
        </a:xfrm>
        <a:prstGeom prst="ellipse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Conclusion</a:t>
          </a:r>
          <a:endParaRPr lang="en-US" sz="1800" kern="1200" dirty="0"/>
        </a:p>
      </dsp:txBody>
      <dsp:txXfrm>
        <a:off x="7433433" y="923020"/>
        <a:ext cx="1267459" cy="1267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C8E0-00D4-4FA2-A098-847CD3660F27}">
      <dsp:nvSpPr>
        <dsp:cNvPr id="0" name=""/>
        <dsp:cNvSpPr/>
      </dsp:nvSpPr>
      <dsp:spPr>
        <a:xfrm>
          <a:off x="210999" y="6335"/>
          <a:ext cx="1576876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Input MRI Image</a:t>
          </a:r>
        </a:p>
      </dsp:txBody>
      <dsp:txXfrm>
        <a:off x="243631" y="38967"/>
        <a:ext cx="1511612" cy="1048873"/>
      </dsp:txXfrm>
    </dsp:sp>
    <dsp:sp modelId="{50756196-2324-45EA-97C1-0E3D6F78C291}">
      <dsp:nvSpPr>
        <dsp:cNvPr id="0" name=""/>
        <dsp:cNvSpPr/>
      </dsp:nvSpPr>
      <dsp:spPr>
        <a:xfrm>
          <a:off x="1951283" y="333149"/>
          <a:ext cx="393662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951283" y="425251"/>
        <a:ext cx="275563" cy="276306"/>
      </dsp:txXfrm>
    </dsp:sp>
    <dsp:sp modelId="{49F3F066-6F50-40C0-B3FF-0AF8E457404B}">
      <dsp:nvSpPr>
        <dsp:cNvPr id="0" name=""/>
        <dsp:cNvSpPr/>
      </dsp:nvSpPr>
      <dsp:spPr>
        <a:xfrm>
          <a:off x="2530635" y="6335"/>
          <a:ext cx="1683815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73292"/>
                <a:satOff val="2160"/>
                <a:lumOff val="-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73292"/>
                <a:satOff val="2160"/>
                <a:lumOff val="-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73292"/>
                <a:satOff val="2160"/>
                <a:lumOff val="-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Standardization</a:t>
          </a:r>
          <a:endParaRPr lang="en-US" sz="1800" kern="1200" dirty="0"/>
        </a:p>
      </dsp:txBody>
      <dsp:txXfrm>
        <a:off x="2563267" y="38967"/>
        <a:ext cx="1618551" cy="1048873"/>
      </dsp:txXfrm>
    </dsp:sp>
    <dsp:sp modelId="{31EDBF41-1F7F-47B2-88A3-6A9D8620488E}">
      <dsp:nvSpPr>
        <dsp:cNvPr id="0" name=""/>
        <dsp:cNvSpPr/>
      </dsp:nvSpPr>
      <dsp:spPr>
        <a:xfrm>
          <a:off x="4377857" y="333149"/>
          <a:ext cx="393662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591615"/>
                <a:satOff val="2700"/>
                <a:lumOff val="-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91615"/>
                <a:satOff val="2700"/>
                <a:lumOff val="-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91615"/>
                <a:satOff val="2700"/>
                <a:lumOff val="-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377857" y="425251"/>
        <a:ext cx="275563" cy="276306"/>
      </dsp:txXfrm>
    </dsp:sp>
    <dsp:sp modelId="{B09704AE-AFC4-4F11-BD16-23F0DC1B1B67}">
      <dsp:nvSpPr>
        <dsp:cNvPr id="0" name=""/>
        <dsp:cNvSpPr/>
      </dsp:nvSpPr>
      <dsp:spPr>
        <a:xfrm>
          <a:off x="4957208" y="6335"/>
          <a:ext cx="1856896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546585"/>
                <a:satOff val="4320"/>
                <a:lumOff val="-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46585"/>
                <a:satOff val="4320"/>
                <a:lumOff val="-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46585"/>
                <a:satOff val="4320"/>
                <a:lumOff val="-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 Re-sizing</a:t>
          </a:r>
          <a:endParaRPr lang="en-US" sz="1800" kern="1200" dirty="0"/>
        </a:p>
      </dsp:txBody>
      <dsp:txXfrm>
        <a:off x="4989840" y="38967"/>
        <a:ext cx="1791632" cy="1048873"/>
      </dsp:txXfrm>
    </dsp:sp>
    <dsp:sp modelId="{85F3AA54-3B4A-4DE3-9588-FF53C8C48453}">
      <dsp:nvSpPr>
        <dsp:cNvPr id="0" name=""/>
        <dsp:cNvSpPr/>
      </dsp:nvSpPr>
      <dsp:spPr>
        <a:xfrm rot="5438295">
          <a:off x="5678595" y="1250455"/>
          <a:ext cx="393686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5737943" y="1283871"/>
        <a:ext cx="276306" cy="275580"/>
      </dsp:txXfrm>
    </dsp:sp>
    <dsp:sp modelId="{FACCA642-76FF-4502-962D-03A2EDD782F5}">
      <dsp:nvSpPr>
        <dsp:cNvPr id="0" name=""/>
        <dsp:cNvSpPr/>
      </dsp:nvSpPr>
      <dsp:spPr>
        <a:xfrm>
          <a:off x="4915837" y="1863231"/>
          <a:ext cx="1898268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819877"/>
                <a:satOff val="6480"/>
                <a:lumOff val="-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19877"/>
                <a:satOff val="6480"/>
                <a:lumOff val="-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19877"/>
                <a:satOff val="6480"/>
                <a:lumOff val="-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Augmentation</a:t>
          </a:r>
        </a:p>
      </dsp:txBody>
      <dsp:txXfrm>
        <a:off x="4948469" y="1895863"/>
        <a:ext cx="1833004" cy="1048873"/>
      </dsp:txXfrm>
    </dsp:sp>
    <dsp:sp modelId="{7EB4FAB4-5267-42A2-A5F1-6E6203FFC0AA}">
      <dsp:nvSpPr>
        <dsp:cNvPr id="0" name=""/>
        <dsp:cNvSpPr/>
      </dsp:nvSpPr>
      <dsp:spPr>
        <a:xfrm rot="10821270">
          <a:off x="4417159" y="2182177"/>
          <a:ext cx="352403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774846"/>
                <a:satOff val="8100"/>
                <a:lumOff val="-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774846"/>
                <a:satOff val="8100"/>
                <a:lumOff val="-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774846"/>
                <a:satOff val="8100"/>
                <a:lumOff val="-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522879" y="2274606"/>
        <a:ext cx="246682" cy="276306"/>
      </dsp:txXfrm>
    </dsp:sp>
    <dsp:sp modelId="{6127646F-6BEB-4CC9-A348-00D4D07CBC75}">
      <dsp:nvSpPr>
        <dsp:cNvPr id="0" name=""/>
        <dsp:cNvSpPr/>
      </dsp:nvSpPr>
      <dsp:spPr>
        <a:xfrm>
          <a:off x="2530727" y="1847923"/>
          <a:ext cx="1720210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093169"/>
                <a:satOff val="8640"/>
                <a:lumOff val="-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093169"/>
                <a:satOff val="8640"/>
                <a:lumOff val="-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093169"/>
                <a:satOff val="8640"/>
                <a:lumOff val="-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3D U-net</a:t>
          </a:r>
          <a:endParaRPr lang="en-US" sz="1800" kern="1200" dirty="0"/>
        </a:p>
      </dsp:txBody>
      <dsp:txXfrm>
        <a:off x="2563359" y="1880555"/>
        <a:ext cx="1654946" cy="1048873"/>
      </dsp:txXfrm>
    </dsp:sp>
    <dsp:sp modelId="{6D15A2B4-6049-4F4E-A04A-ED873CF8AB77}">
      <dsp:nvSpPr>
        <dsp:cNvPr id="0" name=""/>
        <dsp:cNvSpPr/>
      </dsp:nvSpPr>
      <dsp:spPr>
        <a:xfrm rot="10783087">
          <a:off x="2023082" y="2180583"/>
          <a:ext cx="358738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130702" y="2272420"/>
        <a:ext cx="251117" cy="276306"/>
      </dsp:txXfrm>
    </dsp:sp>
    <dsp:sp modelId="{FD25606D-DC65-4D33-9A23-1EFEE9672050}">
      <dsp:nvSpPr>
        <dsp:cNvPr id="0" name=""/>
        <dsp:cNvSpPr/>
      </dsp:nvSpPr>
      <dsp:spPr>
        <a:xfrm>
          <a:off x="144931" y="1859688"/>
          <a:ext cx="1708938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Segmentation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563" y="1892320"/>
        <a:ext cx="1643674" cy="1048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FA67A3-DEDD-4342-B30B-B3F498DC6B30}" type="datetimeFigureOut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E02B2BB-ADDA-4536-BA4C-159C26392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9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9930-7520-47F7-8283-82C6FF45BC7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1387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7EB9A-A3CC-4278-9274-622610DD9DC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48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0A833-AEF4-4CE4-B002-191F9A0A922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5297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76EB3-99E1-4B1E-9392-2868B380113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757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1A2F-097F-4D21-9EEA-3807D08E612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66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32BDC-32E2-42CB-B867-453545EC7D7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928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99401-2C4C-4F8C-9AB7-2C8724417DC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7830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3E076-462C-4488-8C4F-4DF6DC201E3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430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5AE25-90E1-47DF-B6D0-D811815CDCD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5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A408-A641-4BF1-952C-10C7567F9F8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736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06853-6CDD-4960-98F5-A25046DD7DA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9867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43019-D543-4CEB-8FD3-A31DE742554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Google Shape;184;p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245DC5-78BE-45B1-8306-6D930F5F2B7B}"/>
              </a:ext>
            </a:extLst>
          </p:cNvPr>
          <p:cNvSpPr txBox="1">
            <a:spLocks/>
          </p:cNvSpPr>
          <p:nvPr/>
        </p:nvSpPr>
        <p:spPr bwMode="auto">
          <a:xfrm>
            <a:off x="827585" y="1109399"/>
            <a:ext cx="8363880" cy="1101725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 anchor="ctr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4400"/>
              <a:buFont typeface="Calibri"/>
              <a:buNone/>
              <a:tabLst/>
              <a:defRPr/>
            </a:pPr>
            <a:r>
              <a:rPr kumimoji="0" lang="en-US" sz="2000" b="1" i="0" u="none" strike="noStrike" kern="1200" cap="none" spc="600" normalizeH="0" baseline="0" noProof="0" dirty="0">
                <a:ln>
                  <a:noFill/>
                </a:ln>
                <a:solidFill>
                  <a:srgbClr val="1D9A78">
                    <a:lumMod val="60000"/>
                    <a:lumOff val="4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cs typeface="Calibri" panose="020F0502020204030204" pitchFamily="34" charset="0"/>
                <a:sym typeface="Calibri"/>
              </a:rPr>
              <a:t>3D U-NET: </a:t>
            </a:r>
            <a:r>
              <a:rPr kumimoji="0" lang="en-US" sz="2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cs typeface="Calibri" panose="020F0502020204030204" pitchFamily="34" charset="0"/>
                <a:sym typeface="Calibri"/>
              </a:rPr>
              <a:t>FULLY CONVOLUTIONAL NEURAL NETWORK FOR </a:t>
            </a:r>
            <a:endParaRPr kumimoji="0" lang="en-US" sz="2000" b="1" i="0" u="none" strike="noStrike" kern="1200" cap="none" spc="600" normalizeH="0" baseline="0" noProof="0" dirty="0">
              <a:ln>
                <a:noFill/>
              </a:ln>
              <a:solidFill>
                <a:srgbClr val="1D9A78">
                  <a:lumMod val="60000"/>
                  <a:lumOff val="40000"/>
                </a:srgbClr>
              </a:solidFill>
              <a:effectLst/>
              <a:uLnTx/>
              <a:uFillTx/>
              <a:latin typeface="Agency FB" panose="020B0503020202020204" pitchFamily="34" charset="0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5DF8148-8ED1-4B5A-92BF-85AB65F87205}"/>
              </a:ext>
            </a:extLst>
          </p:cNvPr>
          <p:cNvGrpSpPr/>
          <p:nvPr/>
        </p:nvGrpSpPr>
        <p:grpSpPr>
          <a:xfrm>
            <a:off x="984842" y="1911626"/>
            <a:ext cx="8159158" cy="1269944"/>
            <a:chOff x="984842" y="700598"/>
            <a:chExt cx="8159158" cy="1269944"/>
          </a:xfrm>
        </p:grpSpPr>
        <p:sp>
          <p:nvSpPr>
            <p:cNvPr id="10" name="Google Shape;184;p27">
              <a:extLst>
                <a:ext uri="{FF2B5EF4-FFF2-40B4-BE49-F238E27FC236}">
                  <a16:creationId xmlns:a16="http://schemas.microsoft.com/office/drawing/2014/main" xmlns="" id="{B0E225B3-32B6-46D2-B7E2-57543A2499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4842" y="700598"/>
              <a:ext cx="8159158" cy="571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lIns="68569" tIns="34275" rIns="68569" bIns="34275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  <a:defRPr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3959"/>
                <a:buFont typeface="Calibri"/>
                <a:buNone/>
                <a:tabLst/>
                <a:defRPr/>
              </a:pPr>
              <a:r>
                <a:rPr kumimoji="0" lang="en-US" sz="40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cs typeface="Calibri" panose="020F0502020204030204" pitchFamily="34" charset="0"/>
                  <a:sym typeface="Calibri"/>
                </a:rPr>
                <a:t>AUTOMATIC BRAIN </a:t>
              </a:r>
              <a:r>
                <a:rPr kumimoji="0" lang="en-US" sz="40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cs typeface="Calibri" panose="020F0502020204030204" pitchFamily="34" charset="0"/>
                  <a:sym typeface="Calibri"/>
                </a:rPr>
                <a:t>TUMOR </a:t>
              </a:r>
              <a:r>
                <a:rPr lang="en-US" sz="3200" b="1" spc="300" noProof="0" dirty="0" smtClean="0">
                  <a:solidFill>
                    <a:prstClr val="black"/>
                  </a:solidFill>
                  <a:latin typeface="Agency FB" panose="020B0503020202020204" pitchFamily="34" charset="0"/>
                  <a:cs typeface="Calibri" panose="020F0502020204030204" pitchFamily="34" charset="0"/>
                </a:rPr>
                <a:t>SEGMENTATION</a:t>
              </a:r>
              <a:r>
                <a:rPr kumimoji="0" lang="en-US" sz="32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cs typeface="Calibri" panose="020F0502020204030204" pitchFamily="34" charset="0"/>
                  <a:sym typeface="Calibri"/>
                </a:rPr>
                <a:t> </a:t>
              </a:r>
              <a:endParaRPr kumimoji="0" 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cs typeface="Calibri"/>
                <a:sym typeface="Calibri"/>
              </a:endParaRPr>
            </a:p>
          </p:txBody>
        </p:sp>
        <p:sp>
          <p:nvSpPr>
            <p:cNvPr id="11" name="Google Shape;184;p27">
              <a:extLst>
                <a:ext uri="{FF2B5EF4-FFF2-40B4-BE49-F238E27FC236}">
                  <a16:creationId xmlns:a16="http://schemas.microsoft.com/office/drawing/2014/main" xmlns="" id="{FAD829FC-F13F-4B03-B6B5-DFB9CC292E4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11960" y="868817"/>
              <a:ext cx="4932040" cy="1101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  <a:defRPr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4400"/>
                <a:buFont typeface="Calibri"/>
                <a:buNone/>
                <a:tabLst/>
                <a:defRPr/>
              </a:pPr>
              <a:r>
                <a:rPr kumimoji="0" lang="en-US" sz="2000" b="1" i="0" u="none" strike="noStrike" kern="1200" cap="none" spc="60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Condensed" panose="020B0502040204020203" pitchFamily="34" charset="0"/>
                  <a:cs typeface="Calibri" panose="020F0502020204030204" pitchFamily="34" charset="0"/>
                  <a:sym typeface="Calibri"/>
                </a:rPr>
                <a:t> </a:t>
              </a:r>
              <a:endParaRPr kumimoji="0" lang="en-US" sz="3200" b="1" i="0" u="none" strike="noStrike" kern="1200" cap="none" spc="600" normalizeH="0" baseline="0" noProof="0" dirty="0">
                <a:ln>
                  <a:noFill/>
                </a:ln>
                <a:solidFill>
                  <a:srgbClr val="1D9A78">
                    <a:lumMod val="60000"/>
                    <a:lumOff val="4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cs typeface="Calibri" panose="020F0502020204030204" pitchFamily="34" charset="0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F0C7C83-ECF3-4E21-9748-E8E60715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42" y="2734490"/>
            <a:ext cx="4243612" cy="4123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6882186" y="1061751"/>
            <a:ext cx="225414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spc="600" dirty="0" smtClean="0">
                <a:latin typeface="Agency FB" panose="020B0503020202020204" pitchFamily="34" charset="0"/>
              </a:rPr>
              <a:t>PAPER ID: 201</a:t>
            </a:r>
            <a:endParaRPr lang="en-US" b="1" spc="600" dirty="0"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4" y="5420864"/>
            <a:ext cx="1247770" cy="1484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22" y="3902269"/>
            <a:ext cx="3936437" cy="295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934"/>
            <a:ext cx="5661248" cy="5472608"/>
          </a:xfrm>
          <a:prstGeom prst="rect">
            <a:avLst/>
          </a:prstGeom>
        </p:spPr>
      </p:pic>
      <p:pic>
        <p:nvPicPr>
          <p:cNvPr id="14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11" y="5402203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075706" y="4396218"/>
            <a:ext cx="4824536" cy="1656184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0244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9144000" cy="6514273"/>
            <a:chOff x="0" y="0"/>
            <a:chExt cx="9144000" cy="6514538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28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5060444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85;p27"/>
            <p:cNvSpPr txBox="1">
              <a:spLocks/>
            </p:cNvSpPr>
            <p:nvPr/>
          </p:nvSpPr>
          <p:spPr bwMode="auto">
            <a:xfrm>
              <a:off x="628650" y="1628866"/>
              <a:ext cx="7687766" cy="3744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 algn="ctr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30598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Methodology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015430828"/>
              </p:ext>
            </p:extLst>
          </p:nvPr>
        </p:nvGraphicFramePr>
        <p:xfrm>
          <a:off x="539552" y="1957463"/>
          <a:ext cx="6815276" cy="2983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47064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7</a:t>
            </a:r>
            <a:endParaRPr lang="es-E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30224" y="1628800"/>
            <a:ext cx="481824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871" y="5218451"/>
            <a:ext cx="597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Figure: Flowchart </a:t>
            </a:r>
            <a:r>
              <a:rPr lang="en-US" b="1" spc="300" dirty="0"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of Tumor Segmentation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85;p27"/>
            <p:cNvSpPr txBox="1">
              <a:spLocks/>
            </p:cNvSpPr>
            <p:nvPr/>
          </p:nvSpPr>
          <p:spPr bwMode="auto">
            <a:xfrm>
              <a:off x="490709" y="2215069"/>
              <a:ext cx="7488832" cy="2708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Image </a:t>
              </a: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Re-sizing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Makes model more efficient in terms of time consumption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Original size image of 240×240×155 converted into 32×32×32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Data reduced from 2.87GB instead of 782GB</a:t>
              </a:r>
              <a:endParaRPr lang="en-US" sz="2000" b="1" spc="300" dirty="0" smtClean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Google Shape;185;p27"/>
          <p:cNvSpPr txBox="1">
            <a:spLocks/>
          </p:cNvSpPr>
          <p:nvPr/>
        </p:nvSpPr>
        <p:spPr bwMode="auto">
          <a:xfrm>
            <a:off x="251520" y="1638899"/>
            <a:ext cx="367240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Pre-processing</a:t>
            </a: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50841" y="6389969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8</a:t>
            </a:r>
            <a:endParaRPr lang="es-E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0" y="1554981"/>
            <a:ext cx="478802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9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Google Shape;185;p27"/>
            <p:cNvSpPr txBox="1">
              <a:spLocks/>
            </p:cNvSpPr>
            <p:nvPr/>
          </p:nvSpPr>
          <p:spPr bwMode="auto">
            <a:xfrm>
              <a:off x="628650" y="1987997"/>
              <a:ext cx="7560840" cy="362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Image </a:t>
              </a: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augmentation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1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Half Frame 11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107504" y="1436190"/>
            <a:ext cx="3528392" cy="512067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Pre-processing</a:t>
            </a: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963072" y="630435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9</a:t>
            </a:r>
            <a:endParaRPr lang="es-E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0" y="1195903"/>
            <a:ext cx="471601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80134"/>
              </p:ext>
            </p:extLst>
          </p:nvPr>
        </p:nvGraphicFramePr>
        <p:xfrm>
          <a:off x="865987" y="2410663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Flip horizontally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 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Flip vertically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 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±20°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 on both horizontal and vertical 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 on horizontal 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Brightness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0.8  ~ 1.2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1607233" y="5800150"/>
            <a:ext cx="4707338" cy="417506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Table: </a:t>
            </a:r>
            <a:r>
              <a:rPr lang="en-US" sz="1600" b="1" dirty="0">
                <a:latin typeface="Bahnschrift" panose="020B0502040204020203" pitchFamily="34" charset="0"/>
              </a:rPr>
              <a:t>Applied Data Augmentation Methods</a:t>
            </a:r>
            <a:endParaRPr lang="en-US" sz="2000" b="1" spc="300" dirty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6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Google Shape;185;p27"/>
            <p:cNvSpPr txBox="1">
              <a:spLocks/>
            </p:cNvSpPr>
            <p:nvPr/>
          </p:nvSpPr>
          <p:spPr bwMode="auto">
            <a:xfrm>
              <a:off x="628650" y="1993169"/>
              <a:ext cx="7488832" cy="2893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 smtClean="0">
                  <a:solidFill>
                    <a:schemeClr val="bg1"/>
                  </a:solidFill>
                  <a:latin typeface="Algerian" panose="04020705040A02060702" pitchFamily="8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Partitioning image into different regions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Grouping each pixel of the image based on specific characteristics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Level every pixel of a picture with a corresponding class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Maintains encoder/decoder structure</a:t>
              </a: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1" name="Google Shape;184;p27"/>
          <p:cNvSpPr txBox="1">
            <a:spLocks/>
          </p:cNvSpPr>
          <p:nvPr/>
        </p:nvSpPr>
        <p:spPr bwMode="auto">
          <a:xfrm>
            <a:off x="0" y="643260"/>
            <a:ext cx="48600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Half Frame 11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-142557" y="1505560"/>
            <a:ext cx="56521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Semantic </a:t>
            </a: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Segmentation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973011" y="629441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10</a:t>
            </a:r>
            <a:endParaRPr lang="es-E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108520" y="1396231"/>
            <a:ext cx="482453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" y="2348289"/>
            <a:ext cx="8712968" cy="28263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0"/>
            <a:ext cx="9144000" cy="13060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Google Shape;184;p27"/>
          <p:cNvSpPr txBox="1">
            <a:spLocks/>
          </p:cNvSpPr>
          <p:nvPr/>
        </p:nvSpPr>
        <p:spPr bwMode="auto">
          <a:xfrm>
            <a:off x="0" y="643260"/>
            <a:ext cx="48600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29002" y="1445236"/>
            <a:ext cx="532859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Semantic </a:t>
            </a: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Segmentation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1017399" y="5700728"/>
            <a:ext cx="680424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Figure: </a:t>
            </a: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Semantic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961934" y="6365718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11</a:t>
            </a:r>
            <a:endParaRPr lang="es-ES" altLang="en-US" dirty="0"/>
          </a:p>
        </p:txBody>
      </p:sp>
      <p:pic>
        <p:nvPicPr>
          <p:cNvPr id="17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45" y="5125259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Half Frame 17"/>
          <p:cNvSpPr/>
          <p:nvPr/>
        </p:nvSpPr>
        <p:spPr>
          <a:xfrm rot="10800000">
            <a:off x="6961934" y="501287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-29006" y="1268747"/>
            <a:ext cx="481703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0"/>
            <a:ext cx="9144000" cy="6522111"/>
            <a:chOff x="0" y="0"/>
            <a:chExt cx="9144000" cy="6522376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875" y="5068282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Google Shape;185;p27"/>
            <p:cNvSpPr txBox="1">
              <a:spLocks/>
            </p:cNvSpPr>
            <p:nvPr/>
          </p:nvSpPr>
          <p:spPr bwMode="auto">
            <a:xfrm>
              <a:off x="490139" y="2169369"/>
              <a:ext cx="6624736" cy="3377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An architecture of Semantic Segmentation which combines encoding and decoding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Two path architecture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First path- Construction path which is encoder part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Second path- Symmetric expanding path which is decoder part</a:t>
              </a: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1" name="Google Shape;184;p27"/>
          <p:cNvSpPr txBox="1">
            <a:spLocks/>
          </p:cNvSpPr>
          <p:nvPr/>
        </p:nvSpPr>
        <p:spPr bwMode="auto">
          <a:xfrm>
            <a:off x="0" y="643260"/>
            <a:ext cx="48600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Half Frame 11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211123" y="1507810"/>
            <a:ext cx="214649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3D </a:t>
            </a: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U-net 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973011" y="629441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12</a:t>
            </a:r>
            <a:endParaRPr lang="es-E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0" y="1396231"/>
            <a:ext cx="471601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50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4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Google Shape;185;p27"/>
            <p:cNvSpPr txBox="1">
              <a:spLocks/>
            </p:cNvSpPr>
            <p:nvPr/>
          </p:nvSpPr>
          <p:spPr bwMode="auto">
            <a:xfrm>
              <a:off x="899592" y="2195040"/>
              <a:ext cx="7488832" cy="2919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Convolution </a:t>
              </a: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Operation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Max </a:t>
              </a: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Pooling Operation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Up-sampling </a:t>
              </a: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Operation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Transposed </a:t>
              </a: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Convolution </a:t>
              </a: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Operation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Activation </a:t>
              </a: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Function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6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Half Frame 16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Google Shape;185;p27"/>
          <p:cNvSpPr txBox="1">
            <a:spLocks/>
          </p:cNvSpPr>
          <p:nvPr/>
        </p:nvSpPr>
        <p:spPr bwMode="auto">
          <a:xfrm>
            <a:off x="187863" y="1428820"/>
            <a:ext cx="214315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3D </a:t>
            </a: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U-net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8264" y="635665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13</a:t>
            </a:r>
            <a:endParaRPr lang="es-E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5078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032448"/>
          </a:xfrm>
          <a:prstGeom prst="rect">
            <a:avLst/>
          </a:prstGeom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28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449999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Methodology(cont.)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47064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14</a:t>
            </a:r>
            <a:endParaRPr lang="es-E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523444" y="5835369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Figure: </a:t>
            </a: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U-net Architecture of Our Model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2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19</a:t>
            </a:fld>
            <a:endParaRPr lang="es-E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736" y="5357441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228106" y="4548618"/>
            <a:ext cx="4824536" cy="1656184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58335"/>
            <a:ext cx="6667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279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2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53953"/>
              <a:ext cx="3936437" cy="295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893555" y="1347919"/>
              <a:ext cx="4250445" cy="1861983"/>
              <a:chOff x="4954428" y="1543262"/>
              <a:chExt cx="4185281" cy="1861985"/>
            </a:xfrm>
          </p:grpSpPr>
          <p:sp>
            <p:nvSpPr>
              <p:cNvPr id="12" name="Google Shape;185;p27"/>
              <p:cNvSpPr txBox="1">
                <a:spLocks/>
              </p:cNvSpPr>
              <p:nvPr/>
            </p:nvSpPr>
            <p:spPr>
              <a:xfrm>
                <a:off x="4954428" y="1926811"/>
                <a:ext cx="4046416" cy="147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68569" tIns="34275" rIns="68569" bIns="34275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323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6858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028700" marR="0" lvl="2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371600" marR="0" lvl="3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1714500" marR="0" lvl="4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057400" marR="0" lvl="5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2400300" marR="0" lvl="6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2743200" marR="0" lvl="7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3086100" marR="0" lvl="8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r">
                  <a:buClr>
                    <a:srgbClr val="FFFF00"/>
                  </a:buClr>
                  <a:buNone/>
                  <a:defRPr/>
                </a:pP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Syed </a:t>
                </a: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Fahim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800" spc="300" dirty="0" smtClean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Ahmed</a:t>
                </a:r>
              </a:p>
              <a:p>
                <a:pPr marL="0" indent="0" algn="r">
                  <a:buClr>
                    <a:srgbClr val="FFFF00"/>
                  </a:buClr>
                  <a:buNone/>
                  <a:defRPr/>
                </a:pP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Fairuz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Shezuti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800" spc="300" dirty="0" smtClean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Rahman</a:t>
                </a:r>
                <a:endParaRPr lang="en-US" sz="1800" b="1" spc="3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0" indent="0" algn="r">
                  <a:buClr>
                    <a:srgbClr val="FFFF00"/>
                  </a:buClr>
                  <a:buNone/>
                  <a:defRPr/>
                </a:pPr>
                <a:r>
                  <a:rPr lang="en-US" sz="1800" spc="300" dirty="0" err="1" smtClean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Tasmia</a:t>
                </a:r>
                <a:r>
                  <a:rPr lang="en-US" sz="1800" spc="300" dirty="0" smtClean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Tabassum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800" spc="300" dirty="0" err="1" smtClean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Arony</a:t>
                </a:r>
                <a:endParaRPr lang="en-US" sz="1800" b="1" spc="3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0" indent="0" algn="r">
                  <a:buClr>
                    <a:srgbClr val="FFFF00"/>
                  </a:buClr>
                  <a:buNone/>
                  <a:defRPr/>
                </a:pPr>
                <a:r>
                  <a:rPr lang="en-US" sz="1800" spc="300" dirty="0" smtClean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Md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 </a:t>
                </a: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Tariqul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Islam </a:t>
                </a:r>
                <a:r>
                  <a:rPr lang="en-US" sz="1800" spc="300" dirty="0" err="1" smtClean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Bhuiyan</a:t>
                </a:r>
                <a:endParaRPr lang="en-US" sz="1800" b="1" spc="3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65739" y="1543262"/>
                <a:ext cx="1573970" cy="3693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b="1" spc="600" dirty="0" smtClean="0">
                    <a:latin typeface="Agency FB" panose="020B0503020202020204" pitchFamily="34" charset="0"/>
                  </a:rPr>
                  <a:t>AUTHORS</a:t>
                </a:r>
                <a:endParaRPr lang="en-US" b="1" spc="600" dirty="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0" y="3721881"/>
              <a:ext cx="5729090" cy="2203529"/>
              <a:chOff x="3369498" y="3262070"/>
              <a:chExt cx="5641258" cy="2203530"/>
            </a:xfrm>
          </p:grpSpPr>
          <p:sp>
            <p:nvSpPr>
              <p:cNvPr id="10" name="Google Shape;185;p27"/>
              <p:cNvSpPr txBox="1">
                <a:spLocks/>
              </p:cNvSpPr>
              <p:nvPr/>
            </p:nvSpPr>
            <p:spPr>
              <a:xfrm>
                <a:off x="3900778" y="3822470"/>
                <a:ext cx="5109978" cy="164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68569" tIns="34275" rIns="68569" bIns="34275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323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6858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028700" marR="0" lvl="2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371600" marR="0" lvl="3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1714500" marR="0" lvl="4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057400" marR="0" lvl="5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2400300" marR="0" lvl="6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2743200" marR="0" lvl="7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3086100" marR="0" lvl="8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Font typeface="Arial"/>
                  <a:buNone/>
                  <a:defRPr/>
                </a:pPr>
                <a:endParaRPr lang="en-US" sz="2000" b="1" spc="3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9498" y="3262070"/>
                <a:ext cx="2230634" cy="3693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spc="600" dirty="0" smtClean="0">
                    <a:latin typeface="Agency FB" panose="020B0503020202020204" pitchFamily="34" charset="0"/>
                  </a:rPr>
                  <a:t>PRESENTED </a:t>
                </a:r>
                <a:r>
                  <a:rPr lang="en-US" b="1" spc="600" dirty="0">
                    <a:latin typeface="Agency FB" panose="020B0503020202020204" pitchFamily="34" charset="0"/>
                  </a:rPr>
                  <a:t>BY</a:t>
                </a:r>
              </a:p>
            </p:txBody>
          </p:sp>
        </p:grpSp>
      </p:grpSp>
      <p:sp>
        <p:nvSpPr>
          <p:cNvPr id="18" name="Half Frame 17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4188145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pc="300" dirty="0" err="1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Fairuz</a:t>
            </a:r>
            <a:r>
              <a:rPr lang="en-US" spc="3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pc="300" dirty="0" err="1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Shezuti</a:t>
            </a:r>
            <a:r>
              <a:rPr lang="en-US" spc="3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Rahman</a:t>
            </a:r>
            <a:endParaRPr lang="en-US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7" y="5072270"/>
            <a:ext cx="1452301" cy="15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Half Frame 13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57758" y="1472185"/>
            <a:ext cx="52565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8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Performance </a:t>
            </a:r>
            <a:r>
              <a:rPr lang="en-US" sz="28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of the Model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82950" y="6380609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15</a:t>
            </a:r>
            <a:endParaRPr lang="es-ES" alt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96551"/>
              </p:ext>
            </p:extLst>
          </p:nvPr>
        </p:nvGraphicFramePr>
        <p:xfrm>
          <a:off x="1317977" y="2252751"/>
          <a:ext cx="6039485" cy="139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3100"/>
                <a:gridCol w="2145030"/>
                <a:gridCol w="1951355"/>
              </a:tblGrid>
              <a:tr h="38544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Loss Function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434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Training Data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93.08%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21%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721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Validation Testing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92.09%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19%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-180528" y="4051250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Table: </a:t>
            </a:r>
            <a:r>
              <a:rPr lang="en-US" sz="1600" b="1" dirty="0">
                <a:latin typeface="Bahnschrift" panose="020B0502040204020203" pitchFamily="34" charset="0"/>
              </a:rPr>
              <a:t>Accuracy &amp; Loss Function value for </a:t>
            </a:r>
            <a:r>
              <a:rPr lang="en-US" sz="1600" b="1" dirty="0" smtClean="0">
                <a:latin typeface="Bahnschrift" panose="020B0502040204020203" pitchFamily="34" charset="0"/>
              </a:rPr>
              <a:t>Tumor Segmentation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1" y="1263892"/>
            <a:ext cx="478802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5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5" y="2006892"/>
            <a:ext cx="6768752" cy="3659076"/>
          </a:xfrm>
          <a:prstGeom prst="rect">
            <a:avLst/>
          </a:prstGeom>
        </p:spPr>
      </p:pic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Half Frame 13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180528" y="1424078"/>
            <a:ext cx="6876257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8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Accuracy </a:t>
            </a:r>
            <a:r>
              <a:rPr lang="en-US" sz="28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of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82950" y="6380609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16</a:t>
            </a:r>
            <a:endParaRPr lang="es-ES" altLang="en-US" dirty="0"/>
          </a:p>
        </p:txBody>
      </p:sp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-485775" y="5698529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Figure: </a:t>
            </a:r>
            <a:r>
              <a:rPr lang="en-US" sz="1600" b="1" dirty="0">
                <a:latin typeface="Bahnschrift" panose="020B0502040204020203" pitchFamily="34" charset="0"/>
              </a:rPr>
              <a:t>Accuracy </a:t>
            </a:r>
            <a:r>
              <a:rPr lang="en-US" sz="1600" b="1" dirty="0" smtClean="0">
                <a:latin typeface="Bahnschrift" panose="020B0502040204020203" pitchFamily="34" charset="0"/>
              </a:rPr>
              <a:t>Graph </a:t>
            </a:r>
            <a:r>
              <a:rPr lang="en-US" sz="1600" b="1" dirty="0">
                <a:latin typeface="Bahnschrift" panose="020B0502040204020203" pitchFamily="34" charset="0"/>
              </a:rPr>
              <a:t>for </a:t>
            </a:r>
            <a:r>
              <a:rPr lang="en-US" sz="1600" b="1" dirty="0" smtClean="0">
                <a:latin typeface="Bahnschrift" panose="020B0502040204020203" pitchFamily="34" charset="0"/>
              </a:rPr>
              <a:t>Tumor Segmentation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1" y="1263892"/>
            <a:ext cx="478802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29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" y="1949818"/>
            <a:ext cx="7596336" cy="3600400"/>
          </a:xfrm>
          <a:prstGeom prst="rect">
            <a:avLst/>
          </a:prstGeom>
        </p:spPr>
      </p:pic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Half Frame 13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136128" y="1412775"/>
            <a:ext cx="786859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8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Loss </a:t>
            </a:r>
            <a:r>
              <a:rPr lang="en-US" sz="28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of Tumor Segmentation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82950" y="6380609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17</a:t>
            </a:r>
            <a:endParaRPr lang="es-ES" altLang="en-US" dirty="0"/>
          </a:p>
        </p:txBody>
      </p:sp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-504056" y="5599827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Figure: </a:t>
            </a:r>
            <a:r>
              <a:rPr lang="en-US" sz="1600" b="1" dirty="0" smtClean="0">
                <a:latin typeface="Bahnschrift" panose="020B0502040204020203" pitchFamily="34" charset="0"/>
              </a:rPr>
              <a:t>Loss </a:t>
            </a:r>
            <a:r>
              <a:rPr lang="en-US" sz="1600" b="1" dirty="0">
                <a:latin typeface="Bahnschrift" panose="020B0502040204020203" pitchFamily="34" charset="0"/>
              </a:rPr>
              <a:t>Function </a:t>
            </a:r>
            <a:r>
              <a:rPr lang="en-US" sz="1600" b="1" dirty="0" smtClean="0">
                <a:latin typeface="Bahnschrift" panose="020B0502040204020203" pitchFamily="34" charset="0"/>
              </a:rPr>
              <a:t>Graph </a:t>
            </a:r>
            <a:r>
              <a:rPr lang="en-US" sz="1600" b="1" dirty="0">
                <a:latin typeface="Bahnschrift" panose="020B0502040204020203" pitchFamily="34" charset="0"/>
              </a:rPr>
              <a:t>for </a:t>
            </a:r>
            <a:r>
              <a:rPr lang="en-US" sz="1600" b="1" dirty="0" smtClean="0">
                <a:latin typeface="Bahnschrift" panose="020B0502040204020203" pitchFamily="34" charset="0"/>
              </a:rPr>
              <a:t>Tumor Segmentation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1" y="1263892"/>
            <a:ext cx="478802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7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23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23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23</a:t>
            </a:fld>
            <a:endParaRPr lang="es-ES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0" y="-3693"/>
            <a:ext cx="9144000" cy="6542605"/>
            <a:chOff x="-32656" y="-38989"/>
            <a:chExt cx="9144000" cy="6542871"/>
          </a:xfrm>
        </p:grpSpPr>
        <p:sp>
          <p:nvSpPr>
            <p:cNvPr id="7" name="Rectangle 6"/>
            <p:cNvSpPr/>
            <p:nvPr/>
          </p:nvSpPr>
          <p:spPr>
            <a:xfrm>
              <a:off x="-32656" y="-38989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379" y="5049788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86671" y="1796446"/>
            <a:ext cx="7869705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Five-fold Cross Validation Result</a:t>
            </a: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48264" y="6341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 smtClean="0"/>
              <a:t>18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314850" y="5297038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Figure: </a:t>
            </a:r>
            <a:r>
              <a:rPr lang="en-US" sz="1600" b="1" dirty="0" smtClean="0">
                <a:latin typeface="Bahnschrift" panose="020B0502040204020203" pitchFamily="34" charset="0"/>
              </a:rPr>
              <a:t>Segmentation for </a:t>
            </a:r>
            <a:r>
              <a:rPr lang="en-US" sz="1600" b="1" dirty="0" smtClean="0">
                <a:latin typeface="Bahnschrift" panose="020B0502040204020203" pitchFamily="34" charset="0"/>
              </a:rPr>
              <a:t>Flair</a:t>
            </a:r>
            <a:r>
              <a:rPr lang="en-US" sz="1600" b="1" dirty="0" smtClean="0">
                <a:latin typeface="Bahnschrift" panose="020B0502040204020203" pitchFamily="34" charset="0"/>
              </a:rPr>
              <a:t> MRI for Patients-1</a:t>
            </a:r>
            <a:endParaRPr lang="en-US" sz="1600" dirty="0" smtClean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0" y="1332248"/>
            <a:ext cx="824440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Segmentation Result for BRATS 2015 </a:t>
            </a: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2444228"/>
            <a:ext cx="9146840" cy="24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" y="2295692"/>
            <a:ext cx="9133045" cy="27417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24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24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24</a:t>
            </a:fld>
            <a:endParaRPr lang="es-ES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0" y="-3693"/>
            <a:ext cx="9144000" cy="6542605"/>
            <a:chOff x="-32656" y="-38989"/>
            <a:chExt cx="9144000" cy="6542871"/>
          </a:xfrm>
        </p:grpSpPr>
        <p:sp>
          <p:nvSpPr>
            <p:cNvPr id="7" name="Rectangle 6"/>
            <p:cNvSpPr/>
            <p:nvPr/>
          </p:nvSpPr>
          <p:spPr>
            <a:xfrm>
              <a:off x="-32656" y="-38989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379" y="5049788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0" y="1815735"/>
            <a:ext cx="812493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Five-fold Cross Validation Result</a:t>
            </a: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48264" y="6341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 smtClean="0"/>
              <a:t>19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314850" y="5297038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Figure</a:t>
            </a:r>
            <a:r>
              <a:rPr lang="en-US" sz="1600" b="1" dirty="0">
                <a:latin typeface="Bahnschrift" panose="020B0502040204020203" pitchFamily="34" charset="0"/>
              </a:rPr>
              <a:t>: Segmentation for Flair MRI for </a:t>
            </a:r>
            <a:r>
              <a:rPr lang="en-US" sz="1600" b="1" dirty="0" smtClean="0">
                <a:latin typeface="Bahnschrift" panose="020B0502040204020203" pitchFamily="34" charset="0"/>
              </a:rPr>
              <a:t>Patients-2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0" y="1332248"/>
            <a:ext cx="817240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Segmentation Result for BRATS </a:t>
            </a: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2015</a:t>
            </a: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25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25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25</a:t>
            </a:fld>
            <a:endParaRPr lang="es-ES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0" y="-3693"/>
            <a:ext cx="9144000" cy="6542605"/>
            <a:chOff x="-32656" y="-38989"/>
            <a:chExt cx="9144000" cy="6542871"/>
          </a:xfrm>
        </p:grpSpPr>
        <p:sp>
          <p:nvSpPr>
            <p:cNvPr id="7" name="Rectangle 6"/>
            <p:cNvSpPr/>
            <p:nvPr/>
          </p:nvSpPr>
          <p:spPr>
            <a:xfrm>
              <a:off x="-32656" y="-38989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379" y="5049788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0" y="1815735"/>
            <a:ext cx="38519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Testing </a:t>
            </a: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</a:t>
            </a: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48264" y="6341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 smtClean="0"/>
              <a:t>20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314850" y="5297038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Figure</a:t>
            </a:r>
            <a:r>
              <a:rPr lang="en-US" sz="1600" b="1" dirty="0">
                <a:latin typeface="Bahnschrift" panose="020B0502040204020203" pitchFamily="34" charset="0"/>
              </a:rPr>
              <a:t>: Segmentation </a:t>
            </a:r>
            <a:r>
              <a:rPr lang="en-US" sz="1600" b="1" dirty="0" smtClean="0">
                <a:latin typeface="Bahnschrift" panose="020B0502040204020203" pitchFamily="34" charset="0"/>
              </a:rPr>
              <a:t>of Testing Data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0" y="1332248"/>
            <a:ext cx="817240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Segmentation Result for BRATS </a:t>
            </a:r>
            <a:r>
              <a: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2015</a:t>
            </a: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744"/>
            <a:ext cx="9143999" cy="24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26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26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26</a:t>
            </a:fld>
            <a:endParaRPr lang="es-ES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0" y="-3693"/>
            <a:ext cx="9144000" cy="6506197"/>
            <a:chOff x="-32656" y="-38989"/>
            <a:chExt cx="9144000" cy="6506462"/>
          </a:xfrm>
        </p:grpSpPr>
        <p:sp>
          <p:nvSpPr>
            <p:cNvPr id="7" name="Rectangle 6"/>
            <p:cNvSpPr/>
            <p:nvPr/>
          </p:nvSpPr>
          <p:spPr>
            <a:xfrm>
              <a:off x="-32656" y="-38989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9129" y="1374744"/>
            <a:ext cx="406794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dirty="0" smtClean="0">
                <a:latin typeface="Bahnschrift" panose="020B0502040204020203" pitchFamily="34" charset="0"/>
              </a:rPr>
              <a:t>Comparison </a:t>
            </a:r>
            <a:r>
              <a:rPr lang="en-US" sz="3200" b="1" dirty="0" smtClean="0">
                <a:latin typeface="Bahnschrift" panose="020B0502040204020203" pitchFamily="34" charset="0"/>
              </a:rPr>
              <a:t>of DSC</a:t>
            </a: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48264" y="6341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 smtClean="0"/>
              <a:t>21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468560" y="5944529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Figure: </a:t>
            </a:r>
            <a:r>
              <a:rPr lang="en-US" sz="1600" b="1" dirty="0">
                <a:latin typeface="Bahnschrift" panose="020B0502040204020203" pitchFamily="34" charset="0"/>
              </a:rPr>
              <a:t>Comparison of methods in respect of </a:t>
            </a:r>
            <a:r>
              <a:rPr lang="en-US" sz="1600" b="1" dirty="0" smtClean="0">
                <a:latin typeface="Bahnschrift" panose="020B0502040204020203" pitchFamily="34" charset="0"/>
              </a:rPr>
              <a:t>DSC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0" y="1332248"/>
            <a:ext cx="482007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042317"/>
            <a:ext cx="6156176" cy="38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27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27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27</a:t>
            </a:fld>
            <a:endParaRPr lang="es-ES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0" y="-3693"/>
            <a:ext cx="9144000" cy="6506197"/>
            <a:chOff x="-32656" y="-38989"/>
            <a:chExt cx="9144000" cy="6506462"/>
          </a:xfrm>
        </p:grpSpPr>
        <p:sp>
          <p:nvSpPr>
            <p:cNvPr id="7" name="Rectangle 6"/>
            <p:cNvSpPr/>
            <p:nvPr/>
          </p:nvSpPr>
          <p:spPr>
            <a:xfrm>
              <a:off x="-32656" y="-38989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35496" y="1357640"/>
            <a:ext cx="482453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dirty="0" smtClean="0">
                <a:latin typeface="Bahnschrift" panose="020B0502040204020203" pitchFamily="34" charset="0"/>
              </a:rPr>
              <a:t>Comparison </a:t>
            </a:r>
            <a:r>
              <a:rPr lang="en-US" sz="3200" b="1" dirty="0" smtClean="0">
                <a:latin typeface="Bahnschrift" panose="020B0502040204020203" pitchFamily="34" charset="0"/>
              </a:rPr>
              <a:t>of Efficiency</a:t>
            </a: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48264" y="6341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 smtClean="0"/>
              <a:t>22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314850" y="4865940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Table: </a:t>
            </a:r>
            <a:r>
              <a:rPr lang="en-US" sz="1600" b="1" dirty="0">
                <a:latin typeface="Bahnschrift" panose="020B0502040204020203" pitchFamily="34" charset="0"/>
              </a:rPr>
              <a:t>Comparison of methods in respect of </a:t>
            </a:r>
            <a:r>
              <a:rPr lang="en-US" sz="1600" b="1" dirty="0" smtClean="0">
                <a:latin typeface="Bahnschrift" panose="020B0502040204020203" pitchFamily="34" charset="0"/>
              </a:rPr>
              <a:t>DSC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93335"/>
              </p:ext>
            </p:extLst>
          </p:nvPr>
        </p:nvGraphicFramePr>
        <p:xfrm>
          <a:off x="605296" y="2124420"/>
          <a:ext cx="7704857" cy="2448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6452"/>
                <a:gridCol w="2626452"/>
                <a:gridCol w="2451953"/>
              </a:tblGrid>
              <a:tr h="47087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8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BRATS 2015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1sec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8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Hao Dong et al.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BRATS 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~ 3sec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42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Sergio Pereira et al.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BRATS 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87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Mohammad Havaei et al.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BRATS 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25sec</a:t>
                      </a:r>
                      <a:r>
                        <a:rPr lang="en-US" sz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~ 3min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0" y="1332248"/>
            <a:ext cx="478802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endParaRPr lang="en-US" sz="3200" b="1" spc="300" dirty="0" smtClean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00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103099" y="6437312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23</a:t>
            </a:r>
            <a:endParaRPr lang="es-ES" alt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6467475"/>
            <a:chOff x="0" y="0"/>
            <a:chExt cx="9144000" cy="64674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14128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Picture 2" descr="Image result for brain tumor detection using deep learning"/>
            <p:cNvSpPr>
              <a:spLocks noChangeAspect="1" noChangeArrowheads="1"/>
            </p:cNvSpPr>
            <p:nvPr/>
          </p:nvSpPr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Google Shape;185;p27"/>
            <p:cNvSpPr txBox="1">
              <a:spLocks/>
            </p:cNvSpPr>
            <p:nvPr/>
          </p:nvSpPr>
          <p:spPr bwMode="auto">
            <a:xfrm>
              <a:off x="827088" y="1668461"/>
              <a:ext cx="7489825" cy="468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 smtClean="0">
                  <a:latin typeface="Bahnschrift Condensed" panose="020B0502040204020203" pitchFamily="34" charset="0"/>
                </a:rPr>
                <a:t>Segmented MRI </a:t>
              </a:r>
              <a:r>
                <a:rPr lang="en-US" sz="2000" dirty="0">
                  <a:latin typeface="Bahnschrift Condensed" panose="020B0502040204020203" pitchFamily="34" charset="0"/>
                </a:rPr>
                <a:t>images </a:t>
              </a:r>
              <a:endParaRPr lang="en-US" sz="2000" dirty="0" smtClean="0"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 smtClean="0">
                  <a:latin typeface="Bahnschrift Condensed" panose="020B0502040204020203" pitchFamily="34" charset="0"/>
                </a:rPr>
                <a:t>Barred </a:t>
              </a:r>
              <a:r>
                <a:rPr lang="en-US" sz="2000" dirty="0">
                  <a:latin typeface="Bahnschrift Condensed" panose="020B0502040204020203" pitchFamily="34" charset="0"/>
                </a:rPr>
                <a:t>down the training </a:t>
              </a:r>
              <a:r>
                <a:rPr lang="en-US" sz="2000" dirty="0" smtClean="0">
                  <a:latin typeface="Bahnschrift Condensed" panose="020B0502040204020203" pitchFamily="34" charset="0"/>
                </a:rPr>
                <a:t>time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 smtClean="0">
                  <a:latin typeface="Bahnschrift Condensed" panose="020B0502040204020203" pitchFamily="34" charset="0"/>
                </a:rPr>
                <a:t>Decremented </a:t>
              </a:r>
              <a:r>
                <a:rPr lang="en-US" sz="2000" dirty="0">
                  <a:latin typeface="Bahnschrift Condensed" panose="020B0502040204020203" pitchFamily="34" charset="0"/>
                </a:rPr>
                <a:t>computation time </a:t>
              </a:r>
              <a:endParaRPr lang="en-US" sz="2000" dirty="0" smtClean="0"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 smtClean="0">
                  <a:latin typeface="Bahnschrift Condensed" panose="020B0502040204020203" pitchFamily="34" charset="0"/>
                </a:rPr>
                <a:t>Surgical </a:t>
              </a:r>
              <a:r>
                <a:rPr lang="en-US" sz="2000" dirty="0">
                  <a:latin typeface="Bahnschrift Condensed" panose="020B0502040204020203" pitchFamily="34" charset="0"/>
                </a:rPr>
                <a:t>planning and patient </a:t>
              </a:r>
              <a:r>
                <a:rPr lang="en-US" sz="2000" dirty="0" smtClean="0">
                  <a:latin typeface="Bahnschrift Condensed" panose="020B0502040204020203" pitchFamily="34" charset="0"/>
                </a:rPr>
                <a:t>welfare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Using separate independent testing dataset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Evaluating results on higher GPU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More images for training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513662"/>
            <a:ext cx="324485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Conclusion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75" y="5182451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4051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29</a:t>
            </a:fld>
            <a:endParaRPr lang="es-ES" alt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857250"/>
            <a:ext cx="8712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2" descr="Image result for brain tumor detection using deep learning"/>
          <p:cNvSpPr>
            <a:spLocks noChangeAspect="1" noChangeArrowheads="1"/>
          </p:cNvSpPr>
          <p:nvPr/>
        </p:nvSpPr>
        <p:spPr bwMode="auto">
          <a:xfrm>
            <a:off x="7856538" y="5564188"/>
            <a:ext cx="143986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0" y="0"/>
            <a:ext cx="9144000" cy="6529019"/>
            <a:chOff x="0" y="0"/>
            <a:chExt cx="9144000" cy="27491303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2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21715043"/>
              <a:ext cx="1440160" cy="577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Half Frame 12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Google Shape;184;p27"/>
          <p:cNvSpPr txBox="1">
            <a:spLocks/>
          </p:cNvSpPr>
          <p:nvPr/>
        </p:nvSpPr>
        <p:spPr bwMode="auto">
          <a:xfrm>
            <a:off x="1" y="643260"/>
            <a:ext cx="241176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Overview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672986235"/>
              </p:ext>
            </p:extLst>
          </p:nvPr>
        </p:nvGraphicFramePr>
        <p:xfrm>
          <a:off x="23563" y="1628800"/>
          <a:ext cx="8964488" cy="3113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6195" y="6476570"/>
            <a:ext cx="34295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1215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30</a:t>
            </a:fld>
            <a:endParaRPr lang="es-ES" alt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85750"/>
            <a:ext cx="85725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-11515"/>
            <a:ext cx="9144000" cy="6505977"/>
            <a:chOff x="-35496" y="-235719"/>
            <a:chExt cx="9144000" cy="27394280"/>
          </a:xfrm>
        </p:grpSpPr>
        <p:sp>
          <p:nvSpPr>
            <p:cNvPr id="5" name="Rectangle 4"/>
            <p:cNvSpPr/>
            <p:nvPr/>
          </p:nvSpPr>
          <p:spPr>
            <a:xfrm>
              <a:off x="-35496" y="-235719"/>
              <a:ext cx="9144000" cy="69742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776" y="21411847"/>
              <a:ext cx="1440160" cy="574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Google Shape;185;p27"/>
            <p:cNvSpPr txBox="1">
              <a:spLocks/>
            </p:cNvSpPr>
            <p:nvPr/>
          </p:nvSpPr>
          <p:spPr bwMode="auto">
            <a:xfrm>
              <a:off x="1032217" y="8549374"/>
              <a:ext cx="7488832" cy="3207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B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rain </a:t>
              </a: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tumor, one of the most vulnerable diseases of the 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world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2 types of tumor depending on threat 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level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U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sing </a:t>
              </a: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MRI images for tumor 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detection</a:t>
              </a: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Used 3D U-Net for tumor segmentation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Localization of tumor area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643260"/>
            <a:ext cx="3245519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Introduction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7183" y="6366221"/>
            <a:ext cx="270942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8970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6538912"/>
            <a:chOff x="0" y="-11046"/>
            <a:chExt cx="9144000" cy="6539178"/>
          </a:xfrm>
        </p:grpSpPr>
        <p:sp>
          <p:nvSpPr>
            <p:cNvPr id="5" name="Rectangle 4"/>
            <p:cNvSpPr/>
            <p:nvPr/>
          </p:nvSpPr>
          <p:spPr>
            <a:xfrm>
              <a:off x="0" y="-11046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338" y="5074038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Google Shape;185;p27"/>
            <p:cNvSpPr txBox="1">
              <a:spLocks/>
            </p:cNvSpPr>
            <p:nvPr/>
          </p:nvSpPr>
          <p:spPr bwMode="auto">
            <a:xfrm>
              <a:off x="827584" y="1668928"/>
              <a:ext cx="7488832" cy="3207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ncreasing </a:t>
              </a: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number of patients </a:t>
              </a: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T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ime </a:t>
              </a: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consumption in case of tumor 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detection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D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evelopment </a:t>
              </a: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of tumor diagnosis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Increment of computer aided </a:t>
              </a:r>
              <a:r>
                <a:rPr lang="en-US" sz="2000" dirty="0" smtClean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researches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 smtClean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Lot to improve in field of accurate classification</a:t>
              </a: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643260"/>
            <a:ext cx="3245519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Motivation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48264" y="641646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 smtClean="0"/>
              <a:t>3</a:t>
            </a:r>
            <a:endParaRPr lang="es-E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5014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27 November,2018</a:t>
            </a:r>
            <a:endParaRPr lang="es-E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6</a:t>
            </a:fld>
            <a:endParaRPr lang="es-ES" alt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400600" cy="33509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75706" y="4396218"/>
            <a:ext cx="4824536" cy="1656184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Related Works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9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7</a:t>
            </a:fld>
            <a:endParaRPr lang="es-ES" alt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148478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Google Shape;184;p27"/>
          <p:cNvSpPr txBox="1">
            <a:spLocks/>
          </p:cNvSpPr>
          <p:nvPr/>
        </p:nvSpPr>
        <p:spPr bwMode="auto">
          <a:xfrm>
            <a:off x="0" y="643260"/>
            <a:ext cx="349188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Related Works</a:t>
            </a: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Google Shape;185;p27"/>
          <p:cNvSpPr txBox="1">
            <a:spLocks/>
          </p:cNvSpPr>
          <p:nvPr/>
        </p:nvSpPr>
        <p:spPr bwMode="auto">
          <a:xfrm>
            <a:off x="827584" y="1679906"/>
            <a:ext cx="7488832" cy="3391795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Convolutional Neural Network (CNN) Based </a:t>
            </a:r>
            <a:r>
              <a:rPr lang="en-US" sz="2000" b="1" dirty="0" smtClean="0">
                <a:latin typeface="Bahnschrift Condensed" panose="020B0502040204020203" pitchFamily="34" charset="0"/>
              </a:rPr>
              <a:t>Approach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U-net Based </a:t>
            </a:r>
            <a:r>
              <a:rPr lang="en-US" sz="2000" b="1" dirty="0" smtClean="0">
                <a:latin typeface="Bahnschrift Condensed" panose="020B0502040204020203" pitchFamily="34" charset="0"/>
              </a:rPr>
              <a:t>Approach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Different Neural Network Based </a:t>
            </a:r>
            <a:r>
              <a:rPr lang="en-US" sz="2000" b="1" dirty="0" smtClean="0">
                <a:latin typeface="Bahnschrift Condensed" panose="020B0502040204020203" pitchFamily="34" charset="0"/>
              </a:rPr>
              <a:t>Methods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Clustering </a:t>
            </a:r>
            <a:r>
              <a:rPr lang="en-US" sz="2000" b="1" dirty="0" smtClean="0">
                <a:latin typeface="Bahnschrift Condensed" panose="020B0502040204020203" pitchFamily="34" charset="0"/>
              </a:rPr>
              <a:t>Techniques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 smtClean="0">
                <a:latin typeface="Bahnschrift Condensed" panose="020B0502040204020203" pitchFamily="34" charset="0"/>
              </a:rPr>
              <a:t>Other Machine </a:t>
            </a:r>
            <a:r>
              <a:rPr lang="en-US" sz="2000" b="1" dirty="0">
                <a:latin typeface="Bahnschrift Condensed" panose="020B0502040204020203" pitchFamily="34" charset="0"/>
              </a:rPr>
              <a:t>Learning Algorithms Based </a:t>
            </a:r>
            <a:r>
              <a:rPr lang="en-US" sz="2000" b="1" dirty="0" smtClean="0">
                <a:latin typeface="Bahnschrift Condensed" panose="020B0502040204020203" pitchFamily="34" charset="0"/>
              </a:rPr>
              <a:t>Approach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dirty="0" smtClean="0"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Digital Image Processing Based Methods</a:t>
            </a: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75" y="5071701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Half Frame 7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Slide Number Placeholder 9"/>
          <p:cNvSpPr txBox="1">
            <a:spLocks/>
          </p:cNvSpPr>
          <p:nvPr/>
        </p:nvSpPr>
        <p:spPr>
          <a:xfrm>
            <a:off x="6948264" y="64164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944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-15275"/>
            <a:ext cx="9144000" cy="6521225"/>
            <a:chOff x="0" y="0"/>
            <a:chExt cx="9144000" cy="652149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875" y="5067396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85;p27"/>
            <p:cNvSpPr txBox="1">
              <a:spLocks/>
            </p:cNvSpPr>
            <p:nvPr/>
          </p:nvSpPr>
          <p:spPr bwMode="auto">
            <a:xfrm>
              <a:off x="827584" y="1888647"/>
              <a:ext cx="5236327" cy="3178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Brats 2015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220 Patients Data </a:t>
              </a: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of HGG and </a:t>
              </a: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54 Patients Data of LGG for training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110 Patients Data of both HGG and LGG for testing</a:t>
              </a: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 smtClean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r>
                <a:rPr lang="en-US" sz="2000" b="1" spc="300" dirty="0" smtClean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 types of data: Flair, t1, t1c, t2</a:t>
              </a: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334786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Used Dataset 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48264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1" y="1879178"/>
            <a:ext cx="2657735" cy="2465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6268" y="438466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Figure:  </a:t>
            </a:r>
            <a:r>
              <a:rPr lang="en-US" dirty="0" smtClean="0">
                <a:latin typeface="Bahnschrift Condensed" panose="020B0502040204020203" pitchFamily="34" charset="0"/>
              </a:rPr>
              <a:t>3D  View of  Brain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9</a:t>
            </a:fld>
            <a:endParaRPr lang="es-ES" altLang="en-US"/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0" y="-15275"/>
            <a:ext cx="9144000" cy="6521225"/>
            <a:chOff x="0" y="0"/>
            <a:chExt cx="9144000" cy="652149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0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875" y="5067396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Google Shape;185;p27"/>
            <p:cNvSpPr txBox="1">
              <a:spLocks/>
            </p:cNvSpPr>
            <p:nvPr/>
          </p:nvSpPr>
          <p:spPr bwMode="auto">
            <a:xfrm>
              <a:off x="251520" y="1470865"/>
              <a:ext cx="7488832" cy="519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32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2" name="Google Shape;184;p27"/>
          <p:cNvSpPr txBox="1">
            <a:spLocks/>
          </p:cNvSpPr>
          <p:nvPr/>
        </p:nvSpPr>
        <p:spPr bwMode="auto">
          <a:xfrm>
            <a:off x="0" y="643260"/>
            <a:ext cx="5076056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Used Dataset (cont.)</a:t>
            </a:r>
            <a:endParaRPr lang="en-US" sz="4000" b="1" spc="3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Half Frame 12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Slide Number Placeholder 11"/>
          <p:cNvSpPr txBox="1">
            <a:spLocks/>
          </p:cNvSpPr>
          <p:nvPr/>
        </p:nvSpPr>
        <p:spPr>
          <a:xfrm>
            <a:off x="7051104" y="63008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 smtClean="0"/>
              <a:t>6</a:t>
            </a:r>
            <a:endParaRPr lang="es-ES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69" r="-18" b="33418"/>
          <a:stretch/>
        </p:blipFill>
        <p:spPr>
          <a:xfrm>
            <a:off x="1115616" y="1710279"/>
            <a:ext cx="5832648" cy="3590929"/>
          </a:xfrm>
          <a:prstGeom prst="rect">
            <a:avLst/>
          </a:prstGeom>
        </p:spPr>
      </p:pic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2123728" y="5446520"/>
            <a:ext cx="7488832" cy="519331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rgbClr val="FFFF00"/>
              </a:buClr>
              <a:buNone/>
              <a:defRPr/>
            </a:pP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Figure: </a:t>
            </a:r>
            <a:r>
              <a:rPr lang="en-US" sz="1600" b="1" spc="300" dirty="0" smtClean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 of BRATS 2015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19 December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363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16738</TotalTime>
  <Words>761</Words>
  <Application>Microsoft Office PowerPoint</Application>
  <PresentationFormat>On-screen Show (4:3)</PresentationFormat>
  <Paragraphs>294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 Unicode MS</vt:lpstr>
      <vt:lpstr>Agency FB</vt:lpstr>
      <vt:lpstr>Algerian</vt:lpstr>
      <vt:lpstr>Arial</vt:lpstr>
      <vt:lpstr>Bahnschrift</vt:lpstr>
      <vt:lpstr>Bahnschrift Condensed</vt:lpstr>
      <vt:lpstr>Calibri</vt:lpstr>
      <vt:lpstr>Calibri (Body)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Windows User</cp:lastModifiedBy>
  <cp:revision>980</cp:revision>
  <dcterms:created xsi:type="dcterms:W3CDTF">2010-05-23T14:28:12Z</dcterms:created>
  <dcterms:modified xsi:type="dcterms:W3CDTF">2019-12-20T19:21:10Z</dcterms:modified>
</cp:coreProperties>
</file>